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350" r:id="rId5"/>
    <p:sldId id="361" r:id="rId6"/>
    <p:sldId id="368" r:id="rId7"/>
    <p:sldId id="380" r:id="rId8"/>
    <p:sldId id="369" r:id="rId9"/>
    <p:sldId id="370" r:id="rId10"/>
    <p:sldId id="371" r:id="rId11"/>
    <p:sldId id="379" r:id="rId12"/>
    <p:sldId id="374" r:id="rId13"/>
    <p:sldId id="375" r:id="rId14"/>
    <p:sldId id="376" r:id="rId15"/>
    <p:sldId id="377" r:id="rId16"/>
    <p:sldId id="378" r:id="rId17"/>
    <p:sldId id="343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75870" autoAdjust="0"/>
  </p:normalViewPr>
  <p:slideViewPr>
    <p:cSldViewPr snapToGrid="0">
      <p:cViewPr varScale="1">
        <p:scale>
          <a:sx n="84" d="100"/>
          <a:sy n="84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8%81%EC%96%B4" TargetMode="External"/><Relationship Id="rId3" Type="http://schemas.openxmlformats.org/officeDocument/2006/relationships/hyperlink" Target="https://ko.wikipedia.org/wiki/%EB%91%90_%EC%A0%90_%EC%82%AC%EC%9D%B4%EC%9D%98_%EA%B1%B0%EB%A6%AC" TargetMode="External"/><Relationship Id="rId7" Type="http://schemas.openxmlformats.org/officeDocument/2006/relationships/hyperlink" Target="https://ko.wikipedia.org/wiki/%EA%B0%81%EB%8F%8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C%84%A0%EB%B6%84" TargetMode="External"/><Relationship Id="rId5" Type="http://schemas.openxmlformats.org/officeDocument/2006/relationships/hyperlink" Target="https://ko.wikipedia.org/wiki/%EC%A7%81%EA%B5%90_%EC%A2%8C%ED%91%9C%EA%B3%84" TargetMode="External"/><Relationship Id="rId4" Type="http://schemas.openxmlformats.org/officeDocument/2006/relationships/hyperlink" Target="https://ko.wikipedia.org/wiki/%EC%8B%A4%EC%88%98" TargetMode="External"/><Relationship Id="rId9" Type="http://schemas.openxmlformats.org/officeDocument/2006/relationships/hyperlink" Target="https://ko.wikipedia.org/wiki/%EA%B1%B0%EB%A6%AC_%ED%95%A8%EC%88%98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4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Euclidean distance : 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두 점 사이의 거리"/>
              </a:rPr>
              <a:t>두 점 사이의 거리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계산할 때 흔히 쓰는 방법</a:t>
            </a:r>
            <a:endParaRPr lang="en-US" altLang="ko-KR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Manhattan distance 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맨해튼 거리는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{\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d_{1}}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 벡터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{\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\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mathbf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{p} ,\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mathbf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{q} } 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사이에 차원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실수"/>
              </a:rPr>
              <a:t>실수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직교 좌표계"/>
              </a:rPr>
              <a:t>직교 좌표계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일정한 좌표축의 점 위에 투영한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선분"/>
              </a:rPr>
              <a:t>선분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길이의 합을 말하는데</a:t>
            </a:r>
            <a:endParaRPr lang="en-US" altLang="ko-KR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Cosine distance :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각거리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角距離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관측 장소에서 두 점에 이르는 두 선 사이의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각도"/>
              </a:rPr>
              <a:t>각도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크기를 의미한다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Hamming distance :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해밍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거리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(Hamming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距離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영어"/>
              </a:rPr>
              <a:t>영어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Hamming distance)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곱집합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위에 정의되는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거리 함수"/>
              </a:rPr>
              <a:t>거리 함수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대략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같은 길이의 두 문자열에서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같은 위치에서 서로 다른 기호들이 몇 개인지를 센다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Dot (Inner) Product distance 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3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9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1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8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마스킹을</a:t>
            </a:r>
            <a:r>
              <a:rPr lang="ko-KR" altLang="en-US" dirty="0"/>
              <a:t> 사용하게 되면 어떤 입력이 </a:t>
            </a:r>
            <a:r>
              <a:rPr lang="ko-KR" altLang="en-US" dirty="0" err="1"/>
              <a:t>그래디언트나</a:t>
            </a:r>
            <a:r>
              <a:rPr lang="ko-KR" altLang="en-US" dirty="0"/>
              <a:t> 최종 출력에 포함 되서는 안될 때 신호를 보낼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9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응답 태스크에서는 질문에 대한 응답이 포함된 단락과 함께 질문이 제공된다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목표는 주어진 질문에 대한 단락에서 답을 </a:t>
            </a:r>
            <a:r>
              <a:rPr lang="ko-KR" altLang="en-US" dirty="0" err="1"/>
              <a:t>추출하는것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단락 쌍 질문과 응답을 담은 단락을 입력하고 단락에서 응답을 추출해야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주어진 단락의 답을 포함하는 텍스트 범위의 시작과 끝의 인덱스를 </a:t>
            </a:r>
            <a:r>
              <a:rPr lang="ko-KR" altLang="en-US" dirty="0" err="1"/>
              <a:t>이해해야함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벡터 </a:t>
            </a:r>
            <a:r>
              <a:rPr lang="en-US" altLang="ko-KR" dirty="0"/>
              <a:t>S </a:t>
            </a:r>
            <a:r>
              <a:rPr lang="ko-KR" altLang="en-US" dirty="0"/>
              <a:t>와 끝 벡터 </a:t>
            </a:r>
            <a:r>
              <a:rPr lang="en-US" altLang="ko-KR" dirty="0"/>
              <a:t>E</a:t>
            </a:r>
            <a:r>
              <a:rPr lang="ko-KR" altLang="en-US" dirty="0"/>
              <a:t>를 사용하여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단락 내 각 토큰이 응답의 시작</a:t>
            </a:r>
            <a:r>
              <a:rPr lang="en-US" altLang="ko-KR" dirty="0"/>
              <a:t>(</a:t>
            </a:r>
            <a:r>
              <a:rPr lang="ko-KR" altLang="en-US" dirty="0"/>
              <a:t>끝</a:t>
            </a:r>
            <a:r>
              <a:rPr lang="en-US" altLang="ko-KR" dirty="0"/>
              <a:t>)</a:t>
            </a:r>
            <a:r>
              <a:rPr lang="ko-KR" altLang="en-US" dirty="0"/>
              <a:t> 토큰이 될 확률을 계산 </a:t>
            </a:r>
            <a:r>
              <a:rPr lang="en-US" altLang="ko-KR" dirty="0"/>
              <a:t>-&gt; </a:t>
            </a:r>
            <a:r>
              <a:rPr lang="ko-KR" altLang="en-US" dirty="0"/>
              <a:t>각 토큰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를 내적 </a:t>
            </a:r>
            <a:r>
              <a:rPr lang="en-US" altLang="ko-KR" dirty="0" err="1"/>
              <a:t>e^RS</a:t>
            </a:r>
            <a:r>
              <a:rPr lang="ko-KR" altLang="en-US" dirty="0"/>
              <a:t>의 합 </a:t>
            </a:r>
            <a:r>
              <a:rPr lang="en-US" altLang="ko-KR" dirty="0"/>
              <a:t>= </a:t>
            </a:r>
            <a:r>
              <a:rPr lang="ko-KR" altLang="en-US" dirty="0"/>
              <a:t>분모 </a:t>
            </a:r>
            <a:r>
              <a:rPr lang="en-US" altLang="ko-KR" dirty="0"/>
              <a:t>, </a:t>
            </a:r>
            <a:r>
              <a:rPr lang="en-US" altLang="ko-KR" dirty="0" err="1"/>
              <a:t>e^RS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분자를 통해 계산을 </a:t>
            </a:r>
            <a:r>
              <a:rPr lang="ko-KR" altLang="en-US" dirty="0" err="1"/>
              <a:t>한뒤</a:t>
            </a:r>
            <a:r>
              <a:rPr lang="ko-KR" altLang="en-US" dirty="0"/>
              <a:t> 소프트 맥스를 통해 텍스트 범위 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380220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08277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502357"/>
            <a:ext cx="7130110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499" y="1562402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A729283-E845-40D4-A828-5662FC088ED3}"/>
              </a:ext>
            </a:extLst>
          </p:cNvPr>
          <p:cNvSpPr txBox="1">
            <a:spLocks/>
          </p:cNvSpPr>
          <p:nvPr userDrawn="1"/>
        </p:nvSpPr>
        <p:spPr>
          <a:xfrm>
            <a:off x="952499" y="2289362"/>
            <a:ext cx="10855679" cy="4066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31D5EE5-C462-4F2D-8180-F8AF0CA9C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015576"/>
            <a:ext cx="10517012" cy="42158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1" i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solidFill>
                  <a:schemeClr val="bg1">
                    <a:lumMod val="95000"/>
                    <a:lumOff val="5000"/>
                  </a:schemeClr>
                </a:solidFill>
              </a:defRPr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EC3E2164-76EF-44AA-9891-85E04D99846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239501" y="6355643"/>
            <a:ext cx="753250" cy="338668"/>
          </a:xfrm>
        </p:spPr>
        <p:txBody>
          <a:bodyPr/>
          <a:lstStyle>
            <a:lvl1pPr algn="r">
              <a:defRPr sz="2000" b="1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057063"/>
            <a:ext cx="4572001" cy="3027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3486F5-063B-4E2B-B863-F1D68B14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39708"/>
            <a:ext cx="7130110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0C81C9DE-3F5A-4524-97F1-74D75FDFD324}"/>
              </a:ext>
            </a:extLst>
          </p:cNvPr>
          <p:cNvCxnSpPr>
            <a:cxnSpLocks/>
          </p:cNvCxnSpPr>
          <p:nvPr userDrawn="1"/>
        </p:nvCxnSpPr>
        <p:spPr>
          <a:xfrm>
            <a:off x="952499" y="1562402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February 6,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1355110"/>
            <a:ext cx="5491571" cy="227509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0" spc="-15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질병진단</a:t>
            </a:r>
            <a:endParaRPr lang="en-US" b="0" spc="-150" dirty="0">
              <a:solidFill>
                <a:schemeClr val="bg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436534"/>
            <a:ext cx="5491570" cy="1919110"/>
          </a:xfrm>
        </p:spPr>
        <p:txBody>
          <a:bodyPr/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김민종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이은빈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안상근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실험결과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34" y="2229523"/>
            <a:ext cx="10517012" cy="153192"/>
          </a:xfrm>
        </p:spPr>
        <p:txBody>
          <a:bodyPr anchor="ctr"/>
          <a:lstStyle/>
          <a:p>
            <a:r>
              <a:rPr lang="en-US" altLang="ko-KR" dirty="0"/>
              <a:t>Query = ‘</a:t>
            </a:r>
            <a:r>
              <a:rPr lang="ko-KR" altLang="en-US" dirty="0"/>
              <a:t>발등</a:t>
            </a:r>
            <a:r>
              <a:rPr lang="en-US" altLang="ko-KR" dirty="0"/>
              <a:t>,</a:t>
            </a:r>
            <a:r>
              <a:rPr lang="ko-KR" altLang="en-US" dirty="0"/>
              <a:t>발목에 빨간 점</a:t>
            </a:r>
            <a:r>
              <a:rPr lang="en-US" altLang="ko-KR" dirty="0"/>
              <a:t>’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3AC9957D-8267-46F1-9996-2899B8FE10F3}"/>
              </a:ext>
            </a:extLst>
          </p:cNvPr>
          <p:cNvSpPr txBox="1">
            <a:spLocks/>
          </p:cNvSpPr>
          <p:nvPr/>
        </p:nvSpPr>
        <p:spPr>
          <a:xfrm>
            <a:off x="700334" y="3055548"/>
            <a:ext cx="5117536" cy="30709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접촉성 피부염 </a:t>
            </a:r>
            <a:r>
              <a:rPr lang="en-US" altLang="ko-KR" sz="1800" dirty="0"/>
              <a:t>:</a:t>
            </a:r>
            <a:r>
              <a:rPr lang="ko-KR" altLang="en-US" sz="1800" dirty="0"/>
              <a:t>원발성 접촉 피부염과 알레르기성 접촉 피부염의 증상은 비슷하며 주로  </a:t>
            </a:r>
            <a:r>
              <a:rPr lang="ko-KR" altLang="en-US" sz="1800" dirty="0" err="1"/>
              <a:t>홍반</a:t>
            </a:r>
            <a:r>
              <a:rPr lang="en-US" altLang="ko-KR" sz="1800" dirty="0"/>
              <a:t>(</a:t>
            </a:r>
            <a:r>
              <a:rPr lang="ko-KR" altLang="en-US" sz="1800" dirty="0"/>
              <a:t>동그란 붉은 점</a:t>
            </a:r>
            <a:r>
              <a:rPr lang="en-US" altLang="ko-KR" sz="1800" dirty="0"/>
              <a:t>),</a:t>
            </a:r>
            <a:r>
              <a:rPr lang="ko-KR" altLang="en-US" sz="1800" dirty="0"/>
              <a:t>부종 등을 동반한 습진 형태의 병변이다</a:t>
            </a:r>
            <a:r>
              <a:rPr lang="en-US" altLang="ko-KR" sz="1800" dirty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단독 </a:t>
            </a:r>
            <a:r>
              <a:rPr lang="en-US" altLang="ko-KR" sz="1800" dirty="0"/>
              <a:t>:</a:t>
            </a:r>
            <a:r>
              <a:rPr lang="ko-KR" altLang="en-US" sz="1800" dirty="0"/>
              <a:t> 팔</a:t>
            </a:r>
            <a:r>
              <a:rPr lang="en-US" altLang="ko-KR" sz="1800" dirty="0"/>
              <a:t>,</a:t>
            </a:r>
            <a:r>
              <a:rPr lang="ko-KR" altLang="en-US" sz="1800" dirty="0"/>
              <a:t>다리</a:t>
            </a:r>
            <a:r>
              <a:rPr lang="en-US" altLang="ko-KR" sz="1800" dirty="0"/>
              <a:t>,</a:t>
            </a:r>
            <a:r>
              <a:rPr lang="ko-KR" altLang="en-US" sz="1800" dirty="0"/>
              <a:t>손가락</a:t>
            </a:r>
            <a:r>
              <a:rPr lang="en-US" altLang="ko-KR" sz="1800" dirty="0"/>
              <a:t>,</a:t>
            </a:r>
            <a:r>
              <a:rPr lang="ko-KR" altLang="en-US" sz="1800" dirty="0"/>
              <a:t>발가락과 눈 주변</a:t>
            </a:r>
            <a:r>
              <a:rPr lang="en-US" altLang="ko-KR" sz="1800" dirty="0"/>
              <a:t>,</a:t>
            </a:r>
            <a:r>
              <a:rPr lang="ko-KR" altLang="en-US" sz="1800" dirty="0"/>
              <a:t>귀 볼</a:t>
            </a:r>
            <a:r>
              <a:rPr lang="en-US" altLang="ko-KR" sz="1800" dirty="0"/>
              <a:t> </a:t>
            </a:r>
            <a:r>
              <a:rPr lang="ko-KR" altLang="en-US" sz="1800" dirty="0"/>
              <a:t>등에 피부 병변이 있으며 이는 경계가 뚜렷하고 납작한 모양으로 통증이 있으며 붉고 단단하며 따뜻하게 </a:t>
            </a:r>
            <a:r>
              <a:rPr lang="ko-KR" altLang="en-US" sz="1800" dirty="0" err="1"/>
              <a:t>부어오르는</a:t>
            </a:r>
            <a:r>
              <a:rPr lang="ko-KR" altLang="en-US" sz="1800" dirty="0"/>
              <a:t> 증상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내적 거리</a:t>
            </a:r>
            <a:r>
              <a:rPr lang="en-US" altLang="ko-KR" sz="1800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텍스트 개체 틀 25">
            <a:extLst>
              <a:ext uri="{FF2B5EF4-FFF2-40B4-BE49-F238E27FC236}">
                <a16:creationId xmlns:a16="http://schemas.microsoft.com/office/drawing/2014/main" id="{05F0DA8B-69CF-43B3-8B8B-B2D1AE184427}"/>
              </a:ext>
            </a:extLst>
          </p:cNvPr>
          <p:cNvSpPr txBox="1">
            <a:spLocks/>
          </p:cNvSpPr>
          <p:nvPr/>
        </p:nvSpPr>
        <p:spPr>
          <a:xfrm>
            <a:off x="6096000" y="3025545"/>
            <a:ext cx="5117536" cy="32276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상세불명의 </a:t>
            </a:r>
            <a:r>
              <a:rPr lang="ko-KR" altLang="en-US" sz="1800" dirty="0" err="1"/>
              <a:t>노병증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발열</a:t>
            </a:r>
            <a:r>
              <a:rPr lang="en-US" altLang="ko-KR" sz="1800" dirty="0"/>
              <a:t>,</a:t>
            </a:r>
            <a:r>
              <a:rPr lang="ko-KR" altLang="en-US" sz="1800" dirty="0"/>
              <a:t>구토</a:t>
            </a:r>
            <a:r>
              <a:rPr lang="en-US" altLang="ko-KR" sz="1800" dirty="0"/>
              <a:t>,</a:t>
            </a:r>
            <a:r>
              <a:rPr lang="ko-KR" altLang="en-US" sz="1800" dirty="0"/>
              <a:t>설사</a:t>
            </a:r>
            <a:r>
              <a:rPr lang="en-US" altLang="ko-KR" sz="1800" dirty="0"/>
              <a:t>,</a:t>
            </a:r>
            <a:r>
              <a:rPr lang="ko-KR" altLang="en-US" sz="1800" dirty="0"/>
              <a:t>경련 등 증상이 나타남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알포트</a:t>
            </a:r>
            <a:r>
              <a:rPr lang="ko-KR" altLang="en-US" sz="1800" dirty="0"/>
              <a:t> 증후군 </a:t>
            </a:r>
            <a:r>
              <a:rPr lang="en-US" altLang="ko-KR" sz="1800" dirty="0"/>
              <a:t>: </a:t>
            </a:r>
            <a:r>
              <a:rPr lang="ko-KR" altLang="en-US" sz="1800" dirty="0"/>
              <a:t>혈뇨</a:t>
            </a:r>
            <a:r>
              <a:rPr lang="en-US" altLang="ko-KR" sz="1800" dirty="0"/>
              <a:t>,</a:t>
            </a:r>
            <a:r>
              <a:rPr lang="ko-KR" altLang="en-US" sz="1800" dirty="0"/>
              <a:t>단백뇨</a:t>
            </a:r>
            <a:r>
              <a:rPr lang="en-US" altLang="ko-KR" sz="1800" dirty="0"/>
              <a:t>,</a:t>
            </a:r>
            <a:r>
              <a:rPr lang="ko-KR" altLang="en-US" sz="1800" dirty="0"/>
              <a:t>난청</a:t>
            </a:r>
            <a:r>
              <a:rPr lang="en-US" altLang="ko-KR" sz="1800" dirty="0"/>
              <a:t>, </a:t>
            </a:r>
            <a:r>
              <a:rPr lang="ko-KR" altLang="en-US" sz="1800" dirty="0"/>
              <a:t>눈의 이상 등이 발생합니다</a:t>
            </a:r>
            <a:r>
              <a:rPr lang="en-US" altLang="ko-KR" sz="1800" dirty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endParaRPr lang="en-US" altLang="ko-KR" sz="1800" dirty="0"/>
          </a:p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코사인 유사도</a:t>
            </a:r>
            <a:r>
              <a:rPr lang="en-US" altLang="ko-KR" sz="1800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767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7494" y="1700615"/>
            <a:ext cx="10517012" cy="4215891"/>
          </a:xfrm>
        </p:spPr>
        <p:txBody>
          <a:bodyPr anchor="t"/>
          <a:lstStyle/>
          <a:p>
            <a:r>
              <a:rPr lang="ko-KR" altLang="en-US" dirty="0"/>
              <a:t>질의 응답 모델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11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beginner&amp;#39;s mind: 2021">
            <a:extLst>
              <a:ext uri="{FF2B5EF4-FFF2-40B4-BE49-F238E27FC236}">
                <a16:creationId xmlns:a16="http://schemas.microsoft.com/office/drawing/2014/main" id="{4797F11B-48AB-4096-A743-074A5A25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04" y="2266559"/>
            <a:ext cx="7627336" cy="42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2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2489" y="1321054"/>
            <a:ext cx="10517012" cy="4215891"/>
          </a:xfrm>
        </p:spPr>
        <p:txBody>
          <a:bodyPr anchor="ctr"/>
          <a:lstStyle/>
          <a:p>
            <a:r>
              <a:rPr lang="ko-KR" altLang="en-US" dirty="0" err="1"/>
              <a:t>질병명</a:t>
            </a:r>
            <a:r>
              <a:rPr lang="en-US" altLang="ko-KR" dirty="0"/>
              <a:t>: </a:t>
            </a:r>
            <a:r>
              <a:rPr lang="ko-KR" altLang="en-US" dirty="0"/>
              <a:t>코로나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단락</a:t>
            </a:r>
            <a:r>
              <a:rPr lang="en-US" altLang="ko-KR" dirty="0"/>
              <a:t>: </a:t>
            </a:r>
            <a:r>
              <a:rPr lang="ko-KR" altLang="en-US" dirty="0"/>
              <a:t>정의 </a:t>
            </a:r>
            <a:r>
              <a:rPr lang="en-US" altLang="ko-KR" dirty="0"/>
              <a:t>+ </a:t>
            </a:r>
            <a:r>
              <a:rPr lang="ko-KR" altLang="en-US" dirty="0"/>
              <a:t>원인 </a:t>
            </a:r>
            <a:r>
              <a:rPr lang="en-US" altLang="ko-KR" dirty="0"/>
              <a:t>+ </a:t>
            </a:r>
            <a:r>
              <a:rPr lang="ko-KR" altLang="en-US" dirty="0"/>
              <a:t>증상</a:t>
            </a:r>
            <a:endParaRPr lang="en-US" altLang="ko-KR" dirty="0"/>
          </a:p>
          <a:p>
            <a:pPr lvl="1"/>
            <a:r>
              <a:rPr lang="ko-KR" altLang="en-US" dirty="0"/>
              <a:t>코로나가 </a:t>
            </a:r>
            <a:r>
              <a:rPr lang="ko-KR" altLang="en-US" dirty="0" err="1"/>
              <a:t>뭐야</a:t>
            </a:r>
            <a:r>
              <a:rPr lang="en-US" altLang="ko-KR" dirty="0"/>
              <a:t>? : </a:t>
            </a:r>
            <a:r>
              <a:rPr lang="ko-KR" altLang="en-US" dirty="0"/>
              <a:t>코로나 정의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코로나 원인은</a:t>
            </a:r>
            <a:r>
              <a:rPr lang="en-US" altLang="ko-KR" dirty="0"/>
              <a:t>? : </a:t>
            </a:r>
            <a:r>
              <a:rPr lang="ko-KR" altLang="en-US" dirty="0"/>
              <a:t>코로나 원인</a:t>
            </a:r>
            <a:endParaRPr lang="en-US" altLang="ko-KR" dirty="0"/>
          </a:p>
          <a:p>
            <a:pPr lvl="1"/>
            <a:r>
              <a:rPr lang="ko-KR" altLang="en-US" dirty="0"/>
              <a:t>코로나 증상은</a:t>
            </a:r>
            <a:r>
              <a:rPr lang="en-US" altLang="ko-KR" dirty="0"/>
              <a:t>? :  </a:t>
            </a:r>
            <a:r>
              <a:rPr lang="ko-KR" altLang="en-US" dirty="0"/>
              <a:t>코로나 증상</a:t>
            </a:r>
            <a:endParaRPr lang="en-US" altLang="ko-KR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35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15B67-A2BA-4751-9E5A-4B7F5DE0C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015576"/>
            <a:ext cx="10077451" cy="4215891"/>
          </a:xfrm>
        </p:spPr>
        <p:txBody>
          <a:bodyPr anchor="ctr"/>
          <a:lstStyle/>
          <a:p>
            <a:r>
              <a:rPr lang="en-US" altLang="ko-KR" dirty="0"/>
              <a:t>Bert</a:t>
            </a:r>
            <a:r>
              <a:rPr lang="ko-KR" altLang="en-US" dirty="0"/>
              <a:t>를 </a:t>
            </a:r>
            <a:r>
              <a:rPr lang="en-US" altLang="ko-KR" dirty="0" err="1"/>
              <a:t>korQuad</a:t>
            </a:r>
            <a:r>
              <a:rPr lang="ko-KR" altLang="en-US" dirty="0"/>
              <a:t>를 이용해 사전 학습 </a:t>
            </a:r>
            <a:r>
              <a:rPr lang="en-US" altLang="ko-KR" dirty="0"/>
              <a:t>– </a:t>
            </a:r>
            <a:r>
              <a:rPr lang="ko-KR" altLang="en-US" dirty="0"/>
              <a:t>실패</a:t>
            </a:r>
            <a:endParaRPr lang="en-US" altLang="ko-KR" dirty="0"/>
          </a:p>
          <a:p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en-US" altLang="ko-KR" dirty="0" err="1"/>
              <a:t>KoBert</a:t>
            </a:r>
            <a:r>
              <a:rPr lang="ko-KR" altLang="en-US" dirty="0"/>
              <a:t>에 질병 데이터 학습 </a:t>
            </a:r>
            <a:r>
              <a:rPr lang="en-US" altLang="ko-KR" dirty="0"/>
              <a:t>– </a:t>
            </a:r>
            <a:r>
              <a:rPr lang="ko-KR" altLang="en-US" dirty="0"/>
              <a:t>실패</a:t>
            </a:r>
            <a:endParaRPr lang="en-US" altLang="ko-KR" dirty="0"/>
          </a:p>
          <a:p>
            <a:r>
              <a:rPr lang="ko-KR" altLang="en-US" dirty="0"/>
              <a:t>한국어 </a:t>
            </a:r>
            <a:r>
              <a:rPr lang="ko-KR" altLang="en-US" dirty="0" err="1"/>
              <a:t>임베딩</a:t>
            </a:r>
            <a:r>
              <a:rPr lang="ko-KR" altLang="en-US" dirty="0"/>
              <a:t> 저자의 사전 학습 예제 </a:t>
            </a:r>
            <a:r>
              <a:rPr lang="en-US" altLang="ko-KR" dirty="0"/>
              <a:t>– </a:t>
            </a:r>
            <a:r>
              <a:rPr lang="ko-KR" altLang="en-US" dirty="0"/>
              <a:t>실패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47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159" y="2553903"/>
            <a:ext cx="1684116" cy="6108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Q&amp;A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F9EBC9-FE48-4C8A-AEDE-88AD51A4B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1" r="20717"/>
          <a:stretch/>
        </p:blipFill>
        <p:spPr>
          <a:xfrm>
            <a:off x="0" y="0"/>
            <a:ext cx="605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유사도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endParaRPr lang="en-US" altLang="ko-KR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맨하탄 거리(Manhattan Distance) 개념과 구현해보기">
            <a:extLst>
              <a:ext uri="{FF2B5EF4-FFF2-40B4-BE49-F238E27FC236}">
                <a16:creationId xmlns:a16="http://schemas.microsoft.com/office/drawing/2014/main" id="{5E0C873D-85C6-4636-8EC4-3A81654A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917" y="2815095"/>
            <a:ext cx="1896427" cy="189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gthumb.pstatic.net/20140319_246/staryoorang_...">
            <a:extLst>
              <a:ext uri="{FF2B5EF4-FFF2-40B4-BE49-F238E27FC236}">
                <a16:creationId xmlns:a16="http://schemas.microsoft.com/office/drawing/2014/main" id="{8F6DBE1D-32AD-4F1A-8734-A811A1C1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92" y="2734695"/>
            <a:ext cx="20383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R3.4 Dot product and Euclidean distance - YouTube">
            <a:extLst>
              <a:ext uri="{FF2B5EF4-FFF2-40B4-BE49-F238E27FC236}">
                <a16:creationId xmlns:a16="http://schemas.microsoft.com/office/drawing/2014/main" id="{90F7E604-EB1D-4FD4-BCCE-EB4BD8F9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55" y="2734695"/>
            <a:ext cx="2635769" cy="19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유사도</a:t>
            </a:r>
            <a:endParaRPr lang="en-US" altLang="ko-KR" sz="28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Annoy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endParaRPr lang="en-US" altLang="ko-KR" sz="28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뱡향성</a:t>
            </a:r>
            <a:endParaRPr lang="en-US" altLang="ko-KR" sz="28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28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28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969A91-6366-4C14-A28C-ADDE5E97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48" y="1474447"/>
            <a:ext cx="6330252" cy="41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유사도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떡볶이의 레시피가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떡볶이 어떻게 만들어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→ 의미가 비슷한 두 문장이 얼마나 </a:t>
            </a:r>
            <a:r>
              <a:rPr lang="ko-KR" altLang="en-US" dirty="0" err="1"/>
              <a:t>비슷한지</a:t>
            </a:r>
            <a:r>
              <a:rPr lang="ko-KR" altLang="en-US" dirty="0"/>
              <a:t> 알아보는 것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유클리드</a:t>
            </a:r>
            <a:r>
              <a:rPr lang="en-US" altLang="ko-KR" dirty="0"/>
              <a:t>,</a:t>
            </a:r>
            <a:r>
              <a:rPr lang="ko-KR" altLang="en-US" dirty="0" err="1"/>
              <a:t>맨허튼</a:t>
            </a:r>
            <a:r>
              <a:rPr lang="en-US" altLang="ko-KR" dirty="0"/>
              <a:t>,cosine</a:t>
            </a:r>
            <a:r>
              <a:rPr lang="ko-KR" altLang="en-US" dirty="0"/>
              <a:t> 등 존재</a:t>
            </a:r>
            <a:endParaRPr lang="en-US" altLang="ko-KR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7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유사도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각 질병의 증상을 알고 있으니 비슷한 증상이 입력으로  들어오면 질병을 찾을 수 있지 않을까</a:t>
            </a:r>
            <a:r>
              <a:rPr lang="en-US" altLang="ko-KR" dirty="0"/>
              <a:t>?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49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Annoy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r>
              <a:rPr lang="en-US" altLang="ko-KR" dirty="0"/>
              <a:t>Annoy(Approximate Nearest Neighbors Oh Yeah):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공간에서 가장 가까운 벡터를 찾는 알고리즘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 Vector</a:t>
            </a:r>
            <a:r>
              <a:rPr lang="ko-KR" altLang="en-US" dirty="0"/>
              <a:t>간의 거리를 계산하거나 유사한 단어 검색 가능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 tree</a:t>
            </a:r>
            <a:r>
              <a:rPr lang="ko-KR" altLang="en-US" dirty="0"/>
              <a:t>기반으로 동작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 여러 개의 </a:t>
            </a:r>
            <a:r>
              <a:rPr lang="en-US" altLang="ko-KR" dirty="0"/>
              <a:t>tree</a:t>
            </a:r>
            <a:r>
              <a:rPr lang="ko-KR" altLang="en-US" dirty="0"/>
              <a:t>를 활용해 속도가 빠름</a:t>
            </a:r>
            <a:endParaRPr lang="en-US" altLang="ko-KR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5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Annoy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Annoy</a:t>
            </a:r>
            <a:r>
              <a:rPr lang="ko-KR" altLang="en-US" dirty="0"/>
              <a:t>를 통해 찾은 질병을 </a:t>
            </a:r>
            <a:r>
              <a:rPr lang="en-US" altLang="ko-KR" dirty="0"/>
              <a:t>TF-IDF</a:t>
            </a:r>
            <a:r>
              <a:rPr lang="ko-KR" altLang="en-US" dirty="0"/>
              <a:t>를 통해 문서 간의    유사도 검사를 하여 비슷한 증상을 나타내는 질병이       어떤 것이 있는지 제공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실험과정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7494" y="2263812"/>
            <a:ext cx="10517012" cy="3862667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Sentence-</a:t>
            </a:r>
            <a:r>
              <a:rPr lang="en-US" altLang="ko-KR" dirty="0" err="1"/>
              <a:t>Transfomer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Annoy</a:t>
            </a:r>
            <a:r>
              <a:rPr lang="ko-KR" altLang="en-US" dirty="0"/>
              <a:t> </a:t>
            </a:r>
            <a:r>
              <a:rPr lang="en-US" altLang="ko-KR" dirty="0"/>
              <a:t>Builder</a:t>
            </a:r>
            <a:r>
              <a:rPr lang="ko-KR" altLang="en-US" dirty="0"/>
              <a:t>를 통해 각 문장의 표현을 저장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Query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벡터화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Annoy</a:t>
            </a:r>
            <a:r>
              <a:rPr lang="ko-KR" altLang="en-US" dirty="0"/>
              <a:t>를 통해 유사 벡터를 찾아냄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TF-IDF</a:t>
            </a:r>
            <a:r>
              <a:rPr lang="ko-KR" altLang="en-US" dirty="0"/>
              <a:t>를 통해 비슷한 증상 검색 </a:t>
            </a:r>
            <a:r>
              <a:rPr lang="en-US" altLang="ko-KR" dirty="0"/>
              <a:t>– </a:t>
            </a:r>
            <a:r>
              <a:rPr lang="ko-KR" altLang="en-US" dirty="0"/>
              <a:t>미적용</a:t>
            </a:r>
            <a:endParaRPr lang="en-US" altLang="ko-KR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실험결과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7494" y="1886623"/>
            <a:ext cx="10517012" cy="153192"/>
          </a:xfrm>
        </p:spPr>
        <p:txBody>
          <a:bodyPr anchor="ctr"/>
          <a:lstStyle/>
          <a:p>
            <a:r>
              <a:rPr lang="en-US" altLang="ko-KR" dirty="0"/>
              <a:t>Query = ‘</a:t>
            </a:r>
            <a:r>
              <a:rPr lang="ko-KR" altLang="en-US" dirty="0"/>
              <a:t>머리가 아프고 몸이 피곤한 느낌</a:t>
            </a:r>
            <a:r>
              <a:rPr lang="en-US" altLang="ko-KR" dirty="0"/>
              <a:t>’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3AC9957D-8267-46F1-9996-2899B8FE10F3}"/>
              </a:ext>
            </a:extLst>
          </p:cNvPr>
          <p:cNvSpPr txBox="1">
            <a:spLocks/>
          </p:cNvSpPr>
          <p:nvPr/>
        </p:nvSpPr>
        <p:spPr>
          <a:xfrm>
            <a:off x="700334" y="3055548"/>
            <a:ext cx="5117536" cy="30709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메니에르</a:t>
            </a:r>
            <a:r>
              <a:rPr lang="ko-KR" altLang="en-US" sz="1800" dirty="0"/>
              <a:t> 병 </a:t>
            </a:r>
            <a:r>
              <a:rPr lang="en-US" altLang="ko-KR" sz="1800" dirty="0"/>
              <a:t>: </a:t>
            </a:r>
            <a:r>
              <a:rPr lang="ko-KR" altLang="en-US" sz="1800" dirty="0"/>
              <a:t>갑작스럽게 나타나는 빙빙 도는 듯한 어지럼증과 난청이 특징적인 증상  오심</a:t>
            </a:r>
            <a:r>
              <a:rPr lang="en-US" altLang="ko-KR" sz="1800" dirty="0"/>
              <a:t>,</a:t>
            </a:r>
            <a:r>
              <a:rPr lang="ko-KR" altLang="en-US" sz="1800" dirty="0"/>
              <a:t>구토를 동반하고 수 시간 지속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일과성 피로 </a:t>
            </a:r>
            <a:r>
              <a:rPr lang="en-US" altLang="ko-KR" sz="1800" dirty="0"/>
              <a:t>:</a:t>
            </a:r>
            <a:r>
              <a:rPr lang="ko-KR" altLang="en-US" sz="1800" dirty="0"/>
              <a:t> 피로감과 동반하여 식욕부진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우울감</a:t>
            </a:r>
            <a:r>
              <a:rPr lang="en-US" altLang="ko-KR" sz="1800" dirty="0"/>
              <a:t>, </a:t>
            </a:r>
            <a:r>
              <a:rPr lang="ko-KR" altLang="en-US" sz="1800" dirty="0"/>
              <a:t>두통</a:t>
            </a:r>
            <a:r>
              <a:rPr lang="en-US" altLang="ko-KR" sz="1800" dirty="0"/>
              <a:t>, </a:t>
            </a:r>
            <a:r>
              <a:rPr lang="ko-KR" altLang="en-US" sz="1800" dirty="0"/>
              <a:t>기억력 및 집중력 장애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내적 거리</a:t>
            </a:r>
            <a:r>
              <a:rPr lang="en-US" altLang="ko-KR" sz="1800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텍스트 개체 틀 25">
            <a:extLst>
              <a:ext uri="{FF2B5EF4-FFF2-40B4-BE49-F238E27FC236}">
                <a16:creationId xmlns:a16="http://schemas.microsoft.com/office/drawing/2014/main" id="{05F0DA8B-69CF-43B3-8B8B-B2D1AE184427}"/>
              </a:ext>
            </a:extLst>
          </p:cNvPr>
          <p:cNvSpPr txBox="1">
            <a:spLocks/>
          </p:cNvSpPr>
          <p:nvPr/>
        </p:nvSpPr>
        <p:spPr>
          <a:xfrm>
            <a:off x="5955030" y="3055548"/>
            <a:ext cx="5117536" cy="28994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편두통성 어지럼증 </a:t>
            </a:r>
            <a:r>
              <a:rPr lang="en-US" altLang="ko-KR" sz="1800" dirty="0"/>
              <a:t>: </a:t>
            </a:r>
            <a:r>
              <a:rPr lang="ko-KR" altLang="en-US" sz="1800" dirty="0"/>
              <a:t>두통</a:t>
            </a:r>
            <a:r>
              <a:rPr lang="en-US" altLang="ko-KR" sz="1800" dirty="0"/>
              <a:t>,</a:t>
            </a:r>
            <a:r>
              <a:rPr lang="ko-KR" altLang="en-US" sz="1800" dirty="0"/>
              <a:t>어지럼증</a:t>
            </a:r>
            <a:r>
              <a:rPr lang="en-US" altLang="ko-KR" sz="1800" dirty="0"/>
              <a:t>,</a:t>
            </a:r>
            <a:r>
              <a:rPr lang="ko-KR" altLang="en-US" sz="1800" dirty="0"/>
              <a:t>구역</a:t>
            </a:r>
            <a:r>
              <a:rPr lang="en-US" altLang="ko-KR" sz="1800" dirty="0"/>
              <a:t>,</a:t>
            </a:r>
            <a:r>
              <a:rPr lang="ko-KR" altLang="en-US" sz="1800" dirty="0"/>
              <a:t>구토 등이 나타납니다                                                     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뇌염 </a:t>
            </a:r>
            <a:r>
              <a:rPr lang="en-US" altLang="ko-KR" sz="1800" dirty="0"/>
              <a:t>:</a:t>
            </a:r>
            <a:r>
              <a:rPr lang="ko-KR" altLang="en-US" sz="1800" dirty="0"/>
              <a:t>두통</a:t>
            </a:r>
            <a:r>
              <a:rPr lang="en-US" altLang="ko-KR" sz="1800" dirty="0"/>
              <a:t>,</a:t>
            </a:r>
            <a:r>
              <a:rPr lang="ko-KR" altLang="en-US" sz="1800" dirty="0"/>
              <a:t>발열</a:t>
            </a:r>
            <a:r>
              <a:rPr lang="en-US" altLang="ko-KR" sz="1800" dirty="0"/>
              <a:t>,</a:t>
            </a:r>
            <a:r>
              <a:rPr lang="ko-KR" altLang="en-US" sz="1800" dirty="0"/>
              <a:t>오한</a:t>
            </a:r>
            <a:r>
              <a:rPr lang="en-US" altLang="ko-KR" sz="1800" dirty="0"/>
              <a:t>,</a:t>
            </a:r>
            <a:r>
              <a:rPr lang="ko-KR" altLang="en-US" sz="1800" dirty="0"/>
              <a:t>오심</a:t>
            </a:r>
            <a:r>
              <a:rPr lang="en-US" altLang="ko-KR" sz="1800" dirty="0"/>
              <a:t>,</a:t>
            </a:r>
            <a:r>
              <a:rPr lang="ko-KR" altLang="en-US" sz="1800" dirty="0"/>
              <a:t>구토</a:t>
            </a:r>
            <a:r>
              <a:rPr lang="en-US" altLang="ko-KR" sz="1800" dirty="0"/>
              <a:t>,</a:t>
            </a:r>
            <a:r>
              <a:rPr lang="ko-KR" altLang="en-US" sz="1800" dirty="0"/>
              <a:t>의식저하</a:t>
            </a:r>
            <a:r>
              <a:rPr lang="en-US" altLang="ko-KR" sz="1800" dirty="0"/>
              <a:t>,</a:t>
            </a:r>
            <a:r>
              <a:rPr lang="ko-KR" altLang="en-US" sz="1800" dirty="0"/>
              <a:t>혼미 시력저하</a:t>
            </a:r>
            <a:r>
              <a:rPr lang="en-US" altLang="ko-KR" sz="1800" dirty="0"/>
              <a:t>,</a:t>
            </a:r>
            <a:r>
              <a:rPr lang="ko-KR" altLang="en-US" sz="1800" dirty="0"/>
              <a:t>경련 발작 등의 증상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코사인 유사도</a:t>
            </a:r>
            <a:r>
              <a:rPr lang="en-US" altLang="ko-KR" sz="1800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94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실험결과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4CAED048-88AE-4A3D-9299-1015EFFAE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34" y="2229523"/>
            <a:ext cx="10517012" cy="153192"/>
          </a:xfrm>
        </p:spPr>
        <p:txBody>
          <a:bodyPr anchor="ctr"/>
          <a:lstStyle/>
          <a:p>
            <a:r>
              <a:rPr lang="en-US" altLang="ko-KR" dirty="0"/>
              <a:t>Query = ‘</a:t>
            </a:r>
            <a:r>
              <a:rPr lang="ko-KR" altLang="en-US" dirty="0"/>
              <a:t>왼쪽 시력은 흐릿하게 보이는 상태</a:t>
            </a:r>
            <a:r>
              <a:rPr lang="en-US" altLang="ko-KR" dirty="0"/>
              <a:t>, </a:t>
            </a:r>
            <a:r>
              <a:rPr lang="ko-KR" altLang="en-US" dirty="0"/>
              <a:t>글자 하나가 날라가진 채로 보임</a:t>
            </a:r>
            <a:r>
              <a:rPr lang="en-US" altLang="ko-KR" dirty="0"/>
              <a:t>’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90E9C525-9A3F-47A5-9F8C-19E65F1AD759}"/>
              </a:ext>
            </a:extLst>
          </p:cNvPr>
          <p:cNvSpPr txBox="1">
            <a:spLocks/>
          </p:cNvSpPr>
          <p:nvPr/>
        </p:nvSpPr>
        <p:spPr>
          <a:xfrm>
            <a:off x="11239501" y="6253197"/>
            <a:ext cx="720089" cy="4467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24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25">
            <a:extLst>
              <a:ext uri="{FF2B5EF4-FFF2-40B4-BE49-F238E27FC236}">
                <a16:creationId xmlns:a16="http://schemas.microsoft.com/office/drawing/2014/main" id="{3AC9957D-8267-46F1-9996-2899B8FE10F3}"/>
              </a:ext>
            </a:extLst>
          </p:cNvPr>
          <p:cNvSpPr txBox="1">
            <a:spLocks/>
          </p:cNvSpPr>
          <p:nvPr/>
        </p:nvSpPr>
        <p:spPr>
          <a:xfrm>
            <a:off x="700334" y="3055548"/>
            <a:ext cx="5117536" cy="30709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황반병성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글자나 직선이 흔들려 보이거나 휘어져 보입니다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결국에는 시력이 많이 저하되고</a:t>
            </a:r>
            <a:r>
              <a:rPr lang="en-US" altLang="ko-KR" sz="1800" dirty="0"/>
              <a:t>, </a:t>
            </a:r>
            <a:r>
              <a:rPr lang="ko-KR" altLang="en-US" sz="1800" dirty="0"/>
              <a:t>시야 중심부에 보이지 않는 부위가    생기게 됩니다</a:t>
            </a:r>
            <a:r>
              <a:rPr lang="en-US" altLang="ko-KR" sz="1800" dirty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노안 </a:t>
            </a:r>
            <a:r>
              <a:rPr lang="en-US" altLang="ko-KR" sz="1800" dirty="0"/>
              <a:t>:</a:t>
            </a:r>
            <a:r>
              <a:rPr lang="ko-KR" altLang="en-US" sz="1800" dirty="0"/>
              <a:t> 먼 물체와 가까운 물체를 볼 대 수정체의 초점 전환이 늦어서 가까운 물체가</a:t>
            </a:r>
            <a:r>
              <a:rPr lang="en-US" altLang="ko-KR" sz="1800" dirty="0"/>
              <a:t> </a:t>
            </a:r>
            <a:r>
              <a:rPr lang="ko-KR" altLang="en-US" sz="1800" dirty="0"/>
              <a:t>흐리게 보임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내적 거리</a:t>
            </a:r>
            <a:r>
              <a:rPr lang="en-US" altLang="ko-KR" sz="1800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텍스트 개체 틀 25">
            <a:extLst>
              <a:ext uri="{FF2B5EF4-FFF2-40B4-BE49-F238E27FC236}">
                <a16:creationId xmlns:a16="http://schemas.microsoft.com/office/drawing/2014/main" id="{05F0DA8B-69CF-43B3-8B8B-B2D1AE184427}"/>
              </a:ext>
            </a:extLst>
          </p:cNvPr>
          <p:cNvSpPr txBox="1">
            <a:spLocks/>
          </p:cNvSpPr>
          <p:nvPr/>
        </p:nvSpPr>
        <p:spPr>
          <a:xfrm>
            <a:off x="6096000" y="3025545"/>
            <a:ext cx="5117536" cy="28994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황반병성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글자나 직선이 흔들려 보이거나 휘어져 보입니다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결국에는 시력이 많이 저하되고</a:t>
            </a:r>
            <a:r>
              <a:rPr lang="en-US" altLang="ko-KR" sz="1800" dirty="0"/>
              <a:t>, </a:t>
            </a:r>
            <a:r>
              <a:rPr lang="ko-KR" altLang="en-US" sz="1800" dirty="0"/>
              <a:t>시야 중심부에 보이지 않는 부위가    생기게 됩니다</a:t>
            </a:r>
            <a:r>
              <a:rPr lang="en-US" altLang="ko-KR" sz="1800" dirty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1800" dirty="0"/>
              <a:t>노안 </a:t>
            </a:r>
            <a:r>
              <a:rPr lang="en-US" altLang="ko-KR" sz="1800" dirty="0"/>
              <a:t>:</a:t>
            </a:r>
            <a:r>
              <a:rPr lang="ko-KR" altLang="en-US" sz="1800" dirty="0"/>
              <a:t> 먼 물체와 가까운 물체를 볼 대 수정체의 초점 전환이 늦어서 가까운 물체가</a:t>
            </a:r>
            <a:r>
              <a:rPr lang="en-US" altLang="ko-KR" sz="1800" dirty="0"/>
              <a:t> </a:t>
            </a:r>
            <a:r>
              <a:rPr lang="ko-KR" altLang="en-US" sz="1800" dirty="0"/>
              <a:t>흐리게 보임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코사인 유사도</a:t>
            </a:r>
            <a:r>
              <a:rPr lang="en-US" altLang="ko-KR" sz="1800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05525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16c05727-aa75-4e4a-9b5f-8a80a1165891"/>
    <ds:schemaRef ds:uri="71af3243-3dd4-4a8d-8c0d-dd76da1f02a5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</Template>
  <TotalTime>0</TotalTime>
  <Words>858</Words>
  <Application>Microsoft Office PowerPoint</Application>
  <PresentationFormat>와이드스크린</PresentationFormat>
  <Paragraphs>132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-apple-system</vt:lpstr>
      <vt:lpstr>맑은 고딕</vt:lpstr>
      <vt:lpstr>Arial</vt:lpstr>
      <vt:lpstr>Calibri</vt:lpstr>
      <vt:lpstr>Franklin Gothic Book</vt:lpstr>
      <vt:lpstr>Franklin Gothic Demi</vt:lpstr>
      <vt:lpstr>Wingdings</vt:lpstr>
      <vt:lpstr>Theme1</vt:lpstr>
      <vt:lpstr>질병진단</vt:lpstr>
      <vt:lpstr>목차</vt:lpstr>
      <vt:lpstr>텍스트 유사도</vt:lpstr>
      <vt:lpstr>텍스트 유사도</vt:lpstr>
      <vt:lpstr>Annoy</vt:lpstr>
      <vt:lpstr>Annoy</vt:lpstr>
      <vt:lpstr>실험과정</vt:lpstr>
      <vt:lpstr>실험결과</vt:lpstr>
      <vt:lpstr>실험결과</vt:lpstr>
      <vt:lpstr>실험결과</vt:lpstr>
      <vt:lpstr>방향성</vt:lpstr>
      <vt:lpstr>방향성</vt:lpstr>
      <vt:lpstr>방향성</vt:lpstr>
      <vt:lpstr>Q&amp;A</vt:lpstr>
      <vt:lpstr>텍스트 유사도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2021-12-22T06:57:59Z</dcterms:created>
  <dcterms:modified xsi:type="dcterms:W3CDTF">2022-02-06T12:19:47Z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