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9" r:id="rId6"/>
    <p:sldId id="262" r:id="rId7"/>
    <p:sldId id="290" r:id="rId8"/>
    <p:sldId id="291" r:id="rId9"/>
    <p:sldId id="294" r:id="rId10"/>
    <p:sldId id="296" r:id="rId11"/>
    <p:sldId id="297" r:id="rId12"/>
    <p:sldId id="293" r:id="rId13"/>
    <p:sldId id="301" r:id="rId14"/>
    <p:sldId id="298" r:id="rId15"/>
    <p:sldId id="300" r:id="rId16"/>
    <p:sldId id="302" r:id="rId17"/>
    <p:sldId id="304" r:id="rId18"/>
    <p:sldId id="303" r:id="rId19"/>
    <p:sldId id="276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2022-07-31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2022-07-31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260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449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168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89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372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86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41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9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55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5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280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5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sa.or.kr/2060204/form?postSeq=12&amp;lang_type=KO&amp;page=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testphp.vulnweb.com/" TargetMode="External"/><Relationship Id="rId5" Type="http://schemas.openxmlformats.org/officeDocument/2006/relationships/hyperlink" Target="https://www.wireshark.org/" TargetMode="External"/><Relationship Id="rId4" Type="http://schemas.openxmlformats.org/officeDocument/2006/relationships/hyperlink" Target="https://www.zaproxy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355657" cy="1122202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웹 취약점 진단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20180661</a:t>
            </a:r>
            <a:r>
              <a:rPr lang="ko-KR" altLang="en-US" dirty="0">
                <a:solidFill>
                  <a:schemeClr val="tx1"/>
                </a:solidFill>
              </a:rPr>
              <a:t> 안상근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OWASP</a:t>
            </a:r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bg1"/>
                </a:solidFill>
              </a:rPr>
              <a:pPr rtl="0"/>
              <a:t>10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4F1F3-6531-B530-5344-82D84DFDD3AD}"/>
              </a:ext>
            </a:extLst>
          </p:cNvPr>
          <p:cNvSpPr txBox="1"/>
          <p:nvPr/>
        </p:nvSpPr>
        <p:spPr>
          <a:xfrm>
            <a:off x="4221786" y="2217740"/>
            <a:ext cx="374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오픈소스 웹 취약점 진단 도구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3E0723-B3C5-6ACC-FFB6-AF5E8474F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16" y="2678402"/>
            <a:ext cx="7628965" cy="404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7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OWASP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 보고서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bg1"/>
                </a:solidFill>
              </a:rPr>
              <a:pPr rtl="0"/>
              <a:t>11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6B5371A-2774-5A02-E8EE-6A319A5AB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88" y="1959669"/>
            <a:ext cx="9036424" cy="42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0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OWASP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 보고서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bg1"/>
                </a:solidFill>
              </a:rPr>
              <a:pPr rtl="0"/>
              <a:t>12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15F2D0-722A-271B-43DF-B9492D7C3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06" y="2047410"/>
            <a:ext cx="7403860" cy="4383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509998-11C2-D4F3-8646-30E719299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769" y="2346792"/>
            <a:ext cx="74771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9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파이썬 코드를 이용한 수동 점검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bg1"/>
                </a:solidFill>
              </a:rPr>
              <a:pPr rtl="0"/>
              <a:t>13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4F1F3-6531-B530-5344-82D84DFDD3AD}"/>
              </a:ext>
            </a:extLst>
          </p:cNvPr>
          <p:cNvSpPr txBox="1"/>
          <p:nvPr/>
        </p:nvSpPr>
        <p:spPr>
          <a:xfrm>
            <a:off x="1416423" y="2217740"/>
            <a:ext cx="93591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lengths in range(1, 30):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length = 0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"http://localhost/index_ok.php?no=1%20and%20length(database())={0}".format(lengths)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res = 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if "1q2w3e4r" in 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res.text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print("=====================================")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print("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길이는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{0}".format(lengths))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print("=====================================\n")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length = lengths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break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else: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continue</a:t>
            </a:r>
          </a:p>
        </p:txBody>
      </p:sp>
    </p:spTree>
    <p:extLst>
      <p:ext uri="{BB962C8B-B14F-4D97-AF65-F5344CB8AC3E}">
        <p14:creationId xmlns:p14="http://schemas.microsoft.com/office/powerpoint/2010/main" val="416595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Wireshark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이용한 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평문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데이터 전송 취약점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bg1"/>
                </a:solidFill>
              </a:rPr>
              <a:pPr rtl="0"/>
              <a:t>14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A5FF5B-1BC6-7D7E-A2D2-A181D5590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257"/>
            <a:ext cx="12192000" cy="65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1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참고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bg1"/>
                </a:solidFill>
              </a:rPr>
              <a:pPr rtl="0"/>
              <a:t>15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4F1F3-6531-B530-5344-82D84DFDD3AD}"/>
              </a:ext>
            </a:extLst>
          </p:cNvPr>
          <p:cNvSpPr txBox="1"/>
          <p:nvPr/>
        </p:nvSpPr>
        <p:spPr>
          <a:xfrm>
            <a:off x="820270" y="2217740"/>
            <a:ext cx="105514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KISA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주요 통신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주요정보통신기반시설 기술적 취약점 분석 평가 상세 가이드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3"/>
              </a:rPr>
              <a:t>https://www.kisa.or.kr/2060204/form?postSeq=12&amp;lang_type=KO&amp;page=1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OWASP ZAP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4"/>
              </a:rPr>
              <a:t>https://www.zaproxy.org/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WireShark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5"/>
              </a:rPr>
              <a:t>https://www.wireshark.org/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취약점 진단 테스트 사이트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6"/>
              </a:rPr>
              <a:t>http://testphp.vulnweb.com/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15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3124486"/>
            <a:ext cx="4179570" cy="609027"/>
          </a:xfrm>
        </p:spPr>
        <p:txBody>
          <a:bodyPr rtlCol="0"/>
          <a:lstStyle/>
          <a:p>
            <a:pPr algn="ctr" rtl="0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감사합니다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tx1"/>
                </a:solidFill>
              </a:rPr>
              <a:pPr rtl="0"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69856E9-A5AD-D76F-8908-5C8C89E4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주요정보통신기반시설</a:t>
            </a:r>
            <a:r>
              <a:rPr lang="en-US" altLang="ko-KR" sz="2400" dirty="0"/>
              <a:t> </a:t>
            </a:r>
            <a:r>
              <a:rPr lang="ko-KR" altLang="en-US" sz="2400" dirty="0"/>
              <a:t>기술적 취약점 분석 및 평가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05DAB4-674B-8006-DB0D-EE5C12A8A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5" y="1956384"/>
            <a:ext cx="50387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285E-17 -1.11111E-6 L 0.00039 -0.223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tx1"/>
                </a:solidFill>
              </a:rPr>
              <a:pPr rtl="0"/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0F0D4625-46BA-E336-166F-402264C22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79023"/>
              </p:ext>
            </p:extLst>
          </p:nvPr>
        </p:nvGraphicFramePr>
        <p:xfrm>
          <a:off x="2032000" y="2217740"/>
          <a:ext cx="812799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053">
                  <a:extLst>
                    <a:ext uri="{9D8B030D-6E8A-4147-A177-3AD203B41FA5}">
                      <a16:colId xmlns:a16="http://schemas.microsoft.com/office/drawing/2014/main" val="582310945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49837438"/>
                    </a:ext>
                  </a:extLst>
                </a:gridCol>
                <a:gridCol w="1786020">
                  <a:extLst>
                    <a:ext uri="{9D8B030D-6E8A-4147-A177-3AD203B41FA5}">
                      <a16:colId xmlns:a16="http://schemas.microsoft.com/office/drawing/2014/main" val="11542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 중요도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버퍼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오버플로우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73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포맷 스트링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LDAP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인젝션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5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운영체제 명령 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7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SQL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인젝션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5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SSI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인젝션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1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디렉터리 인덱싱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정보 누출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악성 콘텐츠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54041"/>
                  </a:ext>
                </a:extLst>
              </a:tr>
              <a:tr h="2774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크로스 사이트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스크립팅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90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tx1"/>
                </a:solidFill>
              </a:rPr>
              <a:pPr rtl="0"/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0F0D4625-46BA-E336-166F-402264C22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41652"/>
              </p:ext>
            </p:extLst>
          </p:nvPr>
        </p:nvGraphicFramePr>
        <p:xfrm>
          <a:off x="2032000" y="2217740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053">
                  <a:extLst>
                    <a:ext uri="{9D8B030D-6E8A-4147-A177-3AD203B41FA5}">
                      <a16:colId xmlns:a16="http://schemas.microsoft.com/office/drawing/2014/main" val="582310945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49837438"/>
                    </a:ext>
                  </a:extLst>
                </a:gridCol>
                <a:gridCol w="1786020">
                  <a:extLst>
                    <a:ext uri="{9D8B030D-6E8A-4147-A177-3AD203B41FA5}">
                      <a16:colId xmlns:a16="http://schemas.microsoft.com/office/drawing/2014/main" val="11542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 중요도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약한 문자열 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BF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73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불충분한 인증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IA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취약한 패스워드 복구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5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크로스사이트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리퀘스트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변조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(CSRF)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CF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7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세션 예측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5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불충분한 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1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불충분한 세션 만료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세션 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SF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자동화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AU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5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프로세스 검증 누락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90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00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tx1"/>
                </a:solidFill>
              </a:rPr>
              <a:pPr rtl="0"/>
              <a:t>5</a:t>
            </a:fld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0F0D4625-46BA-E336-166F-402264C22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1393"/>
              </p:ext>
            </p:extLst>
          </p:nvPr>
        </p:nvGraphicFramePr>
        <p:xfrm>
          <a:off x="2032000" y="2217740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053">
                  <a:extLst>
                    <a:ext uri="{9D8B030D-6E8A-4147-A177-3AD203B41FA5}">
                      <a16:colId xmlns:a16="http://schemas.microsoft.com/office/drawing/2014/main" val="582310945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49837438"/>
                    </a:ext>
                  </a:extLst>
                </a:gridCol>
                <a:gridCol w="1786020">
                  <a:extLst>
                    <a:ext uri="{9D8B030D-6E8A-4147-A177-3AD203B41FA5}">
                      <a16:colId xmlns:a16="http://schemas.microsoft.com/office/drawing/2014/main" val="11542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 중요도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업로드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FU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73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다운로드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 페이지 노출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5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경로 추적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7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위치 공개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5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평문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1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쿠키 변조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Xpath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인젝션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60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69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분류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tx1"/>
                </a:solidFill>
              </a:rPr>
              <a:pPr rtl="0"/>
              <a:t>6</a:t>
            </a:fld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0F0D4625-46BA-E336-166F-402264C22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42516"/>
              </p:ext>
            </p:extLst>
          </p:nvPr>
        </p:nvGraphicFramePr>
        <p:xfrm>
          <a:off x="743285" y="1906270"/>
          <a:ext cx="1070543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98">
                  <a:extLst>
                    <a:ext uri="{9D8B030D-6E8A-4147-A177-3AD203B41FA5}">
                      <a16:colId xmlns:a16="http://schemas.microsoft.com/office/drawing/2014/main" val="2185836894"/>
                    </a:ext>
                  </a:extLst>
                </a:gridCol>
                <a:gridCol w="1799498">
                  <a:extLst>
                    <a:ext uri="{9D8B030D-6E8A-4147-A177-3AD203B41FA5}">
                      <a16:colId xmlns:a16="http://schemas.microsoft.com/office/drawing/2014/main" val="3584490456"/>
                    </a:ext>
                  </a:extLst>
                </a:gridCol>
                <a:gridCol w="3676472">
                  <a:extLst>
                    <a:ext uri="{9D8B030D-6E8A-4147-A177-3AD203B41FA5}">
                      <a16:colId xmlns:a16="http://schemas.microsoft.com/office/drawing/2014/main" val="582310945"/>
                    </a:ext>
                  </a:extLst>
                </a:gridCol>
                <a:gridCol w="1911656">
                  <a:extLst>
                    <a:ext uri="{9D8B030D-6E8A-4147-A177-3AD203B41FA5}">
                      <a16:colId xmlns:a16="http://schemas.microsoft.com/office/drawing/2014/main" val="249837438"/>
                    </a:ext>
                  </a:extLst>
                </a:gridCol>
                <a:gridCol w="1518306">
                  <a:extLst>
                    <a:ext uri="{9D8B030D-6E8A-4147-A177-3AD203B41FA5}">
                      <a16:colId xmlns:a16="http://schemas.microsoft.com/office/drawing/2014/main" val="11542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공격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보안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 중요도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2363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Input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태그 입력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특수문제 제한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LDAP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인젝션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7307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SQL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인젝션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40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SSI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인젝션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589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운영체제 명령 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719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Xpath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인젝션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53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크로스 사이트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스크립팅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(XSS)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113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크로스 사이트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리퀘스트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변조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(CSRF)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CF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325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입력 길이 제한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버퍼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오버플로우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404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입력횟수 제한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약한 문자열 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BF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135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자동화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AU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9197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 암호화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평문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86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정보 누출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9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04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분류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tx1"/>
                </a:solidFill>
              </a:rPr>
              <a:pPr rtl="0"/>
              <a:t>7</a:t>
            </a:fld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0F0D4625-46BA-E336-166F-402264C22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768888"/>
              </p:ext>
            </p:extLst>
          </p:nvPr>
        </p:nvGraphicFramePr>
        <p:xfrm>
          <a:off x="743285" y="1906270"/>
          <a:ext cx="1070543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98">
                  <a:extLst>
                    <a:ext uri="{9D8B030D-6E8A-4147-A177-3AD203B41FA5}">
                      <a16:colId xmlns:a16="http://schemas.microsoft.com/office/drawing/2014/main" val="2185836894"/>
                    </a:ext>
                  </a:extLst>
                </a:gridCol>
                <a:gridCol w="1799498">
                  <a:extLst>
                    <a:ext uri="{9D8B030D-6E8A-4147-A177-3AD203B41FA5}">
                      <a16:colId xmlns:a16="http://schemas.microsoft.com/office/drawing/2014/main" val="3584490456"/>
                    </a:ext>
                  </a:extLst>
                </a:gridCol>
                <a:gridCol w="3676472">
                  <a:extLst>
                    <a:ext uri="{9D8B030D-6E8A-4147-A177-3AD203B41FA5}">
                      <a16:colId xmlns:a16="http://schemas.microsoft.com/office/drawing/2014/main" val="582310945"/>
                    </a:ext>
                  </a:extLst>
                </a:gridCol>
                <a:gridCol w="1911656">
                  <a:extLst>
                    <a:ext uri="{9D8B030D-6E8A-4147-A177-3AD203B41FA5}">
                      <a16:colId xmlns:a16="http://schemas.microsoft.com/office/drawing/2014/main" val="249837438"/>
                    </a:ext>
                  </a:extLst>
                </a:gridCol>
                <a:gridCol w="1518306">
                  <a:extLst>
                    <a:ext uri="{9D8B030D-6E8A-4147-A177-3AD203B41FA5}">
                      <a16:colId xmlns:a16="http://schemas.microsoft.com/office/drawing/2014/main" val="11542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공격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보안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 중요도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2363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url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입력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url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입력 검증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페이지 마다 인증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디렉터리 인덱싱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7307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경로 추적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40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위치 공개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589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 페이지 노출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719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적절한 로직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불충분한 인증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53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취약한 패스워드 복구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113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불충분한 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3259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업로드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확장자 제한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악성 콘텐츠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404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업로드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FU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135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다운로드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919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15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분류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tx1"/>
                </a:solidFill>
              </a:rPr>
              <a:pPr rtl="0"/>
              <a:t>8</a:t>
            </a:fld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0F0D4625-46BA-E336-166F-402264C22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81993"/>
              </p:ext>
            </p:extLst>
          </p:nvPr>
        </p:nvGraphicFramePr>
        <p:xfrm>
          <a:off x="743285" y="1906270"/>
          <a:ext cx="107054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98">
                  <a:extLst>
                    <a:ext uri="{9D8B030D-6E8A-4147-A177-3AD203B41FA5}">
                      <a16:colId xmlns:a16="http://schemas.microsoft.com/office/drawing/2014/main" val="2185836894"/>
                    </a:ext>
                  </a:extLst>
                </a:gridCol>
                <a:gridCol w="1799498">
                  <a:extLst>
                    <a:ext uri="{9D8B030D-6E8A-4147-A177-3AD203B41FA5}">
                      <a16:colId xmlns:a16="http://schemas.microsoft.com/office/drawing/2014/main" val="3584490456"/>
                    </a:ext>
                  </a:extLst>
                </a:gridCol>
                <a:gridCol w="3676472">
                  <a:extLst>
                    <a:ext uri="{9D8B030D-6E8A-4147-A177-3AD203B41FA5}">
                      <a16:colId xmlns:a16="http://schemas.microsoft.com/office/drawing/2014/main" val="582310945"/>
                    </a:ext>
                  </a:extLst>
                </a:gridCol>
                <a:gridCol w="1911656">
                  <a:extLst>
                    <a:ext uri="{9D8B030D-6E8A-4147-A177-3AD203B41FA5}">
                      <a16:colId xmlns:a16="http://schemas.microsoft.com/office/drawing/2014/main" val="249837438"/>
                    </a:ext>
                  </a:extLst>
                </a:gridCol>
                <a:gridCol w="1518306">
                  <a:extLst>
                    <a:ext uri="{9D8B030D-6E8A-4147-A177-3AD203B41FA5}">
                      <a16:colId xmlns:a16="http://schemas.microsoft.com/office/drawing/2014/main" val="11542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공격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보안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 중요도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236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세션 및 쿠키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세션 검증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쿠키 변조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7307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세션 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SF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305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포맷 스트링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40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JWT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불충분한 세션 만료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6228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세션 예측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4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05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점검 도구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bg1"/>
                </a:solidFill>
              </a:rPr>
              <a:pPr rtl="0"/>
              <a:t>9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76571F-B612-4401-B47D-39C0E652C7F4}"/>
              </a:ext>
            </a:extLst>
          </p:cNvPr>
          <p:cNvSpPr txBox="1"/>
          <p:nvPr/>
        </p:nvSpPr>
        <p:spPr>
          <a:xfrm>
            <a:off x="1126738" y="5052638"/>
            <a:ext cx="276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OWASP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ZAP</a:t>
            </a:r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 descr="OWASP ZAP · GitHub">
            <a:extLst>
              <a:ext uri="{FF2B5EF4-FFF2-40B4-BE49-F238E27FC236}">
                <a16:creationId xmlns:a16="http://schemas.microsoft.com/office/drawing/2014/main" id="{9710E937-FE31-5477-3755-64D5E49CB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29" y="2217740"/>
            <a:ext cx="2453306" cy="245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설치하기">
            <a:extLst>
              <a:ext uri="{FF2B5EF4-FFF2-40B4-BE49-F238E27FC236}">
                <a16:creationId xmlns:a16="http://schemas.microsoft.com/office/drawing/2014/main" id="{984FEF19-28F7-47F1-AFE0-E64A8768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406" y="2409740"/>
            <a:ext cx="3695188" cy="206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58C8D7-3C5B-1F01-8DC1-0038D841D9F0}"/>
              </a:ext>
            </a:extLst>
          </p:cNvPr>
          <p:cNvSpPr txBox="1"/>
          <p:nvPr/>
        </p:nvSpPr>
        <p:spPr>
          <a:xfrm>
            <a:off x="4714255" y="5052638"/>
            <a:ext cx="276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4F1F3-6531-B530-5344-82D84DFDD3AD}"/>
              </a:ext>
            </a:extLst>
          </p:cNvPr>
          <p:cNvSpPr txBox="1"/>
          <p:nvPr/>
        </p:nvSpPr>
        <p:spPr>
          <a:xfrm>
            <a:off x="8610600" y="5045381"/>
            <a:ext cx="276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WireShark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Picture 2" descr="Wireshark, 로고 아이콘 에 Vector Logo">
            <a:extLst>
              <a:ext uri="{FF2B5EF4-FFF2-40B4-BE49-F238E27FC236}">
                <a16:creationId xmlns:a16="http://schemas.microsoft.com/office/drawing/2014/main" id="{CC6E8B94-DED4-DFC1-D9CE-D66E0286B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869" y="268715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026370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417</TotalTime>
  <Words>565</Words>
  <Application>Microsoft Office PowerPoint</Application>
  <PresentationFormat>와이드스크린</PresentationFormat>
  <Paragraphs>280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굴림</vt:lpstr>
      <vt:lpstr>맑은 고딕</vt:lpstr>
      <vt:lpstr>Arial</vt:lpstr>
      <vt:lpstr>Consolas</vt:lpstr>
      <vt:lpstr>모노라인</vt:lpstr>
      <vt:lpstr>웹 취약점 진단</vt:lpstr>
      <vt:lpstr>주요정보통신기반시설 기술적 취약점 분석 및 평가 방법</vt:lpstr>
      <vt:lpstr>목차</vt:lpstr>
      <vt:lpstr>목차</vt:lpstr>
      <vt:lpstr>목차</vt:lpstr>
      <vt:lpstr>분류</vt:lpstr>
      <vt:lpstr>분류</vt:lpstr>
      <vt:lpstr>분류</vt:lpstr>
      <vt:lpstr>점검 도구</vt:lpstr>
      <vt:lpstr>OWASP</vt:lpstr>
      <vt:lpstr>OWASP 분석 보고서</vt:lpstr>
      <vt:lpstr>OWASP 분석 보고서</vt:lpstr>
      <vt:lpstr>파이썬 코드를 이용한 수동 점검</vt:lpstr>
      <vt:lpstr>Wireshark를 이용한 평문 데이터 전송 취약점</vt:lpstr>
      <vt:lpstr>참고 자료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설명 자료</dc:title>
  <dc:creator>안상근 안상근</dc:creator>
  <cp:lastModifiedBy>안상근 안상근</cp:lastModifiedBy>
  <cp:revision>8</cp:revision>
  <dcterms:created xsi:type="dcterms:W3CDTF">2022-04-04T10:01:26Z</dcterms:created>
  <dcterms:modified xsi:type="dcterms:W3CDTF">2022-07-31T02:40:37Z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