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  <p:sldMasterId id="2147483660" r:id="rId4"/>
    <p:sldMasterId id="2147483664" r:id="rId5"/>
    <p:sldMasterId id="2147483666" r:id="rId6"/>
  </p:sldMasterIdLst>
  <p:sldIdLst>
    <p:sldId id="258" r:id="rId7"/>
    <p:sldId id="259" r:id="rId8"/>
    <p:sldId id="261" r:id="rId9"/>
    <p:sldId id="287" r:id="rId10"/>
    <p:sldId id="275" r:id="rId11"/>
    <p:sldId id="288" r:id="rId12"/>
    <p:sldId id="270" r:id="rId13"/>
    <p:sldId id="289" r:id="rId14"/>
    <p:sldId id="277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71" r:id="rId23"/>
  </p:sldIdLst>
  <p:sldSz cx="12192000" cy="6858000"/>
  <p:notesSz cx="6858000" cy="9144000"/>
  <p:embeddedFontLst>
    <p:embeddedFont>
      <p:font typeface="나눔고딕" pitchFamily="2" charset="-127"/>
      <p:regular r:id="rId24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 Light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13" autoAdjust="0"/>
    <p:restoredTop sz="95401" autoAdjust="0"/>
  </p:normalViewPr>
  <p:slideViewPr>
    <p:cSldViewPr snapToGrid="0">
      <p:cViewPr varScale="1">
        <p:scale>
          <a:sx n="70" d="100"/>
          <a:sy n="70" d="100"/>
        </p:scale>
        <p:origin x="12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5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2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96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9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7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4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2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9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658745" y="1815453"/>
            <a:ext cx="7026910" cy="3227095"/>
            <a:chOff x="2582545" y="2348594"/>
            <a:chExt cx="7026910" cy="3227095"/>
          </a:xfrm>
        </p:grpSpPr>
        <p:grpSp>
          <p:nvGrpSpPr>
            <p:cNvPr id="3" name="그룹 2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21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17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현 8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96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 userDrawn="1"/>
        </p:nvGrpSpPr>
        <p:grpSpPr>
          <a:xfrm>
            <a:off x="1930400" y="1475128"/>
            <a:ext cx="8509000" cy="3907744"/>
            <a:chOff x="2582545" y="2348594"/>
            <a:chExt cx="7026910" cy="3227095"/>
          </a:xfrm>
        </p:grpSpPr>
        <p:grpSp>
          <p:nvGrpSpPr>
            <p:cNvPr id="42" name="그룹 41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60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56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현 47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6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 userDrawn="1"/>
        </p:nvSpPr>
        <p:spPr>
          <a:xfrm>
            <a:off x="260350" y="1081564"/>
            <a:ext cx="11671300" cy="5497036"/>
          </a:xfrm>
          <a:prstGeom prst="rect">
            <a:avLst/>
          </a:prstGeom>
          <a:noFill/>
          <a:ln w="19050">
            <a:solidFill>
              <a:srgbClr val="073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658745" y="1815453"/>
            <a:ext cx="7026910" cy="3227095"/>
            <a:chOff x="2582545" y="2348594"/>
            <a:chExt cx="7026910" cy="3227095"/>
          </a:xfrm>
        </p:grpSpPr>
        <p:grpSp>
          <p:nvGrpSpPr>
            <p:cNvPr id="3" name="그룹 2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21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17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현 8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1955800" y="1257300"/>
            <a:ext cx="8470900" cy="4343400"/>
          </a:xfrm>
          <a:prstGeom prst="rect">
            <a:avLst/>
          </a:prstGeom>
          <a:solidFill>
            <a:srgbClr val="FFFC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 userDrawn="1"/>
        </p:nvGrpSpPr>
        <p:grpSpPr>
          <a:xfrm>
            <a:off x="1930400" y="1475128"/>
            <a:ext cx="8509000" cy="3907744"/>
            <a:chOff x="2582545" y="2348594"/>
            <a:chExt cx="7026910" cy="3227095"/>
          </a:xfrm>
        </p:grpSpPr>
        <p:grpSp>
          <p:nvGrpSpPr>
            <p:cNvPr id="42" name="그룹 41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60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56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현 47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/>
          <p:cNvSpPr/>
          <p:nvPr userDrawn="1"/>
        </p:nvSpPr>
        <p:spPr>
          <a:xfrm>
            <a:off x="1955800" y="1257300"/>
            <a:ext cx="8470900" cy="4343400"/>
          </a:xfrm>
          <a:prstGeom prst="rect">
            <a:avLst/>
          </a:prstGeom>
          <a:solidFill>
            <a:srgbClr val="FFFC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776281" y="3179199"/>
            <a:ext cx="499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600" dirty="0">
                <a:solidFill>
                  <a:srgbClr val="153800"/>
                </a:solidFill>
                <a:latin typeface="+mj-ea"/>
                <a:ea typeface="+mj-ea"/>
              </a:rPr>
              <a:t>창의융합종합설계</a:t>
            </a:r>
            <a:r>
              <a:rPr lang="en-US" altLang="ko-KR" sz="4000" spc="600" dirty="0">
                <a:solidFill>
                  <a:srgbClr val="153800"/>
                </a:solidFill>
                <a:latin typeface="+mj-ea"/>
                <a:ea typeface="+mj-ea"/>
              </a:rPr>
              <a:t>1</a:t>
            </a:r>
            <a:endParaRPr lang="ko-KR" altLang="en-US" sz="4000" spc="600" dirty="0">
              <a:solidFill>
                <a:srgbClr val="153800"/>
              </a:solidFill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94112" y="4793922"/>
            <a:ext cx="2410855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20180578 </a:t>
            </a:r>
            <a:r>
              <a:rPr lang="ko-KR" altLang="en-US" sz="2000" b="1" dirty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성세경</a:t>
            </a:r>
            <a:endParaRPr lang="en-US" altLang="ko-KR" sz="2000" b="1" dirty="0">
              <a:ln w="22225">
                <a:noFill/>
              </a:ln>
              <a:solidFill>
                <a:srgbClr val="57812D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20180670 </a:t>
            </a:r>
            <a:r>
              <a:rPr lang="ko-KR" altLang="en-US" sz="2000" b="1" dirty="0" err="1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안철민</a:t>
            </a:r>
            <a:endParaRPr lang="en-US" altLang="ko-KR" sz="2000" b="1" dirty="0">
              <a:ln w="22225">
                <a:noFill/>
              </a:ln>
              <a:solidFill>
                <a:srgbClr val="57812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20180661 </a:t>
            </a:r>
            <a:r>
              <a:rPr lang="ko-KR" altLang="en-US" sz="2000" b="1" dirty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안상근</a:t>
            </a:r>
            <a:endParaRPr lang="en-US" altLang="ko-KR" sz="2000" b="1" dirty="0">
              <a:ln w="22225">
                <a:noFill/>
              </a:ln>
              <a:solidFill>
                <a:srgbClr val="57812D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 w="22225">
                  <a:noFill/>
                </a:ln>
                <a:solidFill>
                  <a:srgbClr val="57812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20180977 </a:t>
            </a:r>
            <a:r>
              <a:rPr lang="ko-KR" altLang="en-US" sz="2000" b="1" dirty="0">
                <a:ln w="22225">
                  <a:noFill/>
                </a:ln>
                <a:solidFill>
                  <a:srgbClr val="57812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이호진</a:t>
            </a:r>
            <a:endParaRPr lang="en-US" altLang="ko-KR" sz="2000" b="1" dirty="0">
              <a:ln w="22225">
                <a:noFill/>
              </a:ln>
              <a:solidFill>
                <a:srgbClr val="57812D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128158-CD90-F11C-438E-9D3EAE8EB7F7}"/>
              </a:ext>
            </a:extLst>
          </p:cNvPr>
          <p:cNvGrpSpPr/>
          <p:nvPr/>
        </p:nvGrpSpPr>
        <p:grpSpPr>
          <a:xfrm>
            <a:off x="4987393" y="3976570"/>
            <a:ext cx="2576963" cy="525846"/>
            <a:chOff x="5114261" y="3934632"/>
            <a:chExt cx="2576963" cy="525846"/>
          </a:xfrm>
        </p:grpSpPr>
        <p:sp>
          <p:nvSpPr>
            <p:cNvPr id="54" name="TextBox 53"/>
            <p:cNvSpPr txBox="1"/>
            <p:nvPr/>
          </p:nvSpPr>
          <p:spPr>
            <a:xfrm>
              <a:off x="5408089" y="3998813"/>
              <a:ext cx="2283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>
                  <a:ln w="22225">
                    <a:noFill/>
                  </a:ln>
                  <a:solidFill>
                    <a:srgbClr val="9CAE2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Kumoh</a:t>
              </a:r>
              <a:r>
                <a:rPr lang="en-US" altLang="ko-KR" sz="2400" b="1" dirty="0">
                  <a:ln w="22225">
                    <a:noFill/>
                  </a:ln>
                  <a:solidFill>
                    <a:srgbClr val="9CAE2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Lock</a:t>
              </a:r>
              <a:endParaRPr lang="en-US" altLang="ko-KR" sz="2400" b="1" dirty="0">
                <a:ln w="22225">
                  <a:noFill/>
                </a:ln>
                <a:solidFill>
                  <a:srgbClr val="9CAE2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026" name="Picture 2" descr="자물쇠 - 무료 보안개 아이콘">
              <a:extLst>
                <a:ext uri="{FF2B5EF4-FFF2-40B4-BE49-F238E27FC236}">
                  <a16:creationId xmlns:a16="http://schemas.microsoft.com/office/drawing/2014/main" id="{09D6F3D1-EF67-8A85-C678-DD1B71698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261" y="3934632"/>
              <a:ext cx="587656" cy="499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037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C980B-5437-C3C7-0AF9-6FE41E50248D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855F7-BCC0-849A-4970-F64B25F01CC7}"/>
              </a:ext>
            </a:extLst>
          </p:cNvPr>
          <p:cNvSpPr txBox="1"/>
          <p:nvPr/>
        </p:nvSpPr>
        <p:spPr>
          <a:xfrm>
            <a:off x="1159554" y="258873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기능적 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71B48-1E97-B2CB-6320-E22FF0D8A083}"/>
              </a:ext>
            </a:extLst>
          </p:cNvPr>
          <p:cNvSpPr txBox="1"/>
          <p:nvPr/>
        </p:nvSpPr>
        <p:spPr>
          <a:xfrm>
            <a:off x="1159554" y="771191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성능 요구 및 </a:t>
            </a:r>
            <a:r>
              <a:rPr lang="en-US" altLang="ko-KR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H/W </a:t>
            </a:r>
            <a:r>
              <a:rPr lang="ko-KR" altLang="en-US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요구사항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F033C4-E836-39BA-5063-9E8DFCC82EE8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676711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F5FB44-2314-03FA-4B57-6DA39FA8AE51}"/>
              </a:ext>
            </a:extLst>
          </p:cNvPr>
          <p:cNvSpPr txBox="1"/>
          <p:nvPr/>
        </p:nvSpPr>
        <p:spPr>
          <a:xfrm>
            <a:off x="4757644" y="1470290"/>
            <a:ext cx="2676711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예외 조건 및 처리사항</a:t>
            </a:r>
            <a:endParaRPr lang="ko-KR" altLang="en-US" sz="2000" b="1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78D88B-7487-9905-4391-429A31ED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4" y="2213212"/>
            <a:ext cx="6115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C980B-5437-C3C7-0AF9-6FE41E50248D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855F7-BCC0-849A-4970-F64B25F01CC7}"/>
              </a:ext>
            </a:extLst>
          </p:cNvPr>
          <p:cNvSpPr txBox="1"/>
          <p:nvPr/>
        </p:nvSpPr>
        <p:spPr>
          <a:xfrm>
            <a:off x="1159554" y="258873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71B48-1E97-B2CB-6320-E22FF0D8A083}"/>
              </a:ext>
            </a:extLst>
          </p:cNvPr>
          <p:cNvSpPr txBox="1"/>
          <p:nvPr/>
        </p:nvSpPr>
        <p:spPr>
          <a:xfrm>
            <a:off x="1159554" y="771191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 인터페이스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F033C4-E836-39BA-5063-9E8DFCC82EE8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185214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F5FB44-2314-03FA-4B57-6DA39FA8AE51}"/>
              </a:ext>
            </a:extLst>
          </p:cNvPr>
          <p:cNvSpPr txBox="1"/>
          <p:nvPr/>
        </p:nvSpPr>
        <p:spPr>
          <a:xfrm>
            <a:off x="4989656" y="824154"/>
            <a:ext cx="3458308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및 </a:t>
            </a:r>
            <a:r>
              <a:rPr lang="en-US" altLang="ko-KR" sz="2000" b="1" dirty="0" err="1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Exel</a:t>
            </a: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Export</a:t>
            </a:r>
            <a:endParaRPr lang="ko-KR" altLang="en-US" sz="2000" b="1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1" name="_x415338608">
            <a:extLst>
              <a:ext uri="{FF2B5EF4-FFF2-40B4-BE49-F238E27FC236}">
                <a16:creationId xmlns:a16="http://schemas.microsoft.com/office/drawing/2014/main" id="{7CDC1F42-1C57-1542-CCAA-E70459C14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56" y="1475562"/>
            <a:ext cx="10168088" cy="51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0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C980B-5437-C3C7-0AF9-6FE41E50248D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855F7-BCC0-849A-4970-F64B25F01CC7}"/>
              </a:ext>
            </a:extLst>
          </p:cNvPr>
          <p:cNvSpPr txBox="1"/>
          <p:nvPr/>
        </p:nvSpPr>
        <p:spPr>
          <a:xfrm>
            <a:off x="1159554" y="258873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71B48-1E97-B2CB-6320-E22FF0D8A083}"/>
              </a:ext>
            </a:extLst>
          </p:cNvPr>
          <p:cNvSpPr txBox="1"/>
          <p:nvPr/>
        </p:nvSpPr>
        <p:spPr>
          <a:xfrm>
            <a:off x="1159554" y="771191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 인터페이스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F033C4-E836-39BA-5063-9E8DFCC82EE8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185214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F5FB44-2314-03FA-4B57-6DA39FA8AE51}"/>
              </a:ext>
            </a:extLst>
          </p:cNvPr>
          <p:cNvSpPr txBox="1"/>
          <p:nvPr/>
        </p:nvSpPr>
        <p:spPr>
          <a:xfrm>
            <a:off x="5440032" y="812459"/>
            <a:ext cx="2134475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암호화</a:t>
            </a:r>
          </a:p>
        </p:txBody>
      </p:sp>
      <p:pic>
        <p:nvPicPr>
          <p:cNvPr id="7" name="_x416102376">
            <a:extLst>
              <a:ext uri="{FF2B5EF4-FFF2-40B4-BE49-F238E27FC236}">
                <a16:creationId xmlns:a16="http://schemas.microsoft.com/office/drawing/2014/main" id="{DB06CDEB-5D91-E873-86BE-F8E149E5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56" y="1482646"/>
            <a:ext cx="10168088" cy="51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4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C980B-5437-C3C7-0AF9-6FE41E50248D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855F7-BCC0-849A-4970-F64B25F01CC7}"/>
              </a:ext>
            </a:extLst>
          </p:cNvPr>
          <p:cNvSpPr txBox="1"/>
          <p:nvPr/>
        </p:nvSpPr>
        <p:spPr>
          <a:xfrm>
            <a:off x="1159554" y="258873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71B48-1E97-B2CB-6320-E22FF0D8A083}"/>
              </a:ext>
            </a:extLst>
          </p:cNvPr>
          <p:cNvSpPr txBox="1"/>
          <p:nvPr/>
        </p:nvSpPr>
        <p:spPr>
          <a:xfrm>
            <a:off x="1159554" y="771191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 인터페이스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F033C4-E836-39BA-5063-9E8DFCC82EE8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185214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F5FB44-2314-03FA-4B57-6DA39FA8AE51}"/>
              </a:ext>
            </a:extLst>
          </p:cNvPr>
          <p:cNvSpPr txBox="1"/>
          <p:nvPr/>
        </p:nvSpPr>
        <p:spPr>
          <a:xfrm>
            <a:off x="5371794" y="816001"/>
            <a:ext cx="2857807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복호화 및 오류탐지</a:t>
            </a:r>
            <a:endParaRPr lang="ko-KR" altLang="en-US" sz="2000" b="1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_x416102736">
            <a:extLst>
              <a:ext uri="{FF2B5EF4-FFF2-40B4-BE49-F238E27FC236}">
                <a16:creationId xmlns:a16="http://schemas.microsoft.com/office/drawing/2014/main" id="{ABACCF9E-22A9-8FCE-C635-466AE48F3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56" y="1489730"/>
            <a:ext cx="10168088" cy="510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C980B-5437-C3C7-0AF9-6FE41E50248D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855F7-BCC0-849A-4970-F64B25F01CC7}"/>
              </a:ext>
            </a:extLst>
          </p:cNvPr>
          <p:cNvSpPr txBox="1"/>
          <p:nvPr/>
        </p:nvSpPr>
        <p:spPr>
          <a:xfrm>
            <a:off x="1159554" y="258873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71B48-1E97-B2CB-6320-E22FF0D8A083}"/>
              </a:ext>
            </a:extLst>
          </p:cNvPr>
          <p:cNvSpPr txBox="1"/>
          <p:nvPr/>
        </p:nvSpPr>
        <p:spPr>
          <a:xfrm>
            <a:off x="1159554" y="771191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외 인터페이스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F033C4-E836-39BA-5063-9E8DFCC82EE8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185214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F5FB44-2314-03FA-4B57-6DA39FA8AE51}"/>
              </a:ext>
            </a:extLst>
          </p:cNvPr>
          <p:cNvSpPr txBox="1"/>
          <p:nvPr/>
        </p:nvSpPr>
        <p:spPr>
          <a:xfrm>
            <a:off x="1253579" y="1193178"/>
            <a:ext cx="2307792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장비 연결 상태 관리</a:t>
            </a:r>
          </a:p>
        </p:txBody>
      </p:sp>
      <p:pic>
        <p:nvPicPr>
          <p:cNvPr id="9217" name="_x543623992">
            <a:extLst>
              <a:ext uri="{FF2B5EF4-FFF2-40B4-BE49-F238E27FC236}">
                <a16:creationId xmlns:a16="http://schemas.microsoft.com/office/drawing/2014/main" id="{4EF47BC1-A907-9405-9042-FAA1F3F1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4" y="1770753"/>
            <a:ext cx="3735764" cy="18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543620824">
            <a:extLst>
              <a:ext uri="{FF2B5EF4-FFF2-40B4-BE49-F238E27FC236}">
                <a16:creationId xmlns:a16="http://schemas.microsoft.com/office/drawing/2014/main" id="{265B5111-0E92-E4EA-523F-D42C85C3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3" y="3941669"/>
            <a:ext cx="3735763" cy="188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_x543624424">
            <a:extLst>
              <a:ext uri="{FF2B5EF4-FFF2-40B4-BE49-F238E27FC236}">
                <a16:creationId xmlns:a16="http://schemas.microsoft.com/office/drawing/2014/main" id="{8EDFA97B-6DC0-F2D5-71D3-5152AD59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30" y="1755213"/>
            <a:ext cx="3735763" cy="188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6AB7CE-2F79-FE1C-62CC-AB3F0D239D91}"/>
              </a:ext>
            </a:extLst>
          </p:cNvPr>
          <p:cNvSpPr txBox="1"/>
          <p:nvPr/>
        </p:nvSpPr>
        <p:spPr>
          <a:xfrm>
            <a:off x="5420838" y="1193178"/>
            <a:ext cx="1785180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암</a:t>
            </a: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</a:t>
            </a:r>
            <a:endParaRPr lang="en-US" altLang="ko-KR" sz="2000" b="1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23" name="_x543623272">
            <a:extLst>
              <a:ext uri="{FF2B5EF4-FFF2-40B4-BE49-F238E27FC236}">
                <a16:creationId xmlns:a16="http://schemas.microsoft.com/office/drawing/2014/main" id="{F791030F-21E3-ADB2-882F-7D2B57CA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77" y="1770753"/>
            <a:ext cx="3735762" cy="188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9FA8A2-0260-3307-B66D-D8AD5F401DE6}"/>
              </a:ext>
            </a:extLst>
          </p:cNvPr>
          <p:cNvSpPr txBox="1"/>
          <p:nvPr/>
        </p:nvSpPr>
        <p:spPr>
          <a:xfrm>
            <a:off x="9194968" y="1078968"/>
            <a:ext cx="1982548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</a:t>
            </a: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</a:t>
            </a:r>
            <a:endParaRPr lang="en-US" altLang="ko-KR" sz="2000" b="1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25" name="_x543624424">
            <a:extLst>
              <a:ext uri="{FF2B5EF4-FFF2-40B4-BE49-F238E27FC236}">
                <a16:creationId xmlns:a16="http://schemas.microsoft.com/office/drawing/2014/main" id="{A5906C7F-CD27-53EF-B5C8-1F80EF3C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06" y="3944780"/>
            <a:ext cx="3760586" cy="188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_x404904024">
            <a:extLst>
              <a:ext uri="{FF2B5EF4-FFF2-40B4-BE49-F238E27FC236}">
                <a16:creationId xmlns:a16="http://schemas.microsoft.com/office/drawing/2014/main" id="{30292424-F71F-0E78-8E8E-90BDB6C78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77" y="3941669"/>
            <a:ext cx="3735763" cy="188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4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C980B-5437-C3C7-0AF9-6FE41E50248D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855F7-BCC0-849A-4970-F64B25F01CC7}"/>
              </a:ext>
            </a:extLst>
          </p:cNvPr>
          <p:cNvSpPr txBox="1"/>
          <p:nvPr/>
        </p:nvSpPr>
        <p:spPr>
          <a:xfrm>
            <a:off x="1159554" y="258873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71B48-1E97-B2CB-6320-E22FF0D8A083}"/>
              </a:ext>
            </a:extLst>
          </p:cNvPr>
          <p:cNvSpPr txBox="1"/>
          <p:nvPr/>
        </p:nvSpPr>
        <p:spPr>
          <a:xfrm>
            <a:off x="1159554" y="771191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외 인터페이스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F033C4-E836-39BA-5063-9E8DFCC82EE8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185214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F5FB44-2314-03FA-4B57-6DA39FA8AE51}"/>
              </a:ext>
            </a:extLst>
          </p:cNvPr>
          <p:cNvSpPr txBox="1"/>
          <p:nvPr/>
        </p:nvSpPr>
        <p:spPr>
          <a:xfrm>
            <a:off x="1992552" y="1184092"/>
            <a:ext cx="3195591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및 실시간 암호화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AB7CE-2F79-FE1C-62CC-AB3F0D239D91}"/>
              </a:ext>
            </a:extLst>
          </p:cNvPr>
          <p:cNvSpPr txBox="1"/>
          <p:nvPr/>
        </p:nvSpPr>
        <p:spPr>
          <a:xfrm>
            <a:off x="9015255" y="1184091"/>
            <a:ext cx="1471281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 조회</a:t>
            </a:r>
            <a:endParaRPr lang="en-US" altLang="ko-KR" sz="2000" b="1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_x91064784">
            <a:extLst>
              <a:ext uri="{FF2B5EF4-FFF2-40B4-BE49-F238E27FC236}">
                <a16:creationId xmlns:a16="http://schemas.microsoft.com/office/drawing/2014/main" id="{DCD22765-827A-B2D8-0112-94BE96EC0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5" y="1770754"/>
            <a:ext cx="4622181" cy="233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408602096">
            <a:extLst>
              <a:ext uri="{FF2B5EF4-FFF2-40B4-BE49-F238E27FC236}">
                <a16:creationId xmlns:a16="http://schemas.microsoft.com/office/drawing/2014/main" id="{64430885-9D71-4C36-A248-8D904931C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5" y="4381763"/>
            <a:ext cx="4622181" cy="23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_x408602024">
            <a:extLst>
              <a:ext uri="{FF2B5EF4-FFF2-40B4-BE49-F238E27FC236}">
                <a16:creationId xmlns:a16="http://schemas.microsoft.com/office/drawing/2014/main" id="{CA6CF283-0967-2D41-779D-7C589212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79" y="1770754"/>
            <a:ext cx="4645125" cy="233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6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FAF9A-6545-B082-FE0D-3D56E98E0AC5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EBBBA-63CA-7A7C-8C1E-BCCB64E70F7C}"/>
              </a:ext>
            </a:extLst>
          </p:cNvPr>
          <p:cNvSpPr txBox="1"/>
          <p:nvPr/>
        </p:nvSpPr>
        <p:spPr>
          <a:xfrm>
            <a:off x="1073827" y="265956"/>
            <a:ext cx="384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시험 및 인수 시험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845DC-2359-4FD5-79B4-8BA53F17156E}"/>
              </a:ext>
            </a:extLst>
          </p:cNvPr>
          <p:cNvSpPr txBox="1"/>
          <p:nvPr/>
        </p:nvSpPr>
        <p:spPr>
          <a:xfrm>
            <a:off x="1073827" y="704538"/>
            <a:ext cx="158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시험평가서</a:t>
            </a:r>
            <a:endParaRPr lang="en-US" altLang="ko-KR" sz="16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BAA4008-E7D2-1E7E-7EB3-27EFFB1D0453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566285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162AADE8-1D3D-AAF6-1ECA-CF30D5080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677" y="2114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EB41FE-D0CB-6B6D-12AE-85BEEF7B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85" y="2282218"/>
            <a:ext cx="6883307" cy="1700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17DDB0-BC98-8EE8-A560-347BBA850A6B}"/>
              </a:ext>
            </a:extLst>
          </p:cNvPr>
          <p:cNvSpPr txBox="1"/>
          <p:nvPr/>
        </p:nvSpPr>
        <p:spPr>
          <a:xfrm>
            <a:off x="4757644" y="1470290"/>
            <a:ext cx="2499499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기능시험 및 성능시험</a:t>
            </a:r>
          </a:p>
        </p:txBody>
      </p:sp>
    </p:spTree>
    <p:extLst>
      <p:ext uri="{BB962C8B-B14F-4D97-AF65-F5344CB8AC3E}">
        <p14:creationId xmlns:p14="http://schemas.microsoft.com/office/powerpoint/2010/main" val="17220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0902" y="3013502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4800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358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7517" y="2180584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3093" y="2180584"/>
            <a:ext cx="315983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개요 및 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7516" y="2750187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3094" y="2750187"/>
            <a:ext cx="488467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토의 및 시스템 목표 정의</a:t>
            </a:r>
            <a:endParaRPr lang="en-US" altLang="ko-KR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516" y="3319790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3092" y="3319790"/>
            <a:ext cx="265329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기능적 요구사항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7516" y="3889393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3092" y="3889393"/>
            <a:ext cx="298030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비기능적 요구사항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7516" y="4458996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83092" y="4458996"/>
            <a:ext cx="298030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인터페이스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861" y="1302988"/>
            <a:ext cx="2326278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8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2118D-F168-1B92-9B7E-60E8D0148BC1}"/>
              </a:ext>
            </a:extLst>
          </p:cNvPr>
          <p:cNvSpPr txBox="1"/>
          <p:nvPr/>
        </p:nvSpPr>
        <p:spPr>
          <a:xfrm>
            <a:off x="4027515" y="5028599"/>
            <a:ext cx="630302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8C3B8-81FE-DB25-9D89-9B421DD74981}"/>
              </a:ext>
            </a:extLst>
          </p:cNvPr>
          <p:cNvSpPr txBox="1"/>
          <p:nvPr/>
        </p:nvSpPr>
        <p:spPr>
          <a:xfrm>
            <a:off x="4683092" y="5028599"/>
            <a:ext cx="35766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시험 및 인수 시험</a:t>
            </a:r>
          </a:p>
        </p:txBody>
      </p:sp>
    </p:spTree>
    <p:extLst>
      <p:ext uri="{BB962C8B-B14F-4D97-AF65-F5344CB8AC3E}">
        <p14:creationId xmlns:p14="http://schemas.microsoft.com/office/powerpoint/2010/main" val="90939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300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개요 및 구조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1254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정의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159554" y="666066"/>
            <a:ext cx="2358346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7F67CD-6437-8F11-A729-4DC444641550}"/>
              </a:ext>
            </a:extLst>
          </p:cNvPr>
          <p:cNvSpPr txBox="1"/>
          <p:nvPr/>
        </p:nvSpPr>
        <p:spPr>
          <a:xfrm>
            <a:off x="838597" y="4297395"/>
            <a:ext cx="11007659" cy="18946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산업발전과 비례하여 보안 문제가 증가함에 따라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외부의 </a:t>
            </a:r>
            <a:r>
              <a:rPr lang="ko-KR" altLang="en-US" sz="2000" dirty="0" err="1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위협으로부터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안전하게 </a:t>
            </a:r>
            <a:b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 err="1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보호ㆍ운영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하기 위해 암호화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 모듈도입을 통해 시스템 기반 마련을 추진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특히 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중요 자산에 대해 사용자의 접근이 빈번하게 발생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제작된 프로그램의 문제점 해결을 위해 성능개선 및 구조변경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편의성을 위한 추가 기능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A6681D-5E21-EA8B-B531-D411C98C2095}"/>
              </a:ext>
            </a:extLst>
          </p:cNvPr>
          <p:cNvGrpSpPr/>
          <p:nvPr/>
        </p:nvGrpSpPr>
        <p:grpSpPr>
          <a:xfrm>
            <a:off x="431555" y="1370165"/>
            <a:ext cx="5118278" cy="2004279"/>
            <a:chOff x="579290" y="1481353"/>
            <a:chExt cx="6215504" cy="21847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385438-1C35-F8AC-6FBE-D480531A593F}"/>
                </a:ext>
              </a:extLst>
            </p:cNvPr>
            <p:cNvSpPr txBox="1"/>
            <p:nvPr/>
          </p:nvSpPr>
          <p:spPr>
            <a:xfrm>
              <a:off x="5848551" y="2217086"/>
              <a:ext cx="757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 고객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511B61-CC79-49DF-7CF4-CC160E6328C6}"/>
                </a:ext>
              </a:extLst>
            </p:cNvPr>
            <p:cNvSpPr txBox="1"/>
            <p:nvPr/>
          </p:nvSpPr>
          <p:spPr>
            <a:xfrm>
              <a:off x="579290" y="1802665"/>
              <a:ext cx="1581889" cy="33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Main Server</a:t>
              </a:r>
              <a:endParaRPr lang="ko-KR" altLang="en-US" sz="1400" b="1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E76AB60-4D1D-BCC4-7E85-20D7AFD83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6246" y="3191926"/>
              <a:ext cx="1722734" cy="474147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DB993-41C2-9821-94FF-5735CDAA0720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1653063" y="2171997"/>
              <a:ext cx="1253183" cy="1257003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E3D0AA3-CB59-AE81-FF86-40CB6B602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628" y="2320628"/>
              <a:ext cx="421670" cy="4741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4D0DCD-A333-F52F-E616-7C175C684912}"/>
                </a:ext>
              </a:extLst>
            </p:cNvPr>
            <p:cNvSpPr txBox="1"/>
            <p:nvPr/>
          </p:nvSpPr>
          <p:spPr>
            <a:xfrm>
              <a:off x="1478528" y="2800032"/>
              <a:ext cx="949429" cy="33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암호화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DB90418-4BB1-B911-066D-8079259929E6}"/>
                </a:ext>
              </a:extLst>
            </p:cNvPr>
            <p:cNvCxnSpPr>
              <a:cxnSpLocks/>
              <a:stCxn id="16" idx="3"/>
              <a:endCxn id="7" idx="1"/>
            </p:cNvCxnSpPr>
            <p:nvPr/>
          </p:nvCxnSpPr>
          <p:spPr>
            <a:xfrm flipV="1">
              <a:off x="4628980" y="2370975"/>
              <a:ext cx="1219571" cy="1058025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1894FC7-1779-7DB2-6455-0145E7187EF2}"/>
                </a:ext>
              </a:extLst>
            </p:cNvPr>
            <p:cNvGrpSpPr/>
            <p:nvPr/>
          </p:nvGrpSpPr>
          <p:grpSpPr>
            <a:xfrm>
              <a:off x="4868323" y="2320628"/>
              <a:ext cx="951249" cy="809633"/>
              <a:chOff x="7356870" y="3660100"/>
              <a:chExt cx="951249" cy="809633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054A0023-5C93-FD05-1E70-0218F6B7C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2210" y="3660100"/>
                <a:ext cx="553790" cy="474148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4568AC-B5A2-E0DE-877F-D4F9DE456F43}"/>
                  </a:ext>
                </a:extLst>
              </p:cNvPr>
              <p:cNvSpPr txBox="1"/>
              <p:nvPr/>
            </p:nvSpPr>
            <p:spPr>
              <a:xfrm>
                <a:off x="7356870" y="4134247"/>
                <a:ext cx="951249" cy="335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복호화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0A9EE-A05F-591A-F286-E5BF868B3242}"/>
                </a:ext>
              </a:extLst>
            </p:cNvPr>
            <p:cNvSpPr txBox="1"/>
            <p:nvPr/>
          </p:nvSpPr>
          <p:spPr>
            <a:xfrm>
              <a:off x="5700082" y="2970091"/>
              <a:ext cx="1094712" cy="33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암호장비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60E7EF-803E-DE85-26C4-99C0F3DA7E43}"/>
                </a:ext>
              </a:extLst>
            </p:cNvPr>
            <p:cNvSpPr txBox="1"/>
            <p:nvPr/>
          </p:nvSpPr>
          <p:spPr>
            <a:xfrm rot="20047034">
              <a:off x="2254978" y="2476660"/>
              <a:ext cx="1248923" cy="33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암호장비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9BB417-24C9-273D-42E4-D128E6DCCC77}"/>
                </a:ext>
              </a:extLst>
            </p:cNvPr>
            <p:cNvSpPr txBox="1"/>
            <p:nvPr/>
          </p:nvSpPr>
          <p:spPr>
            <a:xfrm>
              <a:off x="2972657" y="3251182"/>
              <a:ext cx="15899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Sub DBMS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12" descr="만족 한 고객 - 무료 상업과 쇼핑개 아이콘">
              <a:extLst>
                <a:ext uri="{FF2B5EF4-FFF2-40B4-BE49-F238E27FC236}">
                  <a16:creationId xmlns:a16="http://schemas.microsoft.com/office/drawing/2014/main" id="{3694AE0C-565F-833D-5AA2-4A7AA9975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6218" y="1481353"/>
              <a:ext cx="704871" cy="704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 descr="Usb - 무료 전자개 아이콘">
              <a:extLst>
                <a:ext uri="{FF2B5EF4-FFF2-40B4-BE49-F238E27FC236}">
                  <a16:creationId xmlns:a16="http://schemas.microsoft.com/office/drawing/2014/main" id="{DB2E16F4-BCF7-E570-4256-334CF1B67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76155">
              <a:off x="5730764" y="2529683"/>
              <a:ext cx="526929" cy="526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 descr="Usb - 무료 전자개 아이콘">
              <a:extLst>
                <a:ext uri="{FF2B5EF4-FFF2-40B4-BE49-F238E27FC236}">
                  <a16:creationId xmlns:a16="http://schemas.microsoft.com/office/drawing/2014/main" id="{00CB5001-49FC-B9EB-B0F3-9593EA969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55267">
              <a:off x="2300592" y="2142656"/>
              <a:ext cx="526929" cy="526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3625D2B-441B-836D-CCB0-587F114C8608}"/>
              </a:ext>
            </a:extLst>
          </p:cNvPr>
          <p:cNvGrpSpPr/>
          <p:nvPr/>
        </p:nvGrpSpPr>
        <p:grpSpPr>
          <a:xfrm>
            <a:off x="6685784" y="1331045"/>
            <a:ext cx="5124264" cy="2043399"/>
            <a:chOff x="2824028" y="1601402"/>
            <a:chExt cx="6067251" cy="2337263"/>
          </a:xfrm>
        </p:grpSpPr>
        <p:pic>
          <p:nvPicPr>
            <p:cNvPr id="31" name="Picture 14" descr="Usb - 무료 전자개 아이콘">
              <a:extLst>
                <a:ext uri="{FF2B5EF4-FFF2-40B4-BE49-F238E27FC236}">
                  <a16:creationId xmlns:a16="http://schemas.microsoft.com/office/drawing/2014/main" id="{6145A29D-9F12-CE79-7426-C9B8AE401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90583">
              <a:off x="3179595" y="2417086"/>
              <a:ext cx="522355" cy="52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8B2D32-041C-7EEB-D73F-602A209A81DE}"/>
                </a:ext>
              </a:extLst>
            </p:cNvPr>
            <p:cNvSpPr txBox="1"/>
            <p:nvPr/>
          </p:nvSpPr>
          <p:spPr>
            <a:xfrm>
              <a:off x="2867095" y="2075257"/>
              <a:ext cx="1639108" cy="39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Main Server</a:t>
              </a:r>
              <a:endParaRPr lang="ko-KR" altLang="en-US" sz="1400" b="1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BDF2EA4-DFC2-5526-0F9A-C2E2BAF64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633" y="3464518"/>
              <a:ext cx="1722734" cy="474147"/>
            </a:xfrm>
            <a:prstGeom prst="rect">
              <a:avLst/>
            </a:prstGeom>
          </p:spPr>
        </p:pic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F2B4B8D-B36B-E58D-3ECA-6335A21646B8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3981450" y="2444589"/>
              <a:ext cx="1253183" cy="1257003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AF62C01-8493-40FC-E795-9727BF5B1A61}"/>
                </a:ext>
              </a:extLst>
            </p:cNvPr>
            <p:cNvGrpSpPr/>
            <p:nvPr/>
          </p:nvGrpSpPr>
          <p:grpSpPr>
            <a:xfrm>
              <a:off x="3835711" y="2768536"/>
              <a:ext cx="1039455" cy="870838"/>
              <a:chOff x="4254789" y="3813988"/>
              <a:chExt cx="1039455" cy="870838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13C7B05A-4EE1-5B14-ED1F-6D2238FD7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3611" y="3813988"/>
                <a:ext cx="421670" cy="474147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8929D9-8452-0C84-11F6-4B285486BF4B}"/>
                  </a:ext>
                </a:extLst>
              </p:cNvPr>
              <p:cNvSpPr txBox="1"/>
              <p:nvPr/>
            </p:nvSpPr>
            <p:spPr>
              <a:xfrm>
                <a:off x="4254789" y="4293391"/>
                <a:ext cx="1039455" cy="39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암호화</a:t>
                </a:r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26A6C9F-7E14-AE38-6D3A-A5B44D8E06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2973" y="2444589"/>
              <a:ext cx="1039456" cy="1019929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DDA8DB4-7DE8-8A68-5371-686DAAB5578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4506203" y="2258153"/>
              <a:ext cx="3561472" cy="12822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0B382FD-6FD2-12A2-CB03-210E3B604E79}"/>
                </a:ext>
              </a:extLst>
            </p:cNvPr>
            <p:cNvGrpSpPr/>
            <p:nvPr/>
          </p:nvGrpSpPr>
          <p:grpSpPr>
            <a:xfrm>
              <a:off x="4355439" y="1868962"/>
              <a:ext cx="926671" cy="865580"/>
              <a:chOff x="7541231" y="3660100"/>
              <a:chExt cx="926671" cy="865580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A9364D9B-9BFB-631A-A831-2FF2CE251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2210" y="3660100"/>
                <a:ext cx="553790" cy="474148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0E4387-F6D6-672A-7EF6-EF55982B412F}"/>
                  </a:ext>
                </a:extLst>
              </p:cNvPr>
              <p:cNvSpPr txBox="1"/>
              <p:nvPr/>
            </p:nvSpPr>
            <p:spPr>
              <a:xfrm>
                <a:off x="7541231" y="4134245"/>
                <a:ext cx="926671" cy="39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복호화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F3D132-C327-75F3-3EC1-043084FE0A30}"/>
                </a:ext>
              </a:extLst>
            </p:cNvPr>
            <p:cNvSpPr txBox="1"/>
            <p:nvPr/>
          </p:nvSpPr>
          <p:spPr>
            <a:xfrm>
              <a:off x="2824028" y="2958550"/>
              <a:ext cx="1253183" cy="39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암호장비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161DB2-6809-480A-6AB6-6FD41081025C}"/>
                </a:ext>
              </a:extLst>
            </p:cNvPr>
            <p:cNvSpPr txBox="1"/>
            <p:nvPr/>
          </p:nvSpPr>
          <p:spPr>
            <a:xfrm>
              <a:off x="5301044" y="3523774"/>
              <a:ext cx="1589912" cy="38724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Sub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</a:rPr>
                <a:t>DBMS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A254A9-F730-D893-D1F5-C19B81760B26}"/>
                </a:ext>
              </a:extLst>
            </p:cNvPr>
            <p:cNvSpPr txBox="1"/>
            <p:nvPr/>
          </p:nvSpPr>
          <p:spPr>
            <a:xfrm>
              <a:off x="8067675" y="2337135"/>
              <a:ext cx="757513" cy="39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고객</a:t>
              </a:r>
            </a:p>
          </p:txBody>
        </p:sp>
        <p:pic>
          <p:nvPicPr>
            <p:cNvPr id="42" name="Picture 12" descr="만족 한 고객 - 무료 상업과 쇼핑개 아이콘">
              <a:extLst>
                <a:ext uri="{FF2B5EF4-FFF2-40B4-BE49-F238E27FC236}">
                  <a16:creationId xmlns:a16="http://schemas.microsoft.com/office/drawing/2014/main" id="{A60D8A0E-8A63-4B97-41B8-D1B25207D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6408" y="1601402"/>
              <a:ext cx="704871" cy="704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3C81D3-052E-1D28-C87B-A87FD7C6E787}"/>
              </a:ext>
            </a:extLst>
          </p:cNvPr>
          <p:cNvSpPr/>
          <p:nvPr/>
        </p:nvSpPr>
        <p:spPr>
          <a:xfrm>
            <a:off x="327546" y="1004620"/>
            <a:ext cx="5431809" cy="2625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5F5CB93-6A33-A2BA-5EA1-87A28095B512}"/>
              </a:ext>
            </a:extLst>
          </p:cNvPr>
          <p:cNvSpPr/>
          <p:nvPr/>
        </p:nvSpPr>
        <p:spPr>
          <a:xfrm>
            <a:off x="6551311" y="998186"/>
            <a:ext cx="5431809" cy="2625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C22838A-A33B-0127-AF6D-D6ECBF948C09}"/>
              </a:ext>
            </a:extLst>
          </p:cNvPr>
          <p:cNvCxnSpPr>
            <a:cxnSpLocks/>
          </p:cNvCxnSpPr>
          <p:nvPr/>
        </p:nvCxnSpPr>
        <p:spPr>
          <a:xfrm flipV="1">
            <a:off x="5921111" y="2311026"/>
            <a:ext cx="511536" cy="64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345ECBF-75A4-B436-B6ED-1F5D10B506E2}"/>
              </a:ext>
            </a:extLst>
          </p:cNvPr>
          <p:cNvSpPr txBox="1"/>
          <p:nvPr/>
        </p:nvSpPr>
        <p:spPr>
          <a:xfrm>
            <a:off x="1994292" y="3584125"/>
            <a:ext cx="2437772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350F53-A701-6760-5BA3-12B3D58AB422}"/>
              </a:ext>
            </a:extLst>
          </p:cNvPr>
          <p:cNvSpPr txBox="1"/>
          <p:nvPr/>
        </p:nvSpPr>
        <p:spPr>
          <a:xfrm>
            <a:off x="8230332" y="3572696"/>
            <a:ext cx="2437772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46944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83C0BB-B55E-0138-E70E-2BEF43DBF1A6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69F2D-5202-7DE6-3C10-EC5923C50D38}"/>
              </a:ext>
            </a:extLst>
          </p:cNvPr>
          <p:cNvSpPr txBox="1"/>
          <p:nvPr/>
        </p:nvSpPr>
        <p:spPr>
          <a:xfrm>
            <a:off x="1073827" y="265956"/>
            <a:ext cx="384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피드백 토의 및 시스템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C3D5F-0892-334D-4BB0-7D894133279B}"/>
              </a:ext>
            </a:extLst>
          </p:cNvPr>
          <p:cNvSpPr txBox="1"/>
          <p:nvPr/>
        </p:nvSpPr>
        <p:spPr>
          <a:xfrm>
            <a:off x="1073827" y="666066"/>
            <a:ext cx="1254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피드백 토의</a:t>
            </a:r>
            <a:endParaRPr lang="en-US" altLang="ko-KR" sz="16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45EB95-CBAC-75DA-1CB8-A0C62E3CC6E1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3336246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4A8A98-9D0B-FCC4-2A46-802B38FBD33D}"/>
              </a:ext>
            </a:extLst>
          </p:cNvPr>
          <p:cNvSpPr txBox="1"/>
          <p:nvPr/>
        </p:nvSpPr>
        <p:spPr>
          <a:xfrm>
            <a:off x="513919" y="1768913"/>
            <a:ext cx="9707002" cy="18946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암호화에 사용되는 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 API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사용의 어려움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로그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암호장비 분배 문제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순환중복검사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(CRC)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무결성 검사 문제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CRC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검사를 위한 </a:t>
            </a:r>
            <a:r>
              <a:rPr lang="ko-KR" altLang="en-US" sz="2000" dirty="0" err="1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모듈러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XOR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 등 속도 저하 문제 발생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B126-2ED3-5C7B-593A-74F18E2B3A21}"/>
              </a:ext>
            </a:extLst>
          </p:cNvPr>
          <p:cNvSpPr txBox="1"/>
          <p:nvPr/>
        </p:nvSpPr>
        <p:spPr>
          <a:xfrm>
            <a:off x="513918" y="1266722"/>
            <a:ext cx="3048147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시스템의 문제 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D63DC-EC28-851D-D83B-602C58DAF315}"/>
              </a:ext>
            </a:extLst>
          </p:cNvPr>
          <p:cNvSpPr txBox="1"/>
          <p:nvPr/>
        </p:nvSpPr>
        <p:spPr>
          <a:xfrm>
            <a:off x="513918" y="3848692"/>
            <a:ext cx="2911669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개선 기능 및 추가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91D7B-2E7C-B3E1-0306-095DA1A91B59}"/>
              </a:ext>
            </a:extLst>
          </p:cNvPr>
          <p:cNvSpPr txBox="1"/>
          <p:nvPr/>
        </p:nvSpPr>
        <p:spPr>
          <a:xfrm>
            <a:off x="513919" y="4358319"/>
            <a:ext cx="10568063" cy="18946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친화적인 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DBMS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연동을 통해 편의성 증가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변경을 통한 로그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암호장비 분배 문제 해결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MD5, SHA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무결성 검사를 위한 해시함수를 이용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변경 후 기존 코드의 불필요 코드 제거를 통한 속도 저하 문제  해결</a:t>
            </a:r>
          </a:p>
        </p:txBody>
      </p:sp>
    </p:spTree>
    <p:extLst>
      <p:ext uri="{BB962C8B-B14F-4D97-AF65-F5344CB8AC3E}">
        <p14:creationId xmlns:p14="http://schemas.microsoft.com/office/powerpoint/2010/main" val="136926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83C0BB-B55E-0138-E70E-2BEF43DBF1A6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69F2D-5202-7DE6-3C10-EC5923C50D38}"/>
              </a:ext>
            </a:extLst>
          </p:cNvPr>
          <p:cNvSpPr txBox="1"/>
          <p:nvPr/>
        </p:nvSpPr>
        <p:spPr>
          <a:xfrm>
            <a:off x="1073827" y="265956"/>
            <a:ext cx="384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피드백 토의 및 시스템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C3D5F-0892-334D-4BB0-7D894133279B}"/>
              </a:ext>
            </a:extLst>
          </p:cNvPr>
          <p:cNvSpPr txBox="1"/>
          <p:nvPr/>
        </p:nvSpPr>
        <p:spPr>
          <a:xfrm>
            <a:off x="1073827" y="666066"/>
            <a:ext cx="1254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 및 범위</a:t>
            </a:r>
            <a:endParaRPr lang="en-US" altLang="ko-KR" sz="16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A8A98-9D0B-FCC4-2A46-802B38FBD33D}"/>
              </a:ext>
            </a:extLst>
          </p:cNvPr>
          <p:cNvSpPr txBox="1"/>
          <p:nvPr/>
        </p:nvSpPr>
        <p:spPr>
          <a:xfrm>
            <a:off x="513919" y="1838568"/>
            <a:ext cx="9707002" cy="18946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신뢰성 있는 대칭 키 표준 알고리즘을 기반으로 한 모듈 구축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RDBMS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호환 가능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및 문자열 암호화 가능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기밀성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무결성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가용성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부인방지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 기능 등 정보보호 요소 만족</a:t>
            </a:r>
            <a:endParaRPr lang="en-US" altLang="ko-KR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시스템의 속도 저하를 최소화하며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RDBMS 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 기능을 통합한 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B126-2ED3-5C7B-593A-74F18E2B3A21}"/>
              </a:ext>
            </a:extLst>
          </p:cNvPr>
          <p:cNvSpPr txBox="1"/>
          <p:nvPr/>
        </p:nvSpPr>
        <p:spPr>
          <a:xfrm>
            <a:off x="513919" y="1233590"/>
            <a:ext cx="2586460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</a:t>
            </a: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 모듈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D63DC-EC28-851D-D83B-602C58DAF315}"/>
              </a:ext>
            </a:extLst>
          </p:cNvPr>
          <p:cNvSpPr txBox="1"/>
          <p:nvPr/>
        </p:nvSpPr>
        <p:spPr>
          <a:xfrm>
            <a:off x="513919" y="4183781"/>
            <a:ext cx="2586460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암호 장비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91D7B-2E7C-B3E1-0306-095DA1A91B59}"/>
              </a:ext>
            </a:extLst>
          </p:cNvPr>
          <p:cNvSpPr txBox="1"/>
          <p:nvPr/>
        </p:nvSpPr>
        <p:spPr>
          <a:xfrm>
            <a:off x="513919" y="4792687"/>
            <a:ext cx="10568063" cy="971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 관리 및 암호화에 사용되는 키의 분배 보안성 문제를 해결하기 위해 대칭 키 알고리즘의 킷값 및 로그 파일에 대한 암호화가 적용된 암</a:t>
            </a:r>
            <a:r>
              <a:rPr lang="en-US" altLang="ko-KR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 암호 장비 제작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EE485A-82D7-7566-32BE-6A5ADFAF1DAD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3336246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9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FAF9A-6545-B082-FE0D-3D56E98E0AC5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EBBBA-63CA-7A7C-8C1E-BCCB64E70F7C}"/>
              </a:ext>
            </a:extLst>
          </p:cNvPr>
          <p:cNvSpPr txBox="1"/>
          <p:nvPr/>
        </p:nvSpPr>
        <p:spPr>
          <a:xfrm>
            <a:off x="1073827" y="265956"/>
            <a:ext cx="384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기능적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845DC-2359-4FD5-79B4-8BA53F17156E}"/>
              </a:ext>
            </a:extLst>
          </p:cNvPr>
          <p:cNvSpPr txBox="1"/>
          <p:nvPr/>
        </p:nvSpPr>
        <p:spPr>
          <a:xfrm>
            <a:off x="1073827" y="666066"/>
            <a:ext cx="2012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유스케이스</a:t>
            </a:r>
            <a:r>
              <a:rPr lang="ko-KR" altLang="en-US" sz="16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기능 정의</a:t>
            </a:r>
            <a:endParaRPr lang="en-US" altLang="ko-KR" sz="16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5D8FD0F-624C-9A88-140C-FA9038D81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77813"/>
              </p:ext>
            </p:extLst>
          </p:nvPr>
        </p:nvGraphicFramePr>
        <p:xfrm>
          <a:off x="526375" y="1208627"/>
          <a:ext cx="5422900" cy="3499349"/>
        </p:xfrm>
        <a:graphic>
          <a:graphicData uri="http://schemas.openxmlformats.org/drawingml/2006/table">
            <a:tbl>
              <a:tblPr/>
              <a:tblGrid>
                <a:gridCol w="1612166">
                  <a:extLst>
                    <a:ext uri="{9D8B030D-6E8A-4147-A177-3AD203B41FA5}">
                      <a16:colId xmlns:a16="http://schemas.microsoft.com/office/drawing/2014/main" val="891824236"/>
                    </a:ext>
                  </a:extLst>
                </a:gridCol>
                <a:gridCol w="1905367">
                  <a:extLst>
                    <a:ext uri="{9D8B030D-6E8A-4147-A177-3AD203B41FA5}">
                      <a16:colId xmlns:a16="http://schemas.microsoft.com/office/drawing/2014/main" val="2859737078"/>
                    </a:ext>
                  </a:extLst>
                </a:gridCol>
                <a:gridCol w="1905367">
                  <a:extLst>
                    <a:ext uri="{9D8B030D-6E8A-4147-A177-3AD203B41FA5}">
                      <a16:colId xmlns:a16="http://schemas.microsoft.com/office/drawing/2014/main" val="3910795753"/>
                    </a:ext>
                  </a:extLst>
                </a:gridCol>
              </a:tblGrid>
              <a:tr h="86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식별자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12048"/>
                  </a:ext>
                </a:extLst>
              </a:tr>
              <a:tr h="31802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암호장비 관리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UC-101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 관리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031549"/>
                  </a:ext>
                </a:extLst>
              </a:tr>
              <a:tr h="318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UC-102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암호장비 연결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41788"/>
                  </a:ext>
                </a:extLst>
              </a:tr>
              <a:tr h="318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UC-103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암호장비 연결 확인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81053"/>
                  </a:ext>
                </a:extLst>
              </a:tr>
              <a:tr h="31802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관리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UC-201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암호화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248608"/>
                  </a:ext>
                </a:extLst>
              </a:tr>
              <a:tr h="318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UC-202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암호화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731801"/>
                  </a:ext>
                </a:extLst>
              </a:tr>
              <a:tr h="559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UC-203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암호화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454915"/>
                  </a:ext>
                </a:extLst>
              </a:tr>
              <a:tr h="318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UC-204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58287"/>
                  </a:ext>
                </a:extLst>
              </a:tr>
              <a:tr h="31802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복호화 관리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UC-301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복호화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60458"/>
                  </a:ext>
                </a:extLst>
              </a:tr>
              <a:tr h="313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UC-302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복호화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98065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48C3880-110F-F972-B159-F86B84EAA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958"/>
              </p:ext>
            </p:extLst>
          </p:nvPr>
        </p:nvGraphicFramePr>
        <p:xfrm>
          <a:off x="6248400" y="1207563"/>
          <a:ext cx="5422898" cy="5270217"/>
        </p:xfrm>
        <a:graphic>
          <a:graphicData uri="http://schemas.openxmlformats.org/drawingml/2006/table">
            <a:tbl>
              <a:tblPr/>
              <a:tblGrid>
                <a:gridCol w="1612166">
                  <a:extLst>
                    <a:ext uri="{9D8B030D-6E8A-4147-A177-3AD203B41FA5}">
                      <a16:colId xmlns:a16="http://schemas.microsoft.com/office/drawing/2014/main" val="891824236"/>
                    </a:ext>
                  </a:extLst>
                </a:gridCol>
                <a:gridCol w="1905366">
                  <a:extLst>
                    <a:ext uri="{9D8B030D-6E8A-4147-A177-3AD203B41FA5}">
                      <a16:colId xmlns:a16="http://schemas.microsoft.com/office/drawing/2014/main" val="2859737078"/>
                    </a:ext>
                  </a:extLst>
                </a:gridCol>
                <a:gridCol w="1905366">
                  <a:extLst>
                    <a:ext uri="{9D8B030D-6E8A-4147-A177-3AD203B41FA5}">
                      <a16:colId xmlns:a16="http://schemas.microsoft.com/office/drawing/2014/main" val="3910795753"/>
                    </a:ext>
                  </a:extLst>
                </a:gridCol>
              </a:tblGrid>
              <a:tr h="2585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식별자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66" marR="52866" marT="26433" marB="264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12048"/>
                  </a:ext>
                </a:extLst>
              </a:tr>
              <a:tr h="28212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연결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UC-401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300928"/>
                  </a:ext>
                </a:extLst>
              </a:tr>
              <a:tr h="282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UC-402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EXEL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</a:t>
                      </a: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Export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889053"/>
                  </a:ext>
                </a:extLst>
              </a:tr>
              <a:tr h="528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UC-403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암호화 </a:t>
                      </a:r>
                      <a:b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</a:rPr>
                      </a:b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위치 지정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191297"/>
                  </a:ext>
                </a:extLst>
              </a:tr>
              <a:tr h="528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UC-404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암호화 </a:t>
                      </a:r>
                      <a:b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</a:rPr>
                      </a:b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79115"/>
                  </a:ext>
                </a:extLst>
              </a:tr>
              <a:tr h="28212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 API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UC-501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031549"/>
                  </a:ext>
                </a:extLst>
              </a:tr>
              <a:tr h="528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UC-502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암호화 </a:t>
                      </a:r>
                      <a:b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</a:rPr>
                      </a:b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41788"/>
                  </a:ext>
                </a:extLst>
              </a:tr>
              <a:tr h="28212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관리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UC-601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생성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248608"/>
                  </a:ext>
                </a:extLst>
              </a:tr>
              <a:tr h="282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UC-602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조회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731801"/>
                  </a:ext>
                </a:extLst>
              </a:tr>
              <a:tr h="2821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관리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UC-701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오류탐지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447705"/>
                  </a:ext>
                </a:extLst>
              </a:tr>
              <a:tr h="28212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 관리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UC-801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 생성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60458"/>
                  </a:ext>
                </a:extLst>
              </a:tr>
              <a:tr h="282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UC-802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 조회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980655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7F77FB4-AE95-2E25-C146-95A4278F376D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110123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4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FAF9A-6545-B082-FE0D-3D56E98E0AC5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EBBBA-63CA-7A7C-8C1E-BCCB64E70F7C}"/>
              </a:ext>
            </a:extLst>
          </p:cNvPr>
          <p:cNvSpPr txBox="1"/>
          <p:nvPr/>
        </p:nvSpPr>
        <p:spPr>
          <a:xfrm>
            <a:off x="1073827" y="265956"/>
            <a:ext cx="384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기능적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845DC-2359-4FD5-79B4-8BA53F17156E}"/>
              </a:ext>
            </a:extLst>
          </p:cNvPr>
          <p:cNvSpPr txBox="1"/>
          <p:nvPr/>
        </p:nvSpPr>
        <p:spPr>
          <a:xfrm>
            <a:off x="1073827" y="704538"/>
            <a:ext cx="158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 </a:t>
            </a:r>
            <a:r>
              <a:rPr lang="ko-KR" altLang="en-US" sz="1600" dirty="0" err="1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유스케이스</a:t>
            </a:r>
            <a:endParaRPr lang="en-US" altLang="ko-KR" sz="16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62AADE8-1D3D-AAF6-1ECA-CF30D5080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" y="17584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F4F713-281E-2F97-FD63-FFCEDF6A7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27582"/>
              </p:ext>
            </p:extLst>
          </p:nvPr>
        </p:nvGraphicFramePr>
        <p:xfrm>
          <a:off x="541626" y="1251866"/>
          <a:ext cx="5105112" cy="4304350"/>
        </p:xfrm>
        <a:graphic>
          <a:graphicData uri="http://schemas.openxmlformats.org/drawingml/2006/table">
            <a:tbl>
              <a:tblPr/>
              <a:tblGrid>
                <a:gridCol w="1276278">
                  <a:extLst>
                    <a:ext uri="{9D8B030D-6E8A-4147-A177-3AD203B41FA5}">
                      <a16:colId xmlns:a16="http://schemas.microsoft.com/office/drawing/2014/main" val="279667801"/>
                    </a:ext>
                  </a:extLst>
                </a:gridCol>
                <a:gridCol w="1276278">
                  <a:extLst>
                    <a:ext uri="{9D8B030D-6E8A-4147-A177-3AD203B41FA5}">
                      <a16:colId xmlns:a16="http://schemas.microsoft.com/office/drawing/2014/main" val="897782470"/>
                    </a:ext>
                  </a:extLst>
                </a:gridCol>
                <a:gridCol w="1276278">
                  <a:extLst>
                    <a:ext uri="{9D8B030D-6E8A-4147-A177-3AD203B41FA5}">
                      <a16:colId xmlns:a16="http://schemas.microsoft.com/office/drawing/2014/main" val="3822257972"/>
                    </a:ext>
                  </a:extLst>
                </a:gridCol>
                <a:gridCol w="1276278">
                  <a:extLst>
                    <a:ext uri="{9D8B030D-6E8A-4147-A177-3AD203B41FA5}">
                      <a16:colId xmlns:a16="http://schemas.microsoft.com/office/drawing/2014/main" val="2798901792"/>
                    </a:ext>
                  </a:extLst>
                </a:gridCol>
              </a:tblGrid>
              <a:tr h="4698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</a:rPr>
                      </a:b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다이어그램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marL="74274" marR="74274" marT="37137" marB="371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UCD-02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marL="74274" marR="74274" marT="37137" marB="371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marL="74274" marR="74274" marT="37137" marB="371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marL="74274" marR="74274" marT="37137" marB="371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900"/>
                  </a:ext>
                </a:extLst>
              </a:tr>
              <a:tr h="3777384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marL="74274" marR="74274" marT="37137" marB="371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87938"/>
                  </a:ext>
                </a:extLst>
              </a:tr>
            </a:tbl>
          </a:graphicData>
        </a:graphic>
      </p:graphicFrame>
      <p:pic>
        <p:nvPicPr>
          <p:cNvPr id="2056" name="_x415633688">
            <a:extLst>
              <a:ext uri="{FF2B5EF4-FFF2-40B4-BE49-F238E27FC236}">
                <a16:creationId xmlns:a16="http://schemas.microsoft.com/office/drawing/2014/main" id="{67A2DB05-2D8C-FB0F-BB4F-E69B08AF4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6" y="1781533"/>
            <a:ext cx="5105112" cy="375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01237BC-F240-877D-DCE9-0FBAF594E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03049"/>
              </p:ext>
            </p:extLst>
          </p:nvPr>
        </p:nvGraphicFramePr>
        <p:xfrm>
          <a:off x="5947714" y="1267741"/>
          <a:ext cx="5795024" cy="4347434"/>
        </p:xfrm>
        <a:graphic>
          <a:graphicData uri="http://schemas.openxmlformats.org/drawingml/2006/table">
            <a:tbl>
              <a:tblPr/>
              <a:tblGrid>
                <a:gridCol w="1448756">
                  <a:extLst>
                    <a:ext uri="{9D8B030D-6E8A-4147-A177-3AD203B41FA5}">
                      <a16:colId xmlns:a16="http://schemas.microsoft.com/office/drawing/2014/main" val="652552062"/>
                    </a:ext>
                  </a:extLst>
                </a:gridCol>
                <a:gridCol w="1448756">
                  <a:extLst>
                    <a:ext uri="{9D8B030D-6E8A-4147-A177-3AD203B41FA5}">
                      <a16:colId xmlns:a16="http://schemas.microsoft.com/office/drawing/2014/main" val="3580467845"/>
                    </a:ext>
                  </a:extLst>
                </a:gridCol>
                <a:gridCol w="1448756">
                  <a:extLst>
                    <a:ext uri="{9D8B030D-6E8A-4147-A177-3AD203B41FA5}">
                      <a16:colId xmlns:a16="http://schemas.microsoft.com/office/drawing/2014/main" val="4206900182"/>
                    </a:ext>
                  </a:extLst>
                </a:gridCol>
                <a:gridCol w="1448756">
                  <a:extLst>
                    <a:ext uri="{9D8B030D-6E8A-4147-A177-3AD203B41FA5}">
                      <a16:colId xmlns:a16="http://schemas.microsoft.com/office/drawing/2014/main" val="2463738050"/>
                    </a:ext>
                  </a:extLst>
                </a:gridCol>
              </a:tblGrid>
              <a:tr h="440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다이어그램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818" marR="74818" marT="37409" marB="374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UCD-03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818" marR="74818" marT="37409" marB="374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818" marR="74818" marT="37409" marB="374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복호화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818" marR="74818" marT="37409" marB="374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44155"/>
                  </a:ext>
                </a:extLst>
              </a:tr>
              <a:tr h="381821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818" marR="74818" marT="37409" marB="374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74475"/>
                  </a:ext>
                </a:extLst>
              </a:tr>
            </a:tbl>
          </a:graphicData>
        </a:graphic>
      </p:graphicFrame>
      <p:pic>
        <p:nvPicPr>
          <p:cNvPr id="2057" name="_x91123384">
            <a:extLst>
              <a:ext uri="{FF2B5EF4-FFF2-40B4-BE49-F238E27FC236}">
                <a16:creationId xmlns:a16="http://schemas.microsoft.com/office/drawing/2014/main" id="{2B7E7352-4E52-23CC-13D1-09361832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5" y="1819275"/>
            <a:ext cx="5778583" cy="378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BADEC1A-4552-4A24-7B96-4DF42CC4AD24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110123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1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FAF9A-6545-B082-FE0D-3D56E98E0AC5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EBBBA-63CA-7A7C-8C1E-BCCB64E70F7C}"/>
              </a:ext>
            </a:extLst>
          </p:cNvPr>
          <p:cNvSpPr txBox="1"/>
          <p:nvPr/>
        </p:nvSpPr>
        <p:spPr>
          <a:xfrm>
            <a:off x="1073827" y="265956"/>
            <a:ext cx="384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기능적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845DC-2359-4FD5-79B4-8BA53F17156E}"/>
              </a:ext>
            </a:extLst>
          </p:cNvPr>
          <p:cNvSpPr txBox="1"/>
          <p:nvPr/>
        </p:nvSpPr>
        <p:spPr>
          <a:xfrm>
            <a:off x="1073827" y="704538"/>
            <a:ext cx="158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 </a:t>
            </a:r>
            <a:r>
              <a:rPr lang="ko-KR" altLang="en-US" sz="1600" dirty="0" err="1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유스케이스</a:t>
            </a:r>
            <a:endParaRPr lang="en-US" altLang="ko-KR" sz="16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BAA4008-E7D2-1E7E-7EB3-27EFFB1D0453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110123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162AADE8-1D3D-AAF6-1ECA-CF30D5080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677" y="2114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F4F713-281E-2F97-FD63-FFCEDF6A7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44310"/>
              </p:ext>
            </p:extLst>
          </p:nvPr>
        </p:nvGraphicFramePr>
        <p:xfrm>
          <a:off x="3226448" y="1772394"/>
          <a:ext cx="5739104" cy="4259074"/>
        </p:xfrm>
        <a:graphic>
          <a:graphicData uri="http://schemas.openxmlformats.org/drawingml/2006/table">
            <a:tbl>
              <a:tblPr/>
              <a:tblGrid>
                <a:gridCol w="1434776">
                  <a:extLst>
                    <a:ext uri="{9D8B030D-6E8A-4147-A177-3AD203B41FA5}">
                      <a16:colId xmlns:a16="http://schemas.microsoft.com/office/drawing/2014/main" val="279667801"/>
                    </a:ext>
                  </a:extLst>
                </a:gridCol>
                <a:gridCol w="1434776">
                  <a:extLst>
                    <a:ext uri="{9D8B030D-6E8A-4147-A177-3AD203B41FA5}">
                      <a16:colId xmlns:a16="http://schemas.microsoft.com/office/drawing/2014/main" val="897782470"/>
                    </a:ext>
                  </a:extLst>
                </a:gridCol>
                <a:gridCol w="1434776">
                  <a:extLst>
                    <a:ext uri="{9D8B030D-6E8A-4147-A177-3AD203B41FA5}">
                      <a16:colId xmlns:a16="http://schemas.microsoft.com/office/drawing/2014/main" val="3822257972"/>
                    </a:ext>
                  </a:extLst>
                </a:gridCol>
                <a:gridCol w="1434776">
                  <a:extLst>
                    <a:ext uri="{9D8B030D-6E8A-4147-A177-3AD203B41FA5}">
                      <a16:colId xmlns:a16="http://schemas.microsoft.com/office/drawing/2014/main" val="2798901792"/>
                    </a:ext>
                  </a:extLst>
                </a:gridCol>
              </a:tblGrid>
              <a:tr h="4698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b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</a:rPr>
                      </a:b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다이어그램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marL="74274" marR="74274" marT="37137" marB="371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UCD-02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marL="74274" marR="74274" marT="37137" marB="371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marL="74274" marR="74274" marT="37137" marB="371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관리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marL="74274" marR="74274" marT="37137" marB="371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900"/>
                  </a:ext>
                </a:extLst>
              </a:tr>
              <a:tr h="3777384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</a:endParaRPr>
                    </a:p>
                  </a:txBody>
                  <a:tcPr marL="74274" marR="74274" marT="37137" marB="371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87938"/>
                  </a:ext>
                </a:extLst>
              </a:tr>
            </a:tbl>
          </a:graphicData>
        </a:graphic>
      </p:graphicFrame>
      <p:pic>
        <p:nvPicPr>
          <p:cNvPr id="4097" name="_x415635120">
            <a:extLst>
              <a:ext uri="{FF2B5EF4-FFF2-40B4-BE49-F238E27FC236}">
                <a16:creationId xmlns:a16="http://schemas.microsoft.com/office/drawing/2014/main" id="{C4C20382-A35A-2EA0-74EF-3B8E6F9E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16" y="3035949"/>
            <a:ext cx="5689967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5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C980B-5437-C3C7-0AF9-6FE41E50248D}"/>
              </a:ext>
            </a:extLst>
          </p:cNvPr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855F7-BCC0-849A-4970-F64B25F01CC7}"/>
              </a:ext>
            </a:extLst>
          </p:cNvPr>
          <p:cNvSpPr txBox="1"/>
          <p:nvPr/>
        </p:nvSpPr>
        <p:spPr>
          <a:xfrm>
            <a:off x="1159554" y="258873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기능적 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71B48-1E97-B2CB-6320-E22FF0D8A083}"/>
              </a:ext>
            </a:extLst>
          </p:cNvPr>
          <p:cNvSpPr txBox="1"/>
          <p:nvPr/>
        </p:nvSpPr>
        <p:spPr>
          <a:xfrm>
            <a:off x="1159554" y="771191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성능 요구 및 </a:t>
            </a:r>
            <a:r>
              <a:rPr lang="en-US" altLang="ko-KR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H/W </a:t>
            </a:r>
            <a:r>
              <a:rPr lang="ko-KR" altLang="en-US" sz="1400" dirty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요구사항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F033C4-E836-39BA-5063-9E8DFCC82EE8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2676711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6204AA0-CDDE-DFAF-4ED7-836C7ADA6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" r="450"/>
          <a:stretch/>
        </p:blipFill>
        <p:spPr>
          <a:xfrm>
            <a:off x="6738550" y="2342623"/>
            <a:ext cx="5121353" cy="19044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F5FB44-2314-03FA-4B57-6DA39FA8AE51}"/>
              </a:ext>
            </a:extLst>
          </p:cNvPr>
          <p:cNvSpPr txBox="1"/>
          <p:nvPr/>
        </p:nvSpPr>
        <p:spPr>
          <a:xfrm>
            <a:off x="2319962" y="1606437"/>
            <a:ext cx="1784727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요구사항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E9FCA-5BC2-6E99-6966-127051589F98}"/>
              </a:ext>
            </a:extLst>
          </p:cNvPr>
          <p:cNvSpPr txBox="1"/>
          <p:nvPr/>
        </p:nvSpPr>
        <p:spPr>
          <a:xfrm>
            <a:off x="8406862" y="1607098"/>
            <a:ext cx="1784727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H/W </a:t>
            </a:r>
            <a:r>
              <a:rPr lang="ko-KR" altLang="en-US" sz="2000" b="1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요구사항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45630-7105-9CDC-8E1F-C78188C30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0" y="2349707"/>
            <a:ext cx="5121354" cy="29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_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메인_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ANK YOU_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556</Words>
  <Application>Microsoft Office PowerPoint</Application>
  <PresentationFormat>와이드스크린</PresentationFormat>
  <Paragraphs>175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나눔스퀘어</vt:lpstr>
      <vt:lpstr>맑은 고딕</vt:lpstr>
      <vt:lpstr>Arial</vt:lpstr>
      <vt:lpstr>나눔고딕</vt:lpstr>
      <vt:lpstr>나눔스퀘어 Light</vt:lpstr>
      <vt:lpstr>나눔스퀘어 ExtraBold</vt:lpstr>
      <vt:lpstr>나눔스퀘어 Bold</vt:lpstr>
      <vt:lpstr>Office 테마</vt:lpstr>
      <vt:lpstr>메인_01</vt:lpstr>
      <vt:lpstr>메인_02</vt:lpstr>
      <vt:lpstr>내용</vt:lpstr>
      <vt:lpstr>THANK YOU</vt:lpstr>
      <vt:lpstr>THANK YOU_02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성세경</cp:lastModifiedBy>
  <cp:revision>62</cp:revision>
  <dcterms:created xsi:type="dcterms:W3CDTF">2017-11-12T12:10:38Z</dcterms:created>
  <dcterms:modified xsi:type="dcterms:W3CDTF">2022-09-20T06:40:39Z</dcterms:modified>
</cp:coreProperties>
</file>