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311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14349" y="3077280"/>
            <a:ext cx="5829299" cy="212336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699" y="5613400"/>
            <a:ext cx="4800599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77280"/>
            <a:ext cx="6858000" cy="2123369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1607330" y="3198813"/>
            <a:ext cx="3643324" cy="46434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4972049" y="396699"/>
            <a:ext cx="15430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899" y="396699"/>
            <a:ext cx="4514849" cy="845220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41734" y="6365522"/>
            <a:ext cx="5829299" cy="19674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85"/>
            <a:ext cx="5829299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89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49" y="2311400"/>
            <a:ext cx="3028949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342020" y="2373313"/>
            <a:ext cx="6172199" cy="65364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4289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486149" y="2311400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4202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5270" y="5754984"/>
            <a:ext cx="3028949" cy="31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44215" y="6934200"/>
            <a:ext cx="4114799" cy="81862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5" y="885119"/>
            <a:ext cx="4114799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5" y="7752821"/>
            <a:ext cx="4114799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42899" y="396699"/>
            <a:ext cx="6172199" cy="1651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899" y="2311400"/>
            <a:ext cx="6172199" cy="65375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899" y="9181395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49" y="9181395"/>
            <a:ext cx="21716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899" y="9181395"/>
            <a:ext cx="1600199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helium.com/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3D</a:t>
            </a:r>
            <a:r>
              <a:rPr lang="ko-KR" altLang="en-US"/>
              <a:t> </a:t>
            </a:r>
            <a:r>
              <a:rPr lang="en-US" altLang="ko-KR"/>
              <a:t>mapping</a:t>
            </a:r>
            <a:br>
              <a:rPr lang="en-US" altLang="ko-KR"/>
            </a:br>
            <a:r>
              <a:rPr lang="ko-KR" altLang="en-US"/>
              <a:t>블록체인프로젝트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48" y="5404184"/>
            <a:ext cx="4800599" cy="253153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22.04.21.</a:t>
            </a:r>
            <a:br>
              <a:rPr lang="ko-KR" altLang="en-US"/>
            </a:br>
            <a:r>
              <a:rPr lang="en-US" altLang="ko-KR"/>
              <a:t>0.1</a:t>
            </a:r>
            <a:r>
              <a:rPr lang="ko-KR" altLang="en-US"/>
              <a:t>버전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900" y="2494096"/>
            <a:ext cx="6172199" cy="1651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000" b="1"/>
              <a:t>1.</a:t>
            </a:r>
            <a:r>
              <a:rPr lang="ko-KR" altLang="en-US" sz="2000" b="1"/>
              <a:t> 구조</a:t>
            </a:r>
            <a:r>
              <a:rPr lang="en-US" altLang="ko-KR" sz="2000" b="1"/>
              <a:t> </a:t>
            </a:r>
            <a:br>
              <a:rPr lang="en-US" altLang="ko-KR" sz="2000" b="1"/>
            </a:br>
            <a:br>
              <a:rPr lang="en-US" altLang="ko-KR" sz="2000" b="1"/>
            </a:br>
            <a:r>
              <a:rPr lang="en-US" altLang="ko-KR" sz="1500"/>
              <a:t>- CNSI</a:t>
            </a:r>
            <a:r>
              <a:rPr lang="ko-KR" altLang="en-US" sz="1500"/>
              <a:t> 유저들이 </a:t>
            </a:r>
            <a:r>
              <a:rPr lang="en-US" altLang="ko-KR" sz="1500"/>
              <a:t>data</a:t>
            </a:r>
            <a:r>
              <a:rPr lang="ko-KR" altLang="en-US" sz="1500"/>
              <a:t>를 전송해주는 대가로 토큰보상 </a:t>
            </a:r>
            <a:br>
              <a:rPr lang="ko-KR" altLang="en-US" sz="1500"/>
            </a:br>
            <a:br>
              <a:rPr lang="ko-KR" altLang="en-US" sz="1500"/>
            </a:br>
            <a:r>
              <a:rPr lang="en-US" altLang="ko-KR" sz="1500"/>
              <a:t>- </a:t>
            </a:r>
            <a:r>
              <a:rPr lang="ko-KR" altLang="en-US" sz="1500"/>
              <a:t>토큰 사용처 </a:t>
            </a:r>
            <a:r>
              <a:rPr lang="en-US" altLang="ko-KR" sz="1500"/>
              <a:t>(</a:t>
            </a:r>
            <a:r>
              <a:rPr lang="ko-KR" altLang="en-US" sz="1500"/>
              <a:t> </a:t>
            </a:r>
            <a:r>
              <a:rPr lang="en-US" altLang="ko-KR" sz="1500"/>
              <a:t>CNSI </a:t>
            </a:r>
            <a:r>
              <a:rPr lang="ko-KR" altLang="en-US" sz="1500"/>
              <a:t>구입할때 및 엠블같은 생태계에 활용</a:t>
            </a:r>
            <a:r>
              <a:rPr lang="en-US" altLang="ko-KR" sz="1500"/>
              <a:t>(</a:t>
            </a:r>
            <a:r>
              <a:rPr lang="ko-KR" altLang="en-US" sz="1500"/>
              <a:t>이후논의</a:t>
            </a:r>
            <a:r>
              <a:rPr lang="en-US" altLang="ko-KR" sz="1500"/>
              <a:t>)</a:t>
            </a:r>
            <a:br>
              <a:rPr lang="ko-KR" altLang="en-US" sz="1500"/>
            </a:br>
            <a:br>
              <a:rPr lang="ko-KR" altLang="en-US" sz="1500"/>
            </a:br>
            <a:br>
              <a:rPr lang="ko-KR" altLang="en-US" sz="1500"/>
            </a:br>
            <a:r>
              <a:rPr lang="ko-KR" altLang="en-US" sz="1500"/>
              <a:t> </a:t>
            </a:r>
            <a:br>
              <a:rPr lang="ko-KR" altLang="en-US" sz="2000" b="1"/>
            </a:br>
            <a:r>
              <a:rPr lang="ko-KR" altLang="en-US" sz="2000" b="1"/>
              <a:t>    </a:t>
            </a:r>
            <a:br>
              <a:rPr lang="en-US" altLang="ko-KR" sz="2000" b="1"/>
            </a:br>
            <a:br>
              <a:rPr lang="en-US" altLang="ko-KR" sz="2000" b="1"/>
            </a:br>
            <a:br>
              <a:rPr lang="ko-KR" altLang="en-US" sz="1222"/>
            </a:br>
            <a:br>
              <a:rPr lang="ko-KR" altLang="en-US" sz="1222"/>
            </a:br>
            <a:br>
              <a:rPr lang="en-US" altLang="ko-KR" sz="1222"/>
            </a:br>
            <a:br>
              <a:rPr lang="ko-KR" altLang="en-US" sz="1222"/>
            </a:br>
            <a:endParaRPr lang="ko-KR" altLang="en-US" sz="1222"/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828675" y="4770755"/>
          <a:ext cx="5252084" cy="1544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26042"/>
                <a:gridCol w="2626042"/>
              </a:tblGrid>
              <a:tr h="4914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 b="0">
                          <a:solidFill>
                            <a:schemeClr val="dk1"/>
                          </a:solidFill>
                          <a:latin typeface="맑은 고딕"/>
                        </a:rPr>
                        <a:t>탈중앙화 커버리즈</a:t>
                      </a:r>
                      <a:endParaRPr lang="ko-KR" altLang="en-US" sz="13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ko-KR" altLang="en-US" sz="13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 b="0">
                          <a:solidFill>
                            <a:schemeClr val="dk1"/>
                          </a:solidFill>
                          <a:latin typeface="맑은 고딕"/>
                        </a:rPr>
                        <a:t>개인이 </a:t>
                      </a:r>
                      <a:r>
                        <a:rPr lang="en-US" altLang="ko-KR" sz="1300" b="0">
                          <a:solidFill>
                            <a:schemeClr val="dk1"/>
                          </a:solidFill>
                          <a:latin typeface="맑은 고딕"/>
                        </a:rPr>
                        <a:t>data</a:t>
                      </a:r>
                      <a:r>
                        <a:rPr lang="ko-KR" altLang="en-US" sz="1300" b="0">
                          <a:solidFill>
                            <a:schemeClr val="dk1"/>
                          </a:solidFill>
                          <a:latin typeface="맑은 고딕"/>
                        </a:rPr>
                        <a:t> 제공을 통한 수익창출 </a:t>
                      </a:r>
                      <a:endParaRPr lang="ko-KR" altLang="en-US" sz="1300" b="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실시간 업데이트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지도에 안전성 및 정확성 보장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19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가상 시뮬레이션</a:t>
                      </a:r>
                      <a:endParaRPr lang="ko-KR" altLang="en-US" sz="13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자율주행</a:t>
                      </a:r>
                      <a:r>
                        <a:rPr lang="en-US" altLang="ko-KR" sz="1300">
                          <a:latin typeface="맑은 고딕"/>
                        </a:rPr>
                        <a:t>,</a:t>
                      </a:r>
                      <a:r>
                        <a:rPr lang="ko-KR" altLang="en-US" sz="1300">
                          <a:latin typeface="맑은 고딕"/>
                        </a:rPr>
                        <a:t>비행</a:t>
                      </a:r>
                      <a:r>
                        <a:rPr lang="en-US" altLang="ko-KR" sz="1300">
                          <a:latin typeface="맑은 고딕"/>
                        </a:rPr>
                        <a:t>,</a:t>
                      </a:r>
                      <a:r>
                        <a:rPr lang="ko-KR" altLang="en-US" sz="1300">
                          <a:latin typeface="맑은 고딕"/>
                        </a:rPr>
                        <a:t> 관제등에 활용</a:t>
                      </a:r>
                      <a:endParaRPr lang="ko-KR" altLang="en-US" sz="13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>
                          <a:latin typeface="맑은 고딕"/>
                        </a:rPr>
                        <a:t>게임</a:t>
                      </a:r>
                      <a:r>
                        <a:rPr lang="en-US" altLang="ko-KR" sz="1300">
                          <a:latin typeface="맑은 고딕"/>
                        </a:rPr>
                        <a:t>,</a:t>
                      </a:r>
                      <a:r>
                        <a:rPr lang="ko-KR" altLang="en-US" sz="1300">
                          <a:latin typeface="맑은 고딕"/>
                        </a:rPr>
                        <a:t> </a:t>
                      </a:r>
                      <a:r>
                        <a:rPr lang="en-US" altLang="ko-KR" sz="1300">
                          <a:latin typeface="맑은 고딕"/>
                        </a:rPr>
                        <a:t>NFT(</a:t>
                      </a:r>
                      <a:r>
                        <a:rPr lang="ko-KR" altLang="en-US" sz="1300">
                          <a:latin typeface="맑은 고딕"/>
                        </a:rPr>
                        <a:t>메타버스 </a:t>
                      </a:r>
                      <a:r>
                        <a:rPr lang="en-US" altLang="ko-KR" sz="1300">
                          <a:latin typeface="맑은 고딕"/>
                        </a:rPr>
                        <a:t>mapping</a:t>
                      </a:r>
                      <a:r>
                        <a:rPr lang="ko-KR" altLang="en-US" sz="1300">
                          <a:latin typeface="맑은 고딕"/>
                        </a:rPr>
                        <a:t>으로 발전</a:t>
                      </a:r>
                      <a:r>
                        <a:rPr lang="en-US" altLang="ko-KR" sz="1300">
                          <a:latin typeface="맑은 고딕"/>
                        </a:rPr>
                        <a:t>)</a:t>
                      </a:r>
                      <a:endParaRPr lang="en-US" altLang="ko-KR" sz="13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609600" y="4145096"/>
            <a:ext cx="4676775" cy="3583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기존 </a:t>
            </a:r>
            <a:r>
              <a:rPr lang="en-US" altLang="ko-KR"/>
              <a:t>naver</a:t>
            </a:r>
            <a:r>
              <a:rPr lang="ko-KR" altLang="en-US"/>
              <a:t> 등의 </a:t>
            </a:r>
            <a:r>
              <a:rPr lang="en-US" altLang="ko-KR"/>
              <a:t>3D</a:t>
            </a:r>
            <a:r>
              <a:rPr lang="ko-KR" altLang="en-US"/>
              <a:t> </a:t>
            </a:r>
            <a:r>
              <a:rPr lang="en-US" altLang="ko-KR"/>
              <a:t>mapping</a:t>
            </a:r>
            <a:r>
              <a:rPr lang="ko-KR" altLang="en-US"/>
              <a:t>과의 차이점</a:t>
            </a:r>
            <a:r>
              <a:rPr lang="en-US" altLang="ko-KR"/>
              <a:t>&gt;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900" y="2494096"/>
            <a:ext cx="6172199" cy="1651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000" b="1"/>
              <a:t>3.</a:t>
            </a:r>
            <a:r>
              <a:rPr lang="ko-KR" altLang="en-US" sz="2000" b="1"/>
              <a:t> </a:t>
            </a:r>
            <a:r>
              <a:rPr lang="en-US" altLang="ko-KR" sz="2000" b="1"/>
              <a:t>CNSI</a:t>
            </a:r>
            <a:r>
              <a:rPr lang="ko-KR" altLang="en-US" sz="2000" b="1"/>
              <a:t>의 각 센서의 스펙 및 성능</a:t>
            </a:r>
            <a:br>
              <a:rPr lang="ko-KR" altLang="en-US" sz="2000" b="1"/>
            </a:br>
            <a:br>
              <a:rPr lang="ko-KR" altLang="en-US" sz="2000" b="1"/>
            </a:br>
            <a:r>
              <a:rPr lang="en-US" altLang="ko-KR" sz="1500" b="1">
                <a:solidFill>
                  <a:srgbClr val="ff0000"/>
                </a:solidFill>
              </a:rPr>
              <a:t>Q1.</a:t>
            </a:r>
            <a:r>
              <a:rPr lang="ko-KR" altLang="en-US" sz="1500" b="1">
                <a:solidFill>
                  <a:srgbClr val="ff0000"/>
                </a:solidFill>
              </a:rPr>
              <a:t>영상 </a:t>
            </a:r>
            <a:r>
              <a:rPr lang="en-US" altLang="ko-KR" sz="1500" b="1">
                <a:solidFill>
                  <a:srgbClr val="ff0000"/>
                </a:solidFill>
              </a:rPr>
              <a:t>Data </a:t>
            </a:r>
            <a:r>
              <a:rPr lang="ko-KR" altLang="en-US" sz="1500" b="1">
                <a:solidFill>
                  <a:srgbClr val="ff0000"/>
                </a:solidFill>
              </a:rPr>
              <a:t>전송 이미지 센서 아닌 레이더로</a:t>
            </a:r>
            <a:r>
              <a:rPr lang="en-US" altLang="ko-KR" sz="1500" b="1">
                <a:solidFill>
                  <a:srgbClr val="ff0000"/>
                </a:solidFill>
              </a:rPr>
              <a:t> </a:t>
            </a:r>
            <a:r>
              <a:rPr lang="ko-KR" altLang="en-US" sz="1500" b="1">
                <a:solidFill>
                  <a:srgbClr val="ff0000"/>
                </a:solidFill>
              </a:rPr>
              <a:t>가능</a:t>
            </a:r>
            <a:r>
              <a:rPr lang="en-US" altLang="ko-KR" sz="1500" b="1">
                <a:solidFill>
                  <a:srgbClr val="ff0000"/>
                </a:solidFill>
              </a:rPr>
              <a:t>?</a:t>
            </a:r>
            <a:br>
              <a:rPr lang="ko-KR" altLang="en-US" sz="1500" b="1">
                <a:solidFill>
                  <a:srgbClr val="ff0000"/>
                </a:solidFill>
              </a:rPr>
            </a:br>
            <a:r>
              <a:rPr lang="en-US" altLang="ko-KR" sz="1500" b="1">
                <a:solidFill>
                  <a:srgbClr val="ff0000"/>
                </a:solidFill>
              </a:rPr>
              <a:t>Q2. CNSI</a:t>
            </a:r>
            <a:r>
              <a:rPr lang="ko-KR" altLang="en-US" sz="1500" b="1">
                <a:solidFill>
                  <a:srgbClr val="ff0000"/>
                </a:solidFill>
              </a:rPr>
              <a:t>에 센서들로 </a:t>
            </a:r>
            <a:r>
              <a:rPr lang="en-US" altLang="ko-KR" sz="1500" b="1">
                <a:solidFill>
                  <a:srgbClr val="ff0000"/>
                </a:solidFill>
              </a:rPr>
              <a:t>3D mapping</a:t>
            </a:r>
            <a:r>
              <a:rPr lang="ko-KR" altLang="en-US" sz="1500" b="1">
                <a:solidFill>
                  <a:srgbClr val="ff0000"/>
                </a:solidFill>
              </a:rPr>
              <a:t> 을 위한 </a:t>
            </a:r>
            <a:br>
              <a:rPr lang="ko-KR" altLang="en-US" sz="1500" b="1">
                <a:solidFill>
                  <a:srgbClr val="ff0000"/>
                </a:solidFill>
              </a:rPr>
            </a:br>
            <a:r>
              <a:rPr lang="en-US" altLang="ko-KR" sz="1500" b="1">
                <a:solidFill>
                  <a:srgbClr val="ff0000"/>
                </a:solidFill>
              </a:rPr>
              <a:t>data</a:t>
            </a:r>
            <a:r>
              <a:rPr lang="ko-KR" altLang="en-US" sz="1500" b="1">
                <a:solidFill>
                  <a:srgbClr val="ff0000"/>
                </a:solidFill>
              </a:rPr>
              <a:t>전송</a:t>
            </a:r>
            <a:r>
              <a:rPr lang="en-US" altLang="ko-KR" sz="1500" b="1">
                <a:solidFill>
                  <a:srgbClr val="ff0000"/>
                </a:solidFill>
              </a:rPr>
              <a:t>,</a:t>
            </a:r>
            <a:r>
              <a:rPr lang="ko-KR" altLang="en-US" sz="1500" b="1">
                <a:solidFill>
                  <a:srgbClr val="ff0000"/>
                </a:solidFill>
              </a:rPr>
              <a:t> 저장을 하려며 </a:t>
            </a:r>
            <a:r>
              <a:rPr lang="en-US" altLang="ko-KR" sz="1500" b="1">
                <a:solidFill>
                  <a:srgbClr val="ff0000"/>
                </a:solidFill>
              </a:rPr>
              <a:t>CNSI</a:t>
            </a:r>
            <a:r>
              <a:rPr lang="ko-KR" altLang="en-US" sz="1500" b="1">
                <a:solidFill>
                  <a:srgbClr val="ff0000"/>
                </a:solidFill>
              </a:rPr>
              <a:t>에 추가적인 장치가 필요한지</a:t>
            </a:r>
            <a:br>
              <a:rPr lang="ko-KR" altLang="en-US" sz="1500" b="1">
                <a:solidFill>
                  <a:srgbClr val="ff0000"/>
                </a:solidFill>
              </a:rPr>
            </a:br>
            <a:r>
              <a:rPr lang="en-US" altLang="ko-KR" sz="1500" b="1">
                <a:solidFill>
                  <a:srgbClr val="ff0000"/>
                </a:solidFill>
              </a:rPr>
              <a:t>Q3. </a:t>
            </a:r>
            <a:r>
              <a:rPr lang="ko-KR" altLang="en-US" sz="1500" b="1">
                <a:solidFill>
                  <a:srgbClr val="ff0000"/>
                </a:solidFill>
              </a:rPr>
              <a:t>가상 시뮬레이션할때 모라이랑 협력해야 하는지</a:t>
            </a:r>
            <a:r>
              <a:rPr lang="en-US" altLang="ko-KR" sz="1500" b="1">
                <a:solidFill>
                  <a:srgbClr val="ff0000"/>
                </a:solidFill>
              </a:rPr>
              <a:t>?</a:t>
            </a:r>
            <a:r>
              <a:rPr lang="ko-KR" altLang="en-US" sz="1500" b="1">
                <a:solidFill>
                  <a:srgbClr val="ff0000"/>
                </a:solidFill>
              </a:rPr>
              <a:t> 자체개발 가능</a:t>
            </a:r>
            <a:r>
              <a:rPr lang="en-US" altLang="ko-KR" sz="1500" b="1">
                <a:solidFill>
                  <a:srgbClr val="ff0000"/>
                </a:solidFill>
              </a:rPr>
              <a:t>?</a:t>
            </a:r>
            <a:br>
              <a:rPr lang="ko-KR" altLang="en-US" sz="1500" b="1">
                <a:solidFill>
                  <a:srgbClr val="ff0000"/>
                </a:solidFill>
              </a:rPr>
            </a:br>
            <a:br>
              <a:rPr lang="ko-KR" altLang="en-US" sz="2000" b="1"/>
            </a:br>
            <a:r>
              <a:rPr lang="ko-KR" altLang="en-US" sz="2000" b="1"/>
              <a:t>    </a:t>
            </a:r>
            <a:br>
              <a:rPr lang="en-US" altLang="ko-KR" sz="2000" b="1"/>
            </a:br>
            <a:br>
              <a:rPr lang="en-US" altLang="ko-KR" sz="2000" b="1"/>
            </a:br>
            <a:r>
              <a:rPr lang="ko-KR" altLang="en-US" sz="1222"/>
              <a:t>구동부 실시간 정밀진단(기존없는 기능) + radar 기반 전방/후방/하방 survaillance(자율비행, 충돌회피 필요한 기능, 세계최초) + 블랙박스(사고원인 분석)</a:t>
            </a:r>
            <a:endParaRPr lang="ko-KR" altLang="en-US" sz="1222"/>
          </a:p>
          <a:p>
            <a:pPr algn="l">
              <a:defRPr/>
            </a:pPr>
            <a:endParaRPr lang="ko-KR" altLang="en-US" sz="1222"/>
          </a:p>
          <a:p>
            <a:pPr algn="l">
              <a:defRPr/>
            </a:pPr>
            <a:r>
              <a:rPr lang="ko-KR" altLang="en-US" sz="1222"/>
              <a:t>Radar(레이다) 기반의 자율주행의 차이점</a:t>
            </a:r>
            <a:endParaRPr lang="ko-KR" altLang="en-US" sz="1222"/>
          </a:p>
          <a:p>
            <a:pPr algn="l">
              <a:defRPr/>
            </a:pPr>
            <a:r>
              <a:rPr lang="ko-KR" altLang="en-US" sz="1222"/>
              <a:t>- 카메라 센서 대비 악천후, 안개, 밤에 물체가 식별되지 않는 취약이 있으나, 레이다는 영향없음</a:t>
            </a:r>
            <a:endParaRPr lang="ko-KR" altLang="en-US" sz="1222"/>
          </a:p>
          <a:p>
            <a:pPr algn="l">
              <a:defRPr/>
            </a:pPr>
            <a:r>
              <a:rPr lang="ko-KR" altLang="en-US" sz="1222"/>
              <a:t>- GPS는 계획주행이라서 중간에 발생하는 돌발상황에 대비할 수 없음</a:t>
            </a:r>
            <a:endParaRPr lang="ko-KR" altLang="en-US" sz="1222"/>
          </a:p>
          <a:p>
            <a:pPr algn="l">
              <a:defRPr/>
            </a:pPr>
            <a:r>
              <a:rPr lang="ko-KR" altLang="en-US" sz="1222"/>
              <a:t>- 라이다 센서 대비 무게가 가볍고, 저가이고, 감시 거리가 5배이상 넓음</a:t>
            </a:r>
            <a:br>
              <a:rPr lang="en-US" altLang="ko-KR" sz="1222"/>
            </a:br>
            <a:br>
              <a:rPr lang="ko-KR" altLang="en-US" sz="1222"/>
            </a:br>
            <a:br>
              <a:rPr lang="ko-KR" altLang="en-US" sz="1222"/>
            </a:br>
            <a:br>
              <a:rPr lang="en-US" altLang="ko-KR" sz="1222"/>
            </a:br>
            <a:br>
              <a:rPr lang="ko-KR" altLang="en-US" sz="1222"/>
            </a:br>
            <a:endParaRPr lang="ko-KR" altLang="en-US" sz="1222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900" y="2494096"/>
            <a:ext cx="6172199" cy="1651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000" b="1"/>
              <a:t>4. </a:t>
            </a:r>
            <a:r>
              <a:rPr lang="ko-KR" altLang="en-US" sz="2000" b="1"/>
              <a:t>블록체인 기술 개발 사항 </a:t>
            </a:r>
            <a:r>
              <a:rPr lang="en-US" altLang="ko-KR" sz="2000" b="1"/>
              <a:t> </a:t>
            </a:r>
            <a:r>
              <a:rPr lang="ko-KR" altLang="en-US" sz="2000" b="1"/>
              <a:t> </a:t>
            </a:r>
            <a:br>
              <a:rPr lang="ko-KR" altLang="en-US" sz="2000" b="1"/>
            </a:br>
            <a:br>
              <a:rPr lang="ko-KR" altLang="en-US" sz="2000" b="1"/>
            </a:br>
            <a:r>
              <a:rPr lang="ko-KR" altLang="en-US" sz="1800" b="1"/>
              <a:t>참조</a:t>
            </a:r>
            <a:r>
              <a:rPr lang="en-US" altLang="ko-KR" sz="1800" b="1"/>
              <a:t>)</a:t>
            </a:r>
            <a:r>
              <a:rPr lang="ko-KR" altLang="en-US" sz="1800" b="1"/>
              <a:t> 헬륨  </a:t>
            </a:r>
            <a:r>
              <a:rPr lang="en-US" altLang="en-US" sz="1800" b="1">
                <a:hlinkClick r:id="rId2"/>
              </a:rPr>
              <a:t>https://www.helium.com/</a:t>
            </a:r>
            <a:r>
              <a:rPr lang="ko-KR" altLang="en-US" sz="1800" b="1"/>
              <a:t> </a:t>
            </a:r>
            <a:br>
              <a:rPr lang="ko-KR" altLang="en-US" sz="1800" b="1"/>
            </a:br>
            <a:r>
              <a:rPr lang="ko-KR" altLang="en-US" sz="1800" b="1"/>
              <a:t>            엠블 mvlchain.io</a:t>
            </a:r>
            <a:br>
              <a:rPr lang="ko-KR" altLang="en-US" sz="2000" b="1"/>
            </a:br>
            <a:r>
              <a:rPr lang="ko-KR" altLang="en-US" sz="2000" b="1"/>
              <a:t>    </a:t>
            </a:r>
            <a:br>
              <a:rPr lang="en-US" altLang="ko-KR" sz="2000" b="1"/>
            </a:br>
            <a:r>
              <a:rPr lang="en-US" altLang="ko-KR" sz="1222"/>
              <a:t>1)</a:t>
            </a:r>
            <a:r>
              <a:rPr lang="ko-KR" altLang="en-US" sz="1222"/>
              <a:t> 블록에 어떤 데이터를 담을지</a:t>
            </a:r>
            <a:r>
              <a:rPr lang="en-US" altLang="ko-KR" sz="1222"/>
              <a:t>(</a:t>
            </a:r>
            <a:r>
              <a:rPr lang="ko-KR" altLang="en-US" sz="1222"/>
              <a:t> 핵심데이터 식별</a:t>
            </a:r>
            <a:r>
              <a:rPr lang="en-US" altLang="ko-KR" sz="1222"/>
              <a:t>,</a:t>
            </a:r>
            <a:r>
              <a:rPr lang="ko-KR" altLang="en-US" sz="1222"/>
              <a:t> 저장하는 방식</a:t>
            </a:r>
            <a:r>
              <a:rPr lang="en-US" altLang="ko-KR" sz="1222"/>
              <a:t>)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2)</a:t>
            </a:r>
            <a:r>
              <a:rPr lang="ko-KR" altLang="en-US" sz="1222"/>
              <a:t> 채굴자</a:t>
            </a:r>
            <a:r>
              <a:rPr lang="en-US" altLang="ko-KR" sz="1222"/>
              <a:t>(CNSI</a:t>
            </a:r>
            <a:r>
              <a:rPr lang="ko-KR" altLang="en-US" sz="1222"/>
              <a:t>구입해서 데이터 전송하는 자</a:t>
            </a:r>
            <a:r>
              <a:rPr lang="en-US" altLang="ko-KR" sz="1222"/>
              <a:t>)</a:t>
            </a:r>
            <a:r>
              <a:rPr lang="ko-KR" altLang="en-US" sz="1222"/>
              <a:t> 의 역할의 정의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3)</a:t>
            </a:r>
            <a:r>
              <a:rPr lang="ko-KR" altLang="en-US" sz="1222"/>
              <a:t> </a:t>
            </a:r>
            <a:r>
              <a:rPr lang="en-US" altLang="ko-KR" sz="1222"/>
              <a:t>Data</a:t>
            </a:r>
            <a:r>
              <a:rPr lang="ko-KR" altLang="en-US" sz="1222"/>
              <a:t> 신뢰성 보장 및 교란을 막는 기술 디자인 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4)</a:t>
            </a:r>
            <a:r>
              <a:rPr lang="ko-KR" altLang="en-US" sz="1222"/>
              <a:t> 코인 발행 및 소각에 대한 사항 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5)</a:t>
            </a:r>
            <a:r>
              <a:rPr lang="ko-KR" altLang="en-US" sz="1222"/>
              <a:t> </a:t>
            </a:r>
            <a:r>
              <a:rPr lang="en-US" altLang="ko-KR" sz="1222"/>
              <a:t>POC, POS</a:t>
            </a:r>
            <a:r>
              <a:rPr lang="ko-KR" altLang="en-US" sz="1222"/>
              <a:t> 등 합의 과정 메커니즘 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6)</a:t>
            </a:r>
            <a:r>
              <a:rPr lang="ko-KR" altLang="en-US" sz="1222"/>
              <a:t> 노드 운영 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7)</a:t>
            </a:r>
            <a:r>
              <a:rPr lang="ko-KR" altLang="en-US" sz="1222"/>
              <a:t> </a:t>
            </a:r>
            <a:r>
              <a:rPr lang="en-US" altLang="ko-KR" sz="1222"/>
              <a:t>terra</a:t>
            </a:r>
            <a:r>
              <a:rPr lang="ko-KR" altLang="en-US" sz="1222"/>
              <a:t> 코스모스를 활용한 지갑 생성 </a:t>
            </a:r>
            <a:r>
              <a:rPr lang="en-US" altLang="ko-KR" sz="1222"/>
              <a:t>,</a:t>
            </a:r>
            <a:r>
              <a:rPr lang="ko-KR" altLang="en-US" sz="1222"/>
              <a:t> </a:t>
            </a:r>
            <a:r>
              <a:rPr lang="en-US" altLang="ko-KR" sz="1222"/>
              <a:t>web</a:t>
            </a:r>
            <a:r>
              <a:rPr lang="ko-KR" altLang="en-US" sz="1222"/>
              <a:t>기반 </a:t>
            </a:r>
            <a:r>
              <a:rPr lang="en-US" altLang="ko-KR" sz="1222"/>
              <a:t>app</a:t>
            </a:r>
            <a:r>
              <a:rPr lang="ko-KR" altLang="en-US" sz="1222"/>
              <a:t>에 서비스 연동</a:t>
            </a:r>
            <a:br>
              <a:rPr lang="ko-KR" altLang="en-US" sz="1222"/>
            </a:br>
            <a:r>
              <a:rPr lang="ko-KR" altLang="en-US" sz="1222"/>
              <a:t> </a:t>
            </a:r>
            <a:r>
              <a:rPr lang="en-US" altLang="ko-KR" sz="1222"/>
              <a:t>**</a:t>
            </a:r>
            <a:r>
              <a:rPr lang="ko-KR" altLang="en-US" sz="1222"/>
              <a:t> </a:t>
            </a:r>
            <a:r>
              <a:rPr lang="en-US" altLang="ko-KR" sz="1222"/>
              <a:t>terra</a:t>
            </a:r>
            <a:r>
              <a:rPr lang="ko-KR" altLang="en-US" sz="1222"/>
              <a:t> 네트워크를 사용하는 이유는 </a:t>
            </a:r>
            <a:r>
              <a:rPr lang="en-US" altLang="ko-KR" sz="1222"/>
              <a:t>UST</a:t>
            </a:r>
            <a:r>
              <a:rPr lang="ko-KR" altLang="en-US" sz="1222"/>
              <a:t> 때문   </a:t>
            </a:r>
            <a:endParaRPr lang="ko-KR" altLang="en-US" sz="1222"/>
          </a:p>
          <a:p>
            <a:pPr algn="l">
              <a:defRPr/>
            </a:pPr>
            <a:endParaRPr lang="ko-KR" altLang="en-US" sz="1222"/>
          </a:p>
          <a:p>
            <a:pPr algn="l">
              <a:defRPr/>
            </a:pPr>
            <a:br>
              <a:rPr lang="ko-KR" altLang="en-US" sz="1222"/>
            </a:br>
            <a:br>
              <a:rPr lang="ko-KR" altLang="en-US" sz="1222"/>
            </a:br>
            <a:br>
              <a:rPr lang="en-US" altLang="ko-KR" sz="1222"/>
            </a:br>
            <a:br>
              <a:rPr lang="ko-KR" altLang="en-US" sz="1222"/>
            </a:br>
            <a:endParaRPr lang="ko-KR" altLang="en-US" sz="1222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42900" y="2494096"/>
            <a:ext cx="6172199" cy="1651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000" b="1"/>
              <a:t>5.</a:t>
            </a:r>
            <a:r>
              <a:rPr lang="ko-KR" altLang="en-US" sz="2000" b="1"/>
              <a:t> 계획</a:t>
            </a:r>
            <a:br>
              <a:rPr lang="ko-KR" altLang="en-US" sz="2000" b="1"/>
            </a:br>
            <a:r>
              <a:rPr lang="ko-KR" altLang="en-US" sz="2000" b="1"/>
              <a:t>    </a:t>
            </a:r>
            <a:br>
              <a:rPr lang="en-US" altLang="ko-KR" sz="2000" b="1"/>
            </a:br>
            <a:r>
              <a:rPr lang="en-US" altLang="ko-KR" sz="1222"/>
              <a:t>1)</a:t>
            </a:r>
            <a:r>
              <a:rPr lang="ko-KR" altLang="en-US" sz="1222"/>
              <a:t> </a:t>
            </a:r>
            <a:r>
              <a:rPr lang="en-US" altLang="ko-KR" sz="1222"/>
              <a:t>3D mapping </a:t>
            </a:r>
            <a:r>
              <a:rPr lang="ko-KR" altLang="en-US" sz="1222"/>
              <a:t>관련 블록체인 개발 및 백서  </a:t>
            </a:r>
            <a:r>
              <a:rPr lang="en-US" altLang="ko-KR" sz="1222"/>
              <a:t>~5</a:t>
            </a:r>
            <a:r>
              <a:rPr lang="ko-KR" altLang="en-US" sz="1222"/>
              <a:t>월</a:t>
            </a:r>
            <a:r>
              <a:rPr lang="en-US" altLang="ko-KR" sz="1222"/>
              <a:t>?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2)</a:t>
            </a:r>
            <a:r>
              <a:rPr lang="ko-KR" altLang="en-US" sz="1222"/>
              <a:t> </a:t>
            </a:r>
            <a:r>
              <a:rPr lang="en-US" altLang="ko-KR" sz="1222"/>
              <a:t>terra</a:t>
            </a:r>
            <a:r>
              <a:rPr lang="ko-KR" altLang="en-US" sz="1222"/>
              <a:t> 에 자문받기 </a:t>
            </a:r>
            <a:r>
              <a:rPr lang="en-US" altLang="ko-KR" sz="1222"/>
              <a:t>~6</a:t>
            </a:r>
            <a:r>
              <a:rPr lang="ko-KR" altLang="en-US" sz="1222"/>
              <a:t>월</a:t>
            </a:r>
            <a:r>
              <a:rPr lang="en-US" altLang="ko-KR" sz="1222"/>
              <a:t>?</a:t>
            </a:r>
            <a:r>
              <a:rPr lang="ko-KR" altLang="en-US" sz="1222"/>
              <a:t> 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3)</a:t>
            </a:r>
            <a:r>
              <a:rPr lang="ko-KR" altLang="en-US" sz="1222"/>
              <a:t> 싱가폴에 법인 설립 및 상장 </a:t>
            </a:r>
            <a:r>
              <a:rPr lang="en-US" altLang="ko-KR" sz="1222"/>
              <a:t>~7</a:t>
            </a:r>
            <a:r>
              <a:rPr lang="ko-KR" altLang="en-US" sz="1222"/>
              <a:t>월 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4)</a:t>
            </a:r>
            <a:r>
              <a:rPr lang="ko-KR" altLang="en-US" sz="1222"/>
              <a:t> 해시드 등에 </a:t>
            </a:r>
            <a:r>
              <a:rPr lang="en-US" altLang="ko-KR" sz="1222"/>
              <a:t>private</a:t>
            </a:r>
            <a:r>
              <a:rPr lang="ko-KR" altLang="en-US" sz="1222"/>
              <a:t> </a:t>
            </a:r>
            <a:r>
              <a:rPr lang="en-US" altLang="ko-KR" sz="1222"/>
              <a:t>sale</a:t>
            </a:r>
            <a:r>
              <a:rPr lang="ko-KR" altLang="en-US" sz="1222"/>
              <a:t> </a:t>
            </a:r>
            <a:r>
              <a:rPr lang="en-US" altLang="ko-KR" sz="1222"/>
              <a:t>~8</a:t>
            </a:r>
            <a:r>
              <a:rPr lang="ko-KR" altLang="en-US" sz="1222"/>
              <a:t>월</a:t>
            </a:r>
            <a:br>
              <a:rPr lang="en-US" altLang="ko-KR" sz="1222"/>
            </a:br>
            <a:br>
              <a:rPr lang="en-US" altLang="ko-KR" sz="1222"/>
            </a:br>
            <a:r>
              <a:rPr lang="en-US" altLang="ko-KR" sz="1222"/>
              <a:t>5)</a:t>
            </a:r>
            <a:r>
              <a:rPr lang="ko-KR" altLang="en-US" sz="1222"/>
              <a:t> </a:t>
            </a:r>
            <a:r>
              <a:rPr lang="en-US" altLang="ko-KR" sz="1222"/>
              <a:t>public sale</a:t>
            </a:r>
            <a:r>
              <a:rPr lang="ko-KR" altLang="en-US" sz="1222"/>
              <a:t> 및 홍보 </a:t>
            </a:r>
            <a:r>
              <a:rPr lang="en-US" altLang="ko-KR" sz="1222"/>
              <a:t>~9</a:t>
            </a:r>
            <a:r>
              <a:rPr lang="ko-KR" altLang="en-US" sz="1222"/>
              <a:t>월</a:t>
            </a:r>
            <a:br>
              <a:rPr lang="ko-KR" altLang="en-US" sz="1222"/>
            </a:br>
            <a:br>
              <a:rPr lang="ko-KR" altLang="en-US" sz="1222"/>
            </a:br>
            <a:r>
              <a:rPr lang="en-US" altLang="ko-KR" sz="1222"/>
              <a:t>6)</a:t>
            </a:r>
            <a:r>
              <a:rPr lang="ko-KR" altLang="en-US" sz="1222"/>
              <a:t> </a:t>
            </a:r>
            <a:r>
              <a:rPr lang="en-US" altLang="ko-KR" sz="1222"/>
              <a:t>defi, NFT, web 3.0 </a:t>
            </a:r>
            <a:r>
              <a:rPr lang="ko-KR" altLang="en-US" sz="1222"/>
              <a:t>개발</a:t>
            </a:r>
            <a:r>
              <a:rPr lang="en-US" altLang="ko-KR" sz="1222"/>
              <a:t>/</a:t>
            </a:r>
            <a:r>
              <a:rPr lang="ko-KR" altLang="en-US" sz="1222"/>
              <a:t>  생태계 개발에 대한 고민 필요   </a:t>
            </a:r>
            <a:br>
              <a:rPr lang="ko-KR" altLang="en-US" sz="1222"/>
            </a:br>
            <a:br>
              <a:rPr lang="ko-KR" altLang="en-US" sz="1222"/>
            </a:br>
            <a:r>
              <a:rPr lang="ko-KR" altLang="en-US" sz="1222"/>
              <a:t>   </a:t>
            </a:r>
            <a:endParaRPr lang="ko-KR" altLang="en-US" sz="1222"/>
          </a:p>
          <a:p>
            <a:pPr algn="l">
              <a:defRPr/>
            </a:pPr>
            <a:endParaRPr lang="ko-KR" altLang="en-US" sz="1222"/>
          </a:p>
          <a:p>
            <a:pPr algn="l">
              <a:defRPr/>
            </a:pPr>
            <a:br>
              <a:rPr lang="ko-KR" altLang="en-US" sz="1222"/>
            </a:br>
            <a:br>
              <a:rPr lang="ko-KR" altLang="en-US" sz="1222"/>
            </a:br>
            <a:br>
              <a:rPr lang="en-US" altLang="ko-KR" sz="1222"/>
            </a:br>
            <a:br>
              <a:rPr lang="ko-KR" altLang="en-US" sz="1222"/>
            </a:br>
            <a:endParaRPr lang="ko-KR" altLang="en-US" sz="1222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253</ep:Words>
  <ep:PresentationFormat>A4 용지(210x297mm)</ep:PresentationFormat>
  <ep:Paragraphs>11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3D mapping 블록체인프로젝트</vt:lpstr>
      <vt:lpstr>1. 구조   - CNSI 유저들이 data를 전송해주는 대가로 토큰보상   - 토큰 사용처 ( CNSI 구입할때 및 엠블같은 생태계에 활용(이후논의)</vt:lpstr>
      <vt:lpstr>3. CNSI의 각 센서의 스펙 및 성능  Q1.영상 Data 전송 이미지 센서 아닌 레이더로 가능? Q2. CNSI에 센서들로 3D mapping 을 위한  data전송, 저장을 하려며 CNSI에 추가적인 장치가 필요한지 Q3. 가상 시뮬레이션할때 모라이랑 협력해야 하는지? 자체개발 가능?        구동부 실시간 정밀진단(기존없는 기능) + radar 기반 전방/후방/하방 survaillance(자율비행, 충돌회피 필요한 기능, 세계최초) + 블랙박스(사고원인 분석)  Radar(레이다) 기반의 자율주행의 차이점 - 카메라 센서 대비 악천후, 안개, 밤에 물체가 식별되지 않는 취약이 있으나, 레이다는 영향없음 - GPS는 계획주행이라서 중간에 발생하는 돌발상황에 대비할 수 없음 - 라이다 센서 대비 무게가 가볍고, 저가이고, 감시 거리가 5배이상 넓음</vt:lpstr>
      <vt:lpstr>4. 블록체인 기술 개발 사항     참조) 헬륨  https://www.helium.com/              엠블 mvlchain.io      1) 블록에 어떤 데이터를 담을지( 핵심데이터 식별, 저장하는 방식)  2) 채굴자(CNSI구입해서 데이터 전송하는 자) 의 역할의 정의  3) Data 신뢰성 보장 및 교란을 막는 기술 디자인   4) 코인 발행 및 소각에 대한 사항   5) POC, POS 등 합의 과정 메커니즘   6) 노드 운영   7) terra 코스모스를 활용한 지갑 생성 , web기반 app에 서비스 연동  ** terra 네트워크를 사용하는 이유는 UST 때문</vt:lpstr>
      <vt:lpstr>5. 계획      1) 3D mapping 관련 블록체인 개발 및 백서  ~5월?  2) terra 에 자문받기 ~6월?   3) 싱가폴에 법인 설립 및 상장 ~7월   4) 해시드 등에 private sale ~8월  5) public sale 및 홍보 ~9월  6) defi, NFT, web 3.0 개발/  생태계 개발에 대한 고민 필요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2022-04-20T23:52:03.317</dcterms:created>
  <dc:creator>eun_j</dc:creator>
  <cp:lastModifiedBy>eun_j</cp:lastModifiedBy>
  <dcterms:modified xsi:type="dcterms:W3CDTF">2022-04-21T00:49:50.826</dcterms:modified>
  <cp:revision>10</cp:revision>
  <dc:title>3D mapping 블록체인프로젝트</dc:title>
  <cp:version>1000.0100.01</cp:version>
</cp:coreProperties>
</file>