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0"/>
  </p:notesMasterIdLst>
  <p:sldIdLst>
    <p:sldId id="467" r:id="rId2"/>
    <p:sldId id="468" r:id="rId3"/>
    <p:sldId id="469" r:id="rId4"/>
    <p:sldId id="471" r:id="rId5"/>
    <p:sldId id="470" r:id="rId6"/>
    <p:sldId id="472" r:id="rId7"/>
    <p:sldId id="473" r:id="rId8"/>
    <p:sldId id="442" r:id="rId9"/>
    <p:sldId id="474" r:id="rId10"/>
    <p:sldId id="475" r:id="rId11"/>
    <p:sldId id="476" r:id="rId12"/>
    <p:sldId id="478" r:id="rId13"/>
    <p:sldId id="480" r:id="rId14"/>
    <p:sldId id="481" r:id="rId15"/>
    <p:sldId id="477" r:id="rId16"/>
    <p:sldId id="479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723" autoAdjust="0"/>
  </p:normalViewPr>
  <p:slideViewPr>
    <p:cSldViewPr snapToGrid="0">
      <p:cViewPr varScale="1">
        <p:scale>
          <a:sx n="113" d="100"/>
          <a:sy n="113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4/16/2022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4/16/2022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4/16/2022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4/16/2022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4/16/2022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3373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</a:t>
            </a:r>
            <a:r>
              <a:rPr lang="en-US"/>
              <a:t>Data JPA</a:t>
            </a:r>
            <a:r>
              <a:rPr lang="en-US" altLang="ko-KR"/>
              <a:t>2</a:t>
            </a:r>
            <a:br>
              <a:rPr lang="en-US" altLang="ko-KR"/>
            </a:br>
            <a:r>
              <a:rPr lang="en-US" altLang="ko-KR"/>
              <a:t>(Entity Graph)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691771-861E-4E31-A037-2130ADE37919}"/>
              </a:ext>
            </a:extLst>
          </p:cNvPr>
          <p:cNvSpPr/>
          <p:nvPr/>
        </p:nvSpPr>
        <p:spPr>
          <a:xfrm>
            <a:off x="6096000" y="6424768"/>
            <a:ext cx="60706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https://docs.spring.io/spring-data/jpa/docs/current/reference/html/#reference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701965-1C16-4A14-8FD6-6A73F019B8EC}"/>
              </a:ext>
            </a:extLst>
          </p:cNvPr>
          <p:cNvSpPr/>
          <p:nvPr/>
        </p:nvSpPr>
        <p:spPr>
          <a:xfrm>
            <a:off x="5579535" y="6043769"/>
            <a:ext cx="6472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https://docs.spring.io/spring-data/jpa/docs/2.4.3/reference/html/#jpa.query-methods</a:t>
            </a:r>
          </a:p>
        </p:txBody>
      </p:sp>
    </p:spTree>
    <p:extLst>
      <p:ext uri="{BB962C8B-B14F-4D97-AF65-F5344CB8AC3E}">
        <p14:creationId xmlns:p14="http://schemas.microsoft.com/office/powerpoint/2010/main" val="97145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Graph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022542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주문</a:t>
            </a:r>
            <a:r>
              <a:rPr lang="en-US" altLang="ko-KR" sz="2000" b="1"/>
              <a:t> </a:t>
            </a:r>
            <a:r>
              <a:rPr lang="ko-KR" altLang="en-US" sz="2000" b="1"/>
              <a:t>조회 시 연관된 회원의 이름도 함께 조회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 b="1"/>
              <a:t>실행되는 쿼리 확인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/>
              <a:t>모든</a:t>
            </a:r>
            <a:r>
              <a:rPr lang="en-US" altLang="ko-KR"/>
              <a:t> order</a:t>
            </a:r>
            <a:r>
              <a:rPr lang="ko-KR" altLang="en-US"/>
              <a:t>를 조회하는 쿼리 </a:t>
            </a:r>
            <a:r>
              <a:rPr lang="en-US" altLang="ko-KR"/>
              <a:t>1  </a:t>
            </a:r>
            <a:r>
              <a:rPr lang="en-US" altLang="ko-KR">
                <a:solidFill>
                  <a:srgbClr val="0000FF"/>
                </a:solidFill>
              </a:rPr>
              <a:t>+</a:t>
            </a:r>
            <a:r>
              <a:rPr lang="ko-KR" altLang="en-US"/>
              <a:t>  </a:t>
            </a:r>
            <a:r>
              <a:rPr lang="en-US" altLang="ko-KR"/>
              <a:t>member</a:t>
            </a:r>
            <a:r>
              <a:rPr lang="ko-KR" altLang="en-US"/>
              <a:t>를 조회하는 쿼리 </a:t>
            </a:r>
            <a:r>
              <a:rPr lang="en-US" altLang="ko-KR"/>
              <a:t>2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만약 모든 주문에 포함된 회원이 서로 다르다면 총 </a:t>
            </a:r>
            <a:r>
              <a:rPr lang="en-US" altLang="ko-KR"/>
              <a:t>6</a:t>
            </a:r>
            <a:r>
              <a:rPr lang="ko-KR" altLang="en-US"/>
              <a:t>개의 추가 쿼리 발생 </a:t>
            </a:r>
            <a:r>
              <a:rPr lang="en-US" altLang="ko-KR">
                <a:sym typeface="Wingdings" panose="05000000000000000000" pitchFamily="2" charset="2"/>
              </a:rPr>
              <a:t> N+1</a:t>
            </a:r>
            <a:r>
              <a:rPr lang="ko-KR" altLang="en-US">
                <a:sym typeface="Wingdings" panose="05000000000000000000" pitchFamily="2" charset="2"/>
              </a:rPr>
              <a:t>문제</a:t>
            </a:r>
            <a:endParaRPr lang="en-US" altLang="ko-KR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/>
              <a:t>해결방법</a:t>
            </a:r>
            <a:endParaRPr lang="en-US" altLang="ko-KR" sz="16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b="1"/>
              <a:t>1) JPQL</a:t>
            </a:r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DFDCCB-9956-4831-85DF-37846D7F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862" y="3627459"/>
            <a:ext cx="6786025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@Query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o FROM Order o join fetch o.member"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List&lt;Order&gt;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findWithMemberJPQL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EC02C7-D85E-4F05-82F1-35AF87B37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85" y="4588716"/>
            <a:ext cx="1054006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JPQL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조회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List&lt;Order&gt; allOrders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springDataOrderRepository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.findWithMemberJPQL()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allOrders.stream().forEach(o-&gt; 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"o.getMember().getName()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o.getMember().getName()))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8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Graph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022542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주문</a:t>
            </a:r>
            <a:r>
              <a:rPr lang="en-US" altLang="ko-KR" sz="2000" b="1"/>
              <a:t> </a:t>
            </a:r>
            <a:r>
              <a:rPr lang="ko-KR" altLang="en-US" sz="2000" b="1"/>
              <a:t>조회 시 연관된 회원의 이름도 함께 조회</a:t>
            </a:r>
            <a:endParaRPr lang="en-US" altLang="ko-KR" sz="2000" b="1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/>
              <a:t>2) Entity Graph</a:t>
            </a:r>
            <a:r>
              <a:rPr lang="ko-KR" altLang="en-US" sz="1800" b="1"/>
              <a:t> 사용</a:t>
            </a:r>
            <a:endParaRPr lang="en-US" altLang="ko-KR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B14F39-ABA1-4760-8F65-1C2F94A2D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133" y="5433020"/>
            <a:ext cx="8084457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@EntityGraph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"order.member.graph"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 = EntityGraphType.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LOAD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o FROM Order o"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List&lt;Order&gt;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findWithMemberGraph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D1DB0A-D730-437E-B572-C5F7D6D9C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133" y="1895536"/>
            <a:ext cx="6285760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@NamedEntityGraph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name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"order.member.graph"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attributeNodes =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@NamedAttributeNode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@Table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@NoArgsConstructor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(access = AccessLevel.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 {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5F9260-8F2D-4E93-B7FF-D9C3912C0D6D}"/>
              </a:ext>
            </a:extLst>
          </p:cNvPr>
          <p:cNvSpPr/>
          <p:nvPr/>
        </p:nvSpPr>
        <p:spPr>
          <a:xfrm>
            <a:off x="1109459" y="1921912"/>
            <a:ext cx="4651131" cy="1719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2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Graph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022542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주문</a:t>
            </a:r>
            <a:r>
              <a:rPr lang="en-US" altLang="ko-KR" sz="2000" b="1"/>
              <a:t> </a:t>
            </a:r>
            <a:r>
              <a:rPr lang="ko-KR" altLang="en-US" sz="2000" b="1"/>
              <a:t>조회 시 연관된 회원의 이름도 함께 조회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/>
              <a:t>attributeNodes : </a:t>
            </a:r>
            <a:r>
              <a:rPr lang="ko-KR" altLang="en-US"/>
              <a:t>함께 조회할 속성 선택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Type</a:t>
            </a:r>
          </a:p>
          <a:p>
            <a:pPr lvl="2">
              <a:lnSpc>
                <a:spcPct val="150000"/>
              </a:lnSpc>
            </a:pPr>
            <a:r>
              <a:rPr lang="en-US" altLang="ko-KR" sz="2000"/>
              <a:t>EntityGraph.EntityGraphType.FETCH</a:t>
            </a:r>
          </a:p>
          <a:p>
            <a:pPr lvl="3">
              <a:lnSpc>
                <a:spcPct val="150000"/>
              </a:lnSpc>
            </a:pPr>
            <a:r>
              <a:rPr lang="en-US" altLang="ko-KR" sz="2000"/>
              <a:t>entity graph</a:t>
            </a:r>
            <a:r>
              <a:rPr lang="ko-KR" altLang="en-US" sz="2000"/>
              <a:t>에 명시한 </a:t>
            </a:r>
            <a:r>
              <a:rPr lang="en-US" altLang="ko-KR" sz="2000"/>
              <a:t>attribute</a:t>
            </a:r>
            <a:r>
              <a:rPr lang="ko-KR" altLang="en-US" sz="2000"/>
              <a:t>는 </a:t>
            </a:r>
            <a:r>
              <a:rPr lang="en-US" altLang="ko-KR" sz="2000"/>
              <a:t>EAGER</a:t>
            </a:r>
            <a:r>
              <a:rPr lang="ko-KR" altLang="en-US" sz="2000"/>
              <a:t>로 페치</a:t>
            </a:r>
          </a:p>
          <a:p>
            <a:pPr lvl="3">
              <a:lnSpc>
                <a:spcPct val="150000"/>
              </a:lnSpc>
            </a:pPr>
            <a:r>
              <a:rPr lang="ko-KR" altLang="en-US" sz="2000"/>
              <a:t>나머지 </a:t>
            </a:r>
            <a:r>
              <a:rPr lang="en-US" altLang="ko-KR" sz="2000"/>
              <a:t>attribute</a:t>
            </a:r>
            <a:r>
              <a:rPr lang="ko-KR" altLang="en-US" sz="2000"/>
              <a:t>는 </a:t>
            </a:r>
            <a:r>
              <a:rPr lang="en-US" altLang="ko-KR" sz="2000"/>
              <a:t>LAZY</a:t>
            </a:r>
            <a:r>
              <a:rPr lang="ko-KR" altLang="en-US" sz="2000"/>
              <a:t>로 페치</a:t>
            </a:r>
          </a:p>
          <a:p>
            <a:pPr lvl="2">
              <a:lnSpc>
                <a:spcPct val="150000"/>
              </a:lnSpc>
            </a:pPr>
            <a:r>
              <a:rPr lang="en-US" altLang="ko-KR" sz="2000"/>
              <a:t>EntityGraph.EntityGraphType.LOAD</a:t>
            </a:r>
          </a:p>
          <a:p>
            <a:pPr lvl="3">
              <a:lnSpc>
                <a:spcPct val="150000"/>
              </a:lnSpc>
            </a:pPr>
            <a:r>
              <a:rPr lang="en-US" altLang="ko-KR" sz="2000"/>
              <a:t>entity graph</a:t>
            </a:r>
            <a:r>
              <a:rPr lang="ko-KR" altLang="en-US" sz="2000"/>
              <a:t>에 명시한 </a:t>
            </a:r>
            <a:r>
              <a:rPr lang="en-US" altLang="ko-KR" sz="2000"/>
              <a:t>attribute</a:t>
            </a:r>
            <a:r>
              <a:rPr lang="ko-KR" altLang="en-US" sz="2000"/>
              <a:t>는 </a:t>
            </a:r>
            <a:r>
              <a:rPr lang="en-US" altLang="ko-KR" sz="2000"/>
              <a:t>EAGER</a:t>
            </a:r>
            <a:r>
              <a:rPr lang="ko-KR" altLang="en-US" sz="2000"/>
              <a:t>로 페치</a:t>
            </a:r>
          </a:p>
          <a:p>
            <a:pPr lvl="3">
              <a:lnSpc>
                <a:spcPct val="150000"/>
              </a:lnSpc>
            </a:pPr>
            <a:r>
              <a:rPr lang="ko-KR" altLang="en-US" sz="2000"/>
              <a:t>나머지 </a:t>
            </a:r>
            <a:r>
              <a:rPr lang="en-US" altLang="ko-KR" sz="2000"/>
              <a:t>attribute</a:t>
            </a:r>
            <a:r>
              <a:rPr lang="ko-KR" altLang="en-US" sz="2000"/>
              <a:t>는 </a:t>
            </a:r>
            <a:r>
              <a:rPr lang="en-US" altLang="ko-KR" sz="2000"/>
              <a:t>entity</a:t>
            </a:r>
            <a:r>
              <a:rPr lang="ko-KR" altLang="en-US" sz="2000"/>
              <a:t>에 명시한 </a:t>
            </a:r>
            <a:r>
              <a:rPr lang="en-US" altLang="ko-KR" sz="2000"/>
              <a:t>fetch type</a:t>
            </a:r>
            <a:r>
              <a:rPr lang="ko-KR" altLang="en-US" sz="2000"/>
              <a:t>이나 디폴트 </a:t>
            </a:r>
            <a:r>
              <a:rPr lang="en-US" altLang="ko-KR" sz="2000"/>
              <a:t>FetchType</a:t>
            </a:r>
            <a:r>
              <a:rPr lang="ko-KR" altLang="en-US" sz="2000"/>
              <a:t>으로 페치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Graph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022542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subgraph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주문서에 포함된 상품 이름을 조회하고 싶을 때 </a:t>
            </a:r>
            <a:r>
              <a:rPr lang="en-US" altLang="ko-KR" sz="1800">
                <a:sym typeface="Wingdings" panose="05000000000000000000" pitchFamily="2" charset="2"/>
              </a:rPr>
              <a:t> subgraph</a:t>
            </a:r>
            <a:r>
              <a:rPr lang="ko-KR" altLang="en-US" sz="1800">
                <a:sym typeface="Wingdings" panose="05000000000000000000" pitchFamily="2" charset="2"/>
              </a:rPr>
              <a:t>이용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 b="1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9C7AAD-C650-4D32-A0A8-BDF40C85CDAA}"/>
              </a:ext>
            </a:extLst>
          </p:cNvPr>
          <p:cNvSpPr/>
          <p:nvPr/>
        </p:nvSpPr>
        <p:spPr>
          <a:xfrm>
            <a:off x="1037493" y="1881553"/>
            <a:ext cx="1521069" cy="64183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order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F51ACB-0B8B-452C-9B37-0440944E2CCB}"/>
              </a:ext>
            </a:extLst>
          </p:cNvPr>
          <p:cNvSpPr/>
          <p:nvPr/>
        </p:nvSpPr>
        <p:spPr>
          <a:xfrm>
            <a:off x="3308757" y="1881553"/>
            <a:ext cx="1521069" cy="64183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order_item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E7F4D1-E5C6-428D-829E-8CD07B783407}"/>
              </a:ext>
            </a:extLst>
          </p:cNvPr>
          <p:cNvSpPr/>
          <p:nvPr/>
        </p:nvSpPr>
        <p:spPr>
          <a:xfrm>
            <a:off x="5498123" y="1881553"/>
            <a:ext cx="1521069" cy="64183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item</a:t>
            </a:r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1A487D-A3FA-4840-B23C-7D0EF16FDB5C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558562" y="2202472"/>
            <a:ext cx="750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440DEC-1120-4BE1-BAB9-D21E66EA4E6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29826" y="2202472"/>
            <a:ext cx="668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C4C8DD67-8280-4978-8887-DD028AE22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493" y="2571121"/>
            <a:ext cx="9440405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@NamedEntityGraph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name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"orderWithMember.orderItem.order.graph"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attributeNodes =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@NamedAttributeNode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@NamedAttributeNode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"orderItems"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subgraph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"orderItem-subgraph"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subgraphs =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@NamedSubgraph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name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"orderItem-subgraph"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attributeNodes =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@NamedAttributeNode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4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Graph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022542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subgraph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주문서에 포함된 상품의 이름을 조회하고 싶을 때 </a:t>
            </a:r>
            <a:r>
              <a:rPr lang="en-US" altLang="ko-KR" sz="1800">
                <a:sym typeface="Wingdings" panose="05000000000000000000" pitchFamily="2" charset="2"/>
              </a:rPr>
              <a:t> subgraph</a:t>
            </a:r>
            <a:r>
              <a:rPr lang="ko-KR" altLang="en-US" sz="1800">
                <a:sym typeface="Wingdings" panose="05000000000000000000" pitchFamily="2" charset="2"/>
              </a:rPr>
              <a:t>이용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 b="1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6C98AA-9CB4-4746-AEF5-E6F1602BF2AE}"/>
              </a:ext>
            </a:extLst>
          </p:cNvPr>
          <p:cNvSpPr/>
          <p:nvPr/>
        </p:nvSpPr>
        <p:spPr>
          <a:xfrm>
            <a:off x="1109379" y="1853283"/>
            <a:ext cx="9357946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@NamedEntityGraph(</a:t>
            </a:r>
          </a:p>
          <a:p>
            <a:r>
              <a:rPr lang="en-US" altLang="ko-KR"/>
              <a:t>        name = "orderWithMember.orderItem.order.graph",</a:t>
            </a:r>
          </a:p>
          <a:p>
            <a:r>
              <a:rPr lang="en-US" altLang="ko-KR"/>
              <a:t>        attributeNodes = {</a:t>
            </a:r>
          </a:p>
          <a:p>
            <a:r>
              <a:rPr lang="en-US" altLang="ko-KR"/>
              <a:t>                @NamedAttributeNode("member"),</a:t>
            </a:r>
          </a:p>
          <a:p>
            <a:r>
              <a:rPr lang="en-US" altLang="ko-KR"/>
              <a:t>                @NamedAttributeNode(value = "orderItems", subgraph = "orderItem-subgraph"),</a:t>
            </a:r>
          </a:p>
          <a:p>
            <a:r>
              <a:rPr lang="en-US" altLang="ko-KR"/>
              <a:t>        },</a:t>
            </a:r>
          </a:p>
          <a:p>
            <a:r>
              <a:rPr lang="en-US" altLang="ko-KR"/>
              <a:t>        subgraphs = {</a:t>
            </a:r>
          </a:p>
          <a:p>
            <a:r>
              <a:rPr lang="en-US" altLang="ko-KR"/>
              <a:t>                @NamedSubgraph(</a:t>
            </a:r>
          </a:p>
          <a:p>
            <a:r>
              <a:rPr lang="en-US" altLang="ko-KR"/>
              <a:t>                        name = "orderItem-subgraph",</a:t>
            </a:r>
          </a:p>
          <a:p>
            <a:r>
              <a:rPr lang="en-US" altLang="ko-KR"/>
              <a:t>                        attributeNodes = {</a:t>
            </a:r>
          </a:p>
          <a:p>
            <a:r>
              <a:rPr lang="en-US" altLang="ko-KR"/>
              <a:t>                                @NamedAttributeNode("item")</a:t>
            </a:r>
          </a:p>
          <a:p>
            <a:r>
              <a:rPr lang="en-US" altLang="ko-KR"/>
              <a:t>                        }</a:t>
            </a:r>
          </a:p>
          <a:p>
            <a:r>
              <a:rPr lang="en-US" altLang="ko-KR"/>
              <a:t>                        )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Graph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022542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subgraph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/>
              <a:t>SpringDataOrderRepository </a:t>
            </a:r>
            <a:r>
              <a:rPr lang="ko-KR" altLang="en-US" sz="1800" b="1"/>
              <a:t>수정</a:t>
            </a:r>
            <a:endParaRPr lang="en-US" altLang="ko-KR" sz="1800" b="1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6FEA916-F07D-488C-B522-EA649E6BA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792" y="2640812"/>
            <a:ext cx="7424597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서브그래프조회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List&lt;Order&gt; allOrders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springDataOrderRepository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.findWithMemberGraph()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allOrders.stream().forEach(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o-&gt; 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o.getOrderItems().get(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).getItem().getName())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7789460-8D94-4716-8245-6710183BF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792" y="1711593"/>
            <a:ext cx="9042475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@EntityGraph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"orderWithMember.orderItem.order.graph"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 = EntityGraphType.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LOAD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o FROM Order o"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List&lt;Order&gt;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findWithOrderItemItem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0109976-F1AE-4C0F-A0BF-4B241F3C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440" y="4755670"/>
            <a:ext cx="742780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서브그래프조회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List&lt;Order&gt; allOrders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springDataOrderRepository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.findWithOrderItemItem()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allOrders.stream().forEach(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o-&gt; 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o.getOrderItems().get(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).getItem().getName()+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 memberID"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+o.getMember().getName())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2676E7-3A94-4DA4-8319-E06078695733}"/>
              </a:ext>
            </a:extLst>
          </p:cNvPr>
          <p:cNvSpPr txBox="1"/>
          <p:nvPr/>
        </p:nvSpPr>
        <p:spPr>
          <a:xfrm>
            <a:off x="8634403" y="3442793"/>
            <a:ext cx="169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subgraph</a:t>
            </a:r>
            <a:r>
              <a:rPr lang="ko-KR" altLang="en-US"/>
              <a:t>사용 </a:t>
            </a:r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4C5773-0254-4A0E-A24C-334521F04220}"/>
              </a:ext>
            </a:extLst>
          </p:cNvPr>
          <p:cNvSpPr txBox="1"/>
          <p:nvPr/>
        </p:nvSpPr>
        <p:spPr>
          <a:xfrm>
            <a:off x="8634403" y="5629825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subgraph</a:t>
            </a:r>
            <a:r>
              <a:rPr lang="ko-KR" altLang="en-US"/>
              <a:t>사용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EF6AEC-AFDA-4E7D-9E54-DB763256C31E}"/>
              </a:ext>
            </a:extLst>
          </p:cNvPr>
          <p:cNvSpPr/>
          <p:nvPr/>
        </p:nvSpPr>
        <p:spPr>
          <a:xfrm>
            <a:off x="6087209" y="3099182"/>
            <a:ext cx="2362200" cy="415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9C3EAA-1F4D-4A7A-8065-84B39A839593}"/>
              </a:ext>
            </a:extLst>
          </p:cNvPr>
          <p:cNvSpPr/>
          <p:nvPr/>
        </p:nvSpPr>
        <p:spPr>
          <a:xfrm>
            <a:off x="6090140" y="5221062"/>
            <a:ext cx="2362200" cy="415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Graph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F3AC3C-1302-417F-9906-858C61B1264C}"/>
              </a:ext>
            </a:extLst>
          </p:cNvPr>
          <p:cNvSpPr/>
          <p:nvPr/>
        </p:nvSpPr>
        <p:spPr>
          <a:xfrm>
            <a:off x="6491777" y="24251"/>
            <a:ext cx="5823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https://thorben-janssen.com/hibernate-tip-entitygraph-multiple-subgraphs/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FEA998-2FF5-495D-A8A2-2BCBBCDD52B8}"/>
              </a:ext>
            </a:extLst>
          </p:cNvPr>
          <p:cNvSpPr/>
          <p:nvPr/>
        </p:nvSpPr>
        <p:spPr>
          <a:xfrm>
            <a:off x="659422" y="2984988"/>
            <a:ext cx="1644161" cy="88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Author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432EC8-2C41-4B05-87FD-FBB43CFAD0E0}"/>
              </a:ext>
            </a:extLst>
          </p:cNvPr>
          <p:cNvSpPr/>
          <p:nvPr/>
        </p:nvSpPr>
        <p:spPr>
          <a:xfrm>
            <a:off x="659423" y="901882"/>
            <a:ext cx="1644161" cy="88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Book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C41EB0-CC3B-4563-9060-B77BA28683E9}"/>
              </a:ext>
            </a:extLst>
          </p:cNvPr>
          <p:cNvSpPr/>
          <p:nvPr/>
        </p:nvSpPr>
        <p:spPr>
          <a:xfrm>
            <a:off x="3651740" y="901881"/>
            <a:ext cx="1644161" cy="88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Publisher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8DF435-BD23-45D5-9417-430890035C9F}"/>
              </a:ext>
            </a:extLst>
          </p:cNvPr>
          <p:cNvSpPr/>
          <p:nvPr/>
        </p:nvSpPr>
        <p:spPr>
          <a:xfrm>
            <a:off x="3651739" y="2984988"/>
            <a:ext cx="1644161" cy="88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Employees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B5D43ED-BDFE-44B7-B982-31FC1490B52B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1481503" y="1789905"/>
            <a:ext cx="1" cy="119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1B6821-E19B-407C-8AC9-6539F010B4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303584" y="1345893"/>
            <a:ext cx="13481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225EE82-851B-46B8-9430-8D6A6B7A565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4473820" y="1789904"/>
            <a:ext cx="1" cy="119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FD2DF7-D054-4C7A-829D-948C5CC18D5E}"/>
              </a:ext>
            </a:extLst>
          </p:cNvPr>
          <p:cNvSpPr txBox="1"/>
          <p:nvPr/>
        </p:nvSpPr>
        <p:spPr>
          <a:xfrm>
            <a:off x="1518420" y="2673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ECB69D-F19A-41E3-8FD5-C54BED7A5C9F}"/>
              </a:ext>
            </a:extLst>
          </p:cNvPr>
          <p:cNvSpPr txBox="1"/>
          <p:nvPr/>
        </p:nvSpPr>
        <p:spPr>
          <a:xfrm>
            <a:off x="1518420" y="18392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5D64C-3CF9-4371-84D2-33BBE9183BCA}"/>
              </a:ext>
            </a:extLst>
          </p:cNvPr>
          <p:cNvSpPr txBox="1"/>
          <p:nvPr/>
        </p:nvSpPr>
        <p:spPr>
          <a:xfrm>
            <a:off x="3210720" y="9812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F2E9D-4328-4280-AFA5-273690A91AA4}"/>
              </a:ext>
            </a:extLst>
          </p:cNvPr>
          <p:cNvSpPr txBox="1"/>
          <p:nvPr/>
        </p:nvSpPr>
        <p:spPr>
          <a:xfrm>
            <a:off x="2328893" y="9892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E09D7-294E-4AB5-A6ED-D81A99B1C2C7}"/>
              </a:ext>
            </a:extLst>
          </p:cNvPr>
          <p:cNvSpPr txBox="1"/>
          <p:nvPr/>
        </p:nvSpPr>
        <p:spPr>
          <a:xfrm>
            <a:off x="3987611" y="25876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816429-07C4-42D2-A1E6-F00A529715DF}"/>
              </a:ext>
            </a:extLst>
          </p:cNvPr>
          <p:cNvSpPr txBox="1"/>
          <p:nvPr/>
        </p:nvSpPr>
        <p:spPr>
          <a:xfrm>
            <a:off x="3987611" y="1789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14B78BD8-32F3-4366-80ED-7EEAD6C4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22" y="4152051"/>
            <a:ext cx="10074874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Monaco"/>
              </a:rPr>
              <a:t>@Entity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Monaco"/>
              </a:rPr>
              <a:t>@NamedEntityGraph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(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E404E"/>
                </a:solidFill>
                <a:effectLst/>
                <a:latin typeface="Arial Unicode MS"/>
                <a:ea typeface="Monaco"/>
              </a:rPr>
              <a:t>  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name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  <a:ea typeface="Monaco"/>
              </a:rPr>
              <a:t>"graph.AuthorBooksPublisherEmployee"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, 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E404E"/>
                </a:solidFill>
                <a:effectLst/>
                <a:latin typeface="Arial Unicode MS"/>
                <a:ea typeface="Monaco"/>
              </a:rPr>
              <a:t>  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attributeNodes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Monaco"/>
              </a:rPr>
              <a:t>@NamedAttributeNode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(value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  <a:ea typeface="Monaco"/>
              </a:rPr>
              <a:t>"books"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, subgraph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</a:rPr>
              <a:t>subgraph.book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), 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E404E"/>
                </a:solidFill>
                <a:effectLst/>
                <a:latin typeface="Arial Unicode MS"/>
                <a:ea typeface="Monaco"/>
              </a:rPr>
              <a:t>  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subgraphs = {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E404E"/>
                </a:solidFill>
                <a:effectLst/>
                <a:latin typeface="Arial Unicode MS"/>
                <a:ea typeface="Monaco"/>
              </a:rPr>
              <a:t>      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Monaco"/>
              </a:rPr>
              <a:t>@NamedSubgraph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(name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Monaco"/>
              </a:rPr>
              <a:t>subgraph.book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, 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E404E"/>
                </a:solidFill>
                <a:effectLst/>
                <a:latin typeface="Arial Unicode MS"/>
                <a:ea typeface="Monaco"/>
              </a:rPr>
              <a:t>                     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attributeNodes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Monaco"/>
              </a:rPr>
              <a:t>@NamedAttributeNode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(value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  <a:ea typeface="Monaco"/>
              </a:rPr>
              <a:t>"publisher"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, subgraph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onaco"/>
              </a:rPr>
              <a:t>subgraph.publisher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)),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E404E"/>
                </a:solidFill>
                <a:effectLst/>
                <a:latin typeface="Arial Unicode MS"/>
                <a:ea typeface="Monaco"/>
              </a:rPr>
              <a:t>      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Monaco"/>
              </a:rPr>
              <a:t>@NamedSubgraph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(name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onaco"/>
              </a:rPr>
              <a:t>subgraph.publisher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, 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E404E"/>
                </a:solidFill>
                <a:effectLst/>
                <a:latin typeface="Arial Unicode MS"/>
                <a:ea typeface="Monaco"/>
              </a:rPr>
              <a:t>                     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attributeNodes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Monaco"/>
              </a:rPr>
              <a:t>@NamedAttributeNode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(value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  <a:ea typeface="Monaco"/>
              </a:rPr>
              <a:t>"employees"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)) })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Monaco"/>
              </a:rPr>
              <a:t>public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E404E"/>
                </a:solidFill>
                <a:effectLst/>
                <a:ea typeface="Monaco"/>
              </a:rPr>
              <a:t> 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Monac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E404E"/>
                </a:solidFill>
                <a:effectLst/>
                <a:ea typeface="Monaco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Author { ... 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ECF89A-5FC9-46B8-A3BE-9698529EAAC3}"/>
              </a:ext>
            </a:extLst>
          </p:cNvPr>
          <p:cNvSpPr txBox="1"/>
          <p:nvPr/>
        </p:nvSpPr>
        <p:spPr>
          <a:xfrm>
            <a:off x="6117982" y="1727875"/>
            <a:ext cx="4037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저자</a:t>
            </a:r>
            <a:r>
              <a:rPr lang="en-US" altLang="ko-KR"/>
              <a:t>(Author)</a:t>
            </a:r>
            <a:r>
              <a:rPr lang="ko-KR" altLang="en-US"/>
              <a:t>를 조회하면서</a:t>
            </a:r>
            <a:endParaRPr lang="en-US" altLang="ko-KR"/>
          </a:p>
          <a:p>
            <a:r>
              <a:rPr lang="ko-KR" altLang="en-US"/>
              <a:t>저자의 저서</a:t>
            </a:r>
            <a:r>
              <a:rPr lang="en-US" altLang="ko-KR"/>
              <a:t>(Book)</a:t>
            </a:r>
            <a:r>
              <a:rPr lang="ko-KR" altLang="en-US"/>
              <a:t>를 조회하면서</a:t>
            </a:r>
            <a:endParaRPr lang="en-US" altLang="ko-KR"/>
          </a:p>
          <a:p>
            <a:r>
              <a:rPr lang="ko-KR" altLang="en-US"/>
              <a:t>책의 출판사</a:t>
            </a:r>
            <a:r>
              <a:rPr lang="en-US" altLang="ko-KR"/>
              <a:t>(Publisher)</a:t>
            </a:r>
            <a:r>
              <a:rPr lang="ko-KR" altLang="en-US"/>
              <a:t>를 조회하면서</a:t>
            </a:r>
            <a:endParaRPr lang="en-US" altLang="ko-KR"/>
          </a:p>
          <a:p>
            <a:r>
              <a:rPr lang="ko-KR" altLang="en-US"/>
              <a:t>출판사의 직원</a:t>
            </a:r>
            <a:r>
              <a:rPr lang="en-US" altLang="ko-KR"/>
              <a:t>(Employees)</a:t>
            </a:r>
            <a:r>
              <a:rPr lang="ko-KR" altLang="en-US"/>
              <a:t>도 함께 조회</a:t>
            </a:r>
          </a:p>
        </p:txBody>
      </p:sp>
    </p:spTree>
    <p:extLst>
      <p:ext uri="{BB962C8B-B14F-4D97-AF65-F5344CB8AC3E}">
        <p14:creationId xmlns:p14="http://schemas.microsoft.com/office/powerpoint/2010/main" val="34377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Entity Graph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동적 그래프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탐색이 다양할 경우 해당 </a:t>
            </a:r>
            <a:r>
              <a:rPr lang="en-US" altLang="ko-KR" sz="1800"/>
              <a:t>NamedEntityGraph</a:t>
            </a:r>
            <a:r>
              <a:rPr lang="ko-KR" altLang="en-US" sz="1800"/>
              <a:t>를 모두 정의해야하나</a:t>
            </a:r>
            <a:r>
              <a:rPr lang="en-US" altLang="ko-KR" sz="1800"/>
              <a:t>?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order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order+member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order+member+orderItems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order+orderItems…..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어노테이션을 이용하여 정적으로 엔티티 그래프를 구성하는 것이 아닌 </a:t>
            </a:r>
            <a:r>
              <a:rPr lang="en-US" altLang="ko-KR" sz="1800"/>
              <a:t>JPA API</a:t>
            </a:r>
            <a:r>
              <a:rPr lang="ko-KR" altLang="en-US" sz="1800"/>
              <a:t>를 이용하여 동적으로 구성 가능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80C1EB-01DF-4D45-83FE-F2A80E0BB8B5}"/>
              </a:ext>
            </a:extLst>
          </p:cNvPr>
          <p:cNvSpPr/>
          <p:nvPr/>
        </p:nvSpPr>
        <p:spPr>
          <a:xfrm>
            <a:off x="7727363" y="6356350"/>
            <a:ext cx="3907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https://www.baeldung.com/jpa-entity-graph</a:t>
            </a:r>
          </a:p>
        </p:txBody>
      </p:sp>
    </p:spTree>
    <p:extLst>
      <p:ext uri="{BB962C8B-B14F-4D97-AF65-F5344CB8AC3E}">
        <p14:creationId xmlns:p14="http://schemas.microsoft.com/office/powerpoint/2010/main" val="358340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Entity Graph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18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3B5E12-AA4C-4323-A213-852042009ADA}"/>
              </a:ext>
            </a:extLst>
          </p:cNvPr>
          <p:cNvSpPr/>
          <p:nvPr/>
        </p:nvSpPr>
        <p:spPr>
          <a:xfrm>
            <a:off x="530552" y="1129743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public interface SpringDataOrderCustomRepository {</a:t>
            </a:r>
          </a:p>
          <a:p>
            <a:r>
              <a:rPr lang="ko-KR" altLang="en-US"/>
              <a:t>    Order findWithMemberItemDynamic(Long orderId);</a:t>
            </a:r>
          </a:p>
          <a:p>
            <a:r>
              <a:rPr lang="ko-KR" altLang="en-US"/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CB4F11-1F71-4DA0-BB1F-1A222C2F5833}"/>
              </a:ext>
            </a:extLst>
          </p:cNvPr>
          <p:cNvSpPr/>
          <p:nvPr/>
        </p:nvSpPr>
        <p:spPr>
          <a:xfrm>
            <a:off x="530551" y="2127272"/>
            <a:ext cx="9782825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@Repository</a:t>
            </a:r>
          </a:p>
          <a:p>
            <a:r>
              <a:rPr lang="ko-KR" altLang="en-US"/>
              <a:t>public class SpringDataOrderCustomRepositoryImpl implements SpringDataOrderCustomRepository{</a:t>
            </a:r>
          </a:p>
          <a:p>
            <a:r>
              <a:rPr lang="ko-KR" altLang="en-US"/>
              <a:t>    @PersistenceContext</a:t>
            </a:r>
          </a:p>
          <a:p>
            <a:r>
              <a:rPr lang="ko-KR" altLang="en-US"/>
              <a:t>    EntityManager em;</a:t>
            </a:r>
          </a:p>
          <a:p>
            <a:r>
              <a:rPr lang="ko-KR" altLang="en-US"/>
              <a:t>    @Override</a:t>
            </a:r>
          </a:p>
          <a:p>
            <a:r>
              <a:rPr lang="ko-KR" altLang="en-US"/>
              <a:t>    public Order findWithMemberItemDynamic(Long orderId) {</a:t>
            </a:r>
          </a:p>
          <a:p>
            <a:r>
              <a:rPr lang="ko-KR" altLang="en-US"/>
              <a:t>        EntityGraph&lt;Order&gt; graph = em.createEntityGraph(Order.class);</a:t>
            </a:r>
          </a:p>
          <a:p>
            <a:r>
              <a:rPr lang="ko-KR" altLang="en-US"/>
              <a:t>        graph.addAttributeNodes("member");</a:t>
            </a:r>
          </a:p>
          <a:p>
            <a:r>
              <a:rPr lang="ko-KR" altLang="en-US"/>
              <a:t>        Subgraph&lt;OrderItem&gt; orderItems = graph.addSubgraph("orderItems");</a:t>
            </a:r>
          </a:p>
          <a:p>
            <a:r>
              <a:rPr lang="ko-KR" altLang="en-US"/>
              <a:t>        orderItems.addAttributeNodes("item");</a:t>
            </a:r>
          </a:p>
          <a:p>
            <a:r>
              <a:rPr lang="ko-KR" altLang="en-US"/>
              <a:t>        Map hints = new HashMap();</a:t>
            </a:r>
          </a:p>
          <a:p>
            <a:r>
              <a:rPr lang="ko-KR" altLang="en-US"/>
              <a:t>        hints.put("javax.persistence.fetchgraph", graph);</a:t>
            </a:r>
          </a:p>
          <a:p>
            <a:r>
              <a:rPr lang="ko-KR" altLang="en-US"/>
              <a:t>        Order order = em.find(Order.class, orderId, hints);</a:t>
            </a:r>
          </a:p>
          <a:p>
            <a:r>
              <a:rPr lang="ko-KR" altLang="en-US"/>
              <a:t>        return order;</a:t>
            </a:r>
          </a:p>
          <a:p>
            <a:r>
              <a:rPr lang="ko-KR" altLang="en-US"/>
              <a:t>    }</a:t>
            </a:r>
          </a:p>
          <a:p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631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Entity Graph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9D5AB9-6EBD-4974-9B52-A90654BD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62" y="1417711"/>
            <a:ext cx="861011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SpringDataOrderRepository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JpaRepository&lt;Order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SpringDataOrderCustomRepository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85C70-84AA-4527-B460-C65AABFD505C}"/>
              </a:ext>
            </a:extLst>
          </p:cNvPr>
          <p:cNvSpPr txBox="1"/>
          <p:nvPr/>
        </p:nvSpPr>
        <p:spPr>
          <a:xfrm>
            <a:off x="650631" y="87923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다중 상속으로 변경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C2C5B2-E682-4E5A-805D-0F1F2C15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62" y="3039633"/>
            <a:ext cx="8676286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동적그래프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Order findOrder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springDataOrderRepository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.findWithMemberItemDynamic(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findOrder.getMember().getName()+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,item name:"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findOrder.getOrderItems().get(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).getItem().getName())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42971-E60B-4F53-AEB9-594D9668640C}"/>
              </a:ext>
            </a:extLst>
          </p:cNvPr>
          <p:cNvSpPr txBox="1"/>
          <p:nvPr/>
        </p:nvSpPr>
        <p:spPr>
          <a:xfrm>
            <a:off x="729762" y="26083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30874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사용자 정의 쿼리를 정의하는 방법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r>
              <a:rPr lang="en-US" altLang="ko-KR" sz="2000"/>
              <a:t>JPA </a:t>
            </a:r>
            <a:r>
              <a:rPr lang="ko-KR" altLang="en-US" sz="2000"/>
              <a:t>에서 </a:t>
            </a:r>
            <a:r>
              <a:rPr lang="ko-KR" altLang="en-US" sz="2000" b="1"/>
              <a:t>사용자 정의 쿼리</a:t>
            </a:r>
            <a:r>
              <a:rPr lang="ko-KR" altLang="en-US" sz="2000"/>
              <a:t>를 정의하는 방법</a:t>
            </a:r>
            <a:endParaRPr lang="en-US" altLang="ko-KR" sz="2000"/>
          </a:p>
          <a:p>
            <a:pPr lvl="1"/>
            <a:r>
              <a:rPr lang="ko-KR" altLang="en-US"/>
              <a:t>쿼리 메소드</a:t>
            </a:r>
            <a:r>
              <a:rPr lang="en-US" altLang="ko-KR"/>
              <a:t>(Query Method): </a:t>
            </a:r>
            <a:r>
              <a:rPr lang="ko-KR" altLang="en-US"/>
              <a:t>메소드 이름을 기반으로 쿼리 생성</a:t>
            </a:r>
            <a:endParaRPr lang="en-US" altLang="ko-KR"/>
          </a:p>
          <a:p>
            <a:pPr lvl="1"/>
            <a:r>
              <a:rPr lang="en-US" altLang="ko-KR"/>
              <a:t>@Query</a:t>
            </a:r>
            <a:r>
              <a:rPr lang="ko-KR" altLang="en-US"/>
              <a:t>를 이용한 좀 더 구체화된 </a:t>
            </a:r>
            <a:r>
              <a:rPr lang="en-US" altLang="ko-KR"/>
              <a:t>JPQL </a:t>
            </a:r>
            <a:r>
              <a:rPr lang="ko-KR" altLang="en-US"/>
              <a:t>처리</a:t>
            </a:r>
            <a:endParaRPr lang="en-US" altLang="ko-KR"/>
          </a:p>
          <a:p>
            <a:pPr lvl="1"/>
            <a:r>
              <a:rPr lang="en-US" altLang="ko-KR"/>
              <a:t>Named Query</a:t>
            </a:r>
          </a:p>
          <a:p>
            <a:pPr lvl="1"/>
            <a:endParaRPr lang="en-US" altLang="ko-KR"/>
          </a:p>
          <a:p>
            <a:r>
              <a:rPr lang="ko-KR" altLang="en-US" sz="2000"/>
              <a:t>쿼리 메소드는 특정 엔티티의 </a:t>
            </a:r>
            <a:r>
              <a:rPr lang="en-US" altLang="ko-KR" sz="2000"/>
              <a:t>CRUD</a:t>
            </a:r>
            <a:r>
              <a:rPr lang="ko-KR" altLang="en-US" sz="2000"/>
              <a:t>에 적합하지만 연관된 엔티티를 함께 조회하는 것은 제약이 있음</a:t>
            </a:r>
            <a:endParaRPr lang="en-US" altLang="ko-KR" sz="2000"/>
          </a:p>
          <a:p>
            <a:r>
              <a:rPr lang="ko-KR" altLang="en-US" sz="2000"/>
              <a:t>쿼리 메소드를 통해 연관 엔티티까지 함께 조회하기 위해 페치타입을 </a:t>
            </a:r>
            <a:r>
              <a:rPr lang="en-US" altLang="ko-KR" sz="2000"/>
              <a:t>EAGER</a:t>
            </a:r>
            <a:r>
              <a:rPr lang="ko-KR" altLang="en-US" sz="2000"/>
              <a:t>로 할 경우 성능 이슈 발생 가능</a:t>
            </a:r>
            <a:r>
              <a:rPr lang="en-US" altLang="ko-KR" sz="2000"/>
              <a:t>(JPA</a:t>
            </a:r>
            <a:r>
              <a:rPr lang="ko-KR" altLang="en-US" sz="2000"/>
              <a:t>에서 페치타입은 특별한 상황이 아니라면 </a:t>
            </a:r>
            <a:r>
              <a:rPr lang="en-US" altLang="ko-KR" sz="2000"/>
              <a:t>LAZY)</a:t>
            </a:r>
          </a:p>
          <a:p>
            <a:r>
              <a:rPr lang="ko-KR" altLang="en-US" sz="2000"/>
              <a:t>페치타입이 </a:t>
            </a:r>
            <a:r>
              <a:rPr lang="en-US" altLang="ko-KR" sz="2000"/>
              <a:t>EAGER</a:t>
            </a:r>
            <a:r>
              <a:rPr lang="ko-KR" altLang="en-US" sz="2000"/>
              <a:t>인 연관된 엔티티까지 함께 조회하고 싶다면 </a:t>
            </a:r>
            <a:r>
              <a:rPr lang="en-US" altLang="ko-KR" sz="2000"/>
              <a:t>@Query</a:t>
            </a:r>
            <a:r>
              <a:rPr lang="ko-KR" altLang="en-US" sz="2000"/>
              <a:t>를 이용한 </a:t>
            </a:r>
            <a:r>
              <a:rPr lang="en-US" altLang="ko-KR" sz="2000"/>
              <a:t>JPQL </a:t>
            </a:r>
            <a:r>
              <a:rPr lang="ko-KR" altLang="en-US" sz="2000"/>
              <a:t>작성</a:t>
            </a:r>
            <a:r>
              <a:rPr lang="en-US" altLang="ko-KR" sz="2000"/>
              <a:t> </a:t>
            </a:r>
            <a:r>
              <a:rPr lang="ko-KR" altLang="en-US" sz="2000"/>
              <a:t>혹은</a:t>
            </a:r>
            <a:r>
              <a:rPr lang="en-US" altLang="ko-KR" sz="2000"/>
              <a:t> Named</a:t>
            </a:r>
            <a:r>
              <a:rPr lang="ko-KR" altLang="en-US" sz="2000"/>
              <a:t> </a:t>
            </a:r>
            <a:r>
              <a:rPr lang="en-US" altLang="ko-KR" sz="2000"/>
              <a:t>Query</a:t>
            </a:r>
            <a:r>
              <a:rPr lang="ko-KR" altLang="en-US" sz="2000"/>
              <a:t> 사용</a:t>
            </a:r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138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Entity Graph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20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15D551-510A-4F31-B731-90DAF7A01271}"/>
              </a:ext>
            </a:extLst>
          </p:cNvPr>
          <p:cNvSpPr/>
          <p:nvPr/>
        </p:nvSpPr>
        <p:spPr>
          <a:xfrm>
            <a:off x="1785491" y="2337775"/>
            <a:ext cx="2804746" cy="1433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QueryDSL</a:t>
            </a:r>
            <a:r>
              <a:rPr lang="ko-KR" altLang="en-US"/>
              <a:t>에서의 동적쿼리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A3D8E9-C0FE-4E7F-B779-04A650436267}"/>
              </a:ext>
            </a:extLst>
          </p:cNvPr>
          <p:cNvSpPr/>
          <p:nvPr/>
        </p:nvSpPr>
        <p:spPr>
          <a:xfrm>
            <a:off x="6712113" y="2337775"/>
            <a:ext cx="2804746" cy="1433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동적 그래프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0C703-5A34-43DA-AD17-71D7E4B6D563}"/>
              </a:ext>
            </a:extLst>
          </p:cNvPr>
          <p:cNvSpPr txBox="1"/>
          <p:nvPr/>
        </p:nvSpPr>
        <p:spPr>
          <a:xfrm>
            <a:off x="1115020" y="3970138"/>
            <a:ext cx="4145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모든 회원</a:t>
            </a:r>
            <a:endParaRPr lang="en-US" altLang="ko-KR"/>
          </a:p>
          <a:p>
            <a:pPr algn="ctr"/>
            <a:r>
              <a:rPr lang="ko-KR" altLang="en-US"/>
              <a:t>구미시에 사는 회원</a:t>
            </a:r>
            <a:endParaRPr lang="en-US" altLang="ko-KR"/>
          </a:p>
          <a:p>
            <a:pPr algn="ctr"/>
            <a:r>
              <a:rPr lang="ko-KR" altLang="en-US"/>
              <a:t>구미시에 살고 나이가 </a:t>
            </a:r>
            <a:r>
              <a:rPr lang="en-US" altLang="ko-KR"/>
              <a:t>18</a:t>
            </a:r>
            <a:r>
              <a:rPr lang="ko-KR" altLang="en-US"/>
              <a:t>세 이상인 회원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A99827-1DE7-4BCF-AF1D-7D0A7FEC1B45}"/>
              </a:ext>
            </a:extLst>
          </p:cNvPr>
          <p:cNvSpPr txBox="1"/>
          <p:nvPr/>
        </p:nvSpPr>
        <p:spPr>
          <a:xfrm>
            <a:off x="6531360" y="3970138"/>
            <a:ext cx="3166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회원 조회</a:t>
            </a:r>
            <a:endParaRPr lang="en-US" altLang="ko-KR"/>
          </a:p>
          <a:p>
            <a:pPr algn="ctr"/>
            <a:r>
              <a:rPr lang="ko-KR" altLang="en-US"/>
              <a:t>회원과 주문 조회</a:t>
            </a:r>
            <a:endParaRPr lang="en-US" altLang="ko-KR"/>
          </a:p>
          <a:p>
            <a:pPr algn="ctr"/>
            <a:r>
              <a:rPr lang="ko-KR" altLang="en-US"/>
              <a:t>회원과 주문과 배송 정보 조회</a:t>
            </a:r>
            <a:endParaRPr lang="en-US" alt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3EFE8-2F39-4573-B4F5-94AB83D9B91D}"/>
              </a:ext>
            </a:extLst>
          </p:cNvPr>
          <p:cNvSpPr txBox="1"/>
          <p:nvPr/>
        </p:nvSpPr>
        <p:spPr>
          <a:xfrm>
            <a:off x="530552" y="865247"/>
            <a:ext cx="374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동적 쿼리와 동적 그래프의 차이</a:t>
            </a:r>
          </a:p>
        </p:txBody>
      </p:sp>
    </p:spTree>
    <p:extLst>
      <p:ext uri="{BB962C8B-B14F-4D97-AF65-F5344CB8AC3E}">
        <p14:creationId xmlns:p14="http://schemas.microsoft.com/office/powerpoint/2010/main" val="22584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Entity Graph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3EFE8-2F39-4573-B4F5-94AB83D9B91D}"/>
              </a:ext>
            </a:extLst>
          </p:cNvPr>
          <p:cNvSpPr txBox="1"/>
          <p:nvPr/>
        </p:nvSpPr>
        <p:spPr>
          <a:xfrm>
            <a:off x="530552" y="865247"/>
            <a:ext cx="5484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요구사항</a:t>
            </a:r>
            <a:r>
              <a:rPr lang="en-US" altLang="ko-KR" sz="2000" b="1"/>
              <a:t>) </a:t>
            </a:r>
            <a:r>
              <a:rPr lang="ko-KR" altLang="en-US" sz="2000" b="1"/>
              <a:t>회원은 상품의 후기를 작성할 수 있다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D48E26-9A0B-4B08-B60E-0107824249E8}"/>
              </a:ext>
            </a:extLst>
          </p:cNvPr>
          <p:cNvSpPr/>
          <p:nvPr/>
        </p:nvSpPr>
        <p:spPr>
          <a:xfrm>
            <a:off x="4991362" y="1963204"/>
            <a:ext cx="1862666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Comment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9E97BB-2ACF-45C4-8424-E9DBA3A3156A}"/>
              </a:ext>
            </a:extLst>
          </p:cNvPr>
          <p:cNvSpPr/>
          <p:nvPr/>
        </p:nvSpPr>
        <p:spPr>
          <a:xfrm>
            <a:off x="1574213" y="2359745"/>
            <a:ext cx="1862666" cy="877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4AE600-4C2E-4989-98EE-60607B1F4EFA}"/>
              </a:ext>
            </a:extLst>
          </p:cNvPr>
          <p:cNvSpPr/>
          <p:nvPr/>
        </p:nvSpPr>
        <p:spPr>
          <a:xfrm>
            <a:off x="8326922" y="2324577"/>
            <a:ext cx="1862666" cy="877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C97215-0FCA-41B9-A4C2-78869CB0D5B5}"/>
              </a:ext>
            </a:extLst>
          </p:cNvPr>
          <p:cNvSpPr txBox="1"/>
          <p:nvPr/>
        </p:nvSpPr>
        <p:spPr>
          <a:xfrm>
            <a:off x="3436879" y="2376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952FC1-E223-43E8-99B5-74340DD48121}"/>
              </a:ext>
            </a:extLst>
          </p:cNvPr>
          <p:cNvSpPr txBox="1"/>
          <p:nvPr/>
        </p:nvSpPr>
        <p:spPr>
          <a:xfrm>
            <a:off x="4494275" y="2376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C2781E-270F-4320-A281-3BCDFEEDC1D3}"/>
              </a:ext>
            </a:extLst>
          </p:cNvPr>
          <p:cNvSpPr txBox="1"/>
          <p:nvPr/>
        </p:nvSpPr>
        <p:spPr>
          <a:xfrm>
            <a:off x="6854028" y="2376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7179F4-9261-4003-837E-9B5ADAF543E2}"/>
              </a:ext>
            </a:extLst>
          </p:cNvPr>
          <p:cNvSpPr txBox="1"/>
          <p:nvPr/>
        </p:nvSpPr>
        <p:spPr>
          <a:xfrm>
            <a:off x="7911424" y="2376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DC822B-7911-40C7-8078-3DD93E6A00E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36879" y="2763304"/>
            <a:ext cx="15544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0FA6EAF-1AF8-4D0B-9214-030FCF00F04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854028" y="2763304"/>
            <a:ext cx="147289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Entity Graph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22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7CBF3F0-B43C-4EAA-80D6-E9512F83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61" y="724039"/>
            <a:ext cx="6332759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BBB529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BBB529"/>
                </a:solidFill>
                <a:latin typeface="Arial Unicode MS"/>
                <a:ea typeface="JetBrains Mono"/>
              </a:rPr>
              <a:t>@Getter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Comment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@Id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@GeneratedValue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(strategy = GenerationType.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IDENTITY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@Column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"COMMENT_ID"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@ManyToOne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(fetch = FetchType.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LAZY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@JoinColumn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"MEMBER_ID"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@ManyToOne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(fetch = FetchType.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LAZY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@JoinColumn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"ITEM_ID"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LocalDateTime </a:t>
            </a:r>
            <a:r>
              <a:rPr lang="en-US" altLang="ko-KR">
                <a:solidFill>
                  <a:srgbClr val="9876AA"/>
                </a:solidFill>
                <a:latin typeface="Arial Unicode MS"/>
                <a:ea typeface="JetBrains Mono"/>
              </a:rPr>
              <a:t>createdAt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CC7832"/>
                </a:solidFill>
                <a:latin typeface="Arial Unicode MS"/>
                <a:ea typeface="JetBrains Mono"/>
              </a:rPr>
              <a:t>    </a:t>
            </a:r>
            <a:r>
              <a:rPr lang="ko-KR" altLang="ko-KR">
                <a:solidFill>
                  <a:srgbClr val="CC7832"/>
                </a:solidFill>
                <a:latin typeface="Arial Unicode MS"/>
                <a:ea typeface="JetBrains Mono"/>
              </a:rPr>
              <a:t>private </a:t>
            </a:r>
            <a: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  <a:t>String </a:t>
            </a:r>
            <a:r>
              <a:rPr lang="ko-KR" altLang="ko-KR">
                <a:solidFill>
                  <a:srgbClr val="9876AA"/>
                </a:solidFill>
                <a:latin typeface="Arial Unicode MS"/>
                <a:ea typeface="JetBrains Mono"/>
              </a:rPr>
              <a:t>content</a:t>
            </a:r>
            <a:r>
              <a:rPr lang="ko-KR" altLang="ko-KR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5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Entity Graph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23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46E39C-2B95-4BE5-8500-5AEDB47A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88" y="1137575"/>
            <a:ext cx="7520136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BBB529"/>
                </a:solidFill>
                <a:latin typeface="Arial Unicode MS"/>
                <a:ea typeface="JetBrains Mono"/>
              </a:rPr>
              <a:t>@Entity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. . .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@OneToMany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(mappedBy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cascade = CascadeType.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List&lt;Comment&gt;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comments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ArrayList&lt;&gt;()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A9B7C6"/>
                </a:solidFill>
                <a:latin typeface="Arial Unicode MS"/>
                <a:ea typeface="JetBrains Mono"/>
              </a:rPr>
              <a:t>     . . .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DB82531-9F47-4FB5-8D9E-BA6475202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88" y="3429000"/>
            <a:ext cx="609019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abstract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. . .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@OneToMany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(mappedBy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List&lt;Comment&gt;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comments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ArrayList&lt;&gt;()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A9B7C6"/>
                </a:solidFill>
                <a:latin typeface="Arial Unicode MS"/>
                <a:ea typeface="JetBrains Mono"/>
              </a:rPr>
              <a:t>    . . .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Entity Graph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3EFE8-2F39-4573-B4F5-94AB83D9B91D}"/>
              </a:ext>
            </a:extLst>
          </p:cNvPr>
          <p:cNvSpPr txBox="1"/>
          <p:nvPr/>
        </p:nvSpPr>
        <p:spPr>
          <a:xfrm>
            <a:off x="530552" y="865247"/>
            <a:ext cx="885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요구사항</a:t>
            </a:r>
            <a:r>
              <a:rPr lang="en-US" altLang="ko-KR" sz="2000" b="1"/>
              <a:t>) </a:t>
            </a:r>
            <a:r>
              <a:rPr lang="ko-KR" altLang="en-US" sz="2000" b="1"/>
              <a:t>회원을 조회할 때</a:t>
            </a:r>
            <a:r>
              <a:rPr lang="en-US" altLang="ko-KR" sz="2000" b="1"/>
              <a:t>, </a:t>
            </a:r>
            <a:r>
              <a:rPr lang="ko-KR" altLang="en-US" sz="2000" b="1"/>
              <a:t>회원이 작성한 후기와 주문 내역을 함께 조회하라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2AAF54-0EE1-4423-AE30-F2ADDC0EF435}"/>
              </a:ext>
            </a:extLst>
          </p:cNvPr>
          <p:cNvSpPr/>
          <p:nvPr/>
        </p:nvSpPr>
        <p:spPr>
          <a:xfrm>
            <a:off x="594946" y="1400045"/>
            <a:ext cx="6096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INSERT INTO COMMENT VALUES(1,now(),1,1,'good');</a:t>
            </a:r>
          </a:p>
          <a:p>
            <a:r>
              <a:rPr lang="ko-KR" altLang="en-US"/>
              <a:t>INSERT INTO COMMENT VALUES(2,now(),2,1,'so so');</a:t>
            </a:r>
          </a:p>
          <a:p>
            <a:r>
              <a:rPr lang="ko-KR" altLang="en-US"/>
              <a:t>INSERT INTO COMMENT VALUES(3,now(),1,2,'good');</a:t>
            </a:r>
          </a:p>
          <a:p>
            <a:r>
              <a:rPr lang="ko-KR" altLang="en-US"/>
              <a:t>INSERT INTO COMMENT VALUES(4,now(),2,2,'so so');</a:t>
            </a:r>
          </a:p>
          <a:p>
            <a:r>
              <a:rPr lang="ko-KR" altLang="en-US"/>
              <a:t>INSERT INTO COMMENT VALUES(5,now(),3,2,'not bad');</a:t>
            </a:r>
          </a:p>
          <a:p>
            <a:r>
              <a:rPr lang="ko-KR" altLang="en-US"/>
              <a:t>INSERT INTO COMMENT VALUES(6,now(),4,2,'not good');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48B5BCF-804E-411B-BF82-A8FFC563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46" y="3426630"/>
            <a:ext cx="802014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@NamedEntityGraph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"member_comment_order"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attributeNodes =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@NamedAttributeNode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"comments"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@NamedAttributeNode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{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3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Entity Graph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3EFE8-2F39-4573-B4F5-94AB83D9B91D}"/>
              </a:ext>
            </a:extLst>
          </p:cNvPr>
          <p:cNvSpPr txBox="1"/>
          <p:nvPr/>
        </p:nvSpPr>
        <p:spPr>
          <a:xfrm>
            <a:off x="530552" y="865247"/>
            <a:ext cx="885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요구사항</a:t>
            </a:r>
            <a:r>
              <a:rPr lang="en-US" altLang="ko-KR" sz="2000" b="1"/>
              <a:t>) </a:t>
            </a:r>
            <a:r>
              <a:rPr lang="ko-KR" altLang="en-US" sz="2000" b="1"/>
              <a:t>회원을 조회할 때</a:t>
            </a:r>
            <a:r>
              <a:rPr lang="en-US" altLang="ko-KR" sz="2000" b="1"/>
              <a:t>, </a:t>
            </a:r>
            <a:r>
              <a:rPr lang="ko-KR" altLang="en-US" sz="2000" b="1"/>
              <a:t>회원이 작성한 후기와 주문 내역을 함께 조회하라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027DB4-B23A-49C6-AA63-ED21B682D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30" y="1398864"/>
            <a:ext cx="10136173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SpringDataMemberRepository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JpaRepository&lt;Member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Long&gt;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@EntityGraph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"member_comment_order"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EntityGraph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.EntityGraphType.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LOAD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DISTNCT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 FROM Member 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List&lt;Member&gt;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findMemberWithCommentAndOrder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5D4FFF0-B412-4BE0-B295-3E4CCC8C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30" y="3602466"/>
            <a:ext cx="1021516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멤버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후기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주문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_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함께조회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List&lt;Member&gt; members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.findMemberWithCommentAndOrder()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30D826-5BA3-4F9C-8BBC-6338A0B9E197}"/>
              </a:ext>
            </a:extLst>
          </p:cNvPr>
          <p:cNvSpPr/>
          <p:nvPr/>
        </p:nvSpPr>
        <p:spPr>
          <a:xfrm>
            <a:off x="612530" y="5083823"/>
            <a:ext cx="4142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cannot simultaneously fetch multiple bags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7B267-F5FF-4863-8FC8-B30261AA1785}"/>
              </a:ext>
            </a:extLst>
          </p:cNvPr>
          <p:cNvSpPr txBox="1"/>
          <p:nvPr/>
        </p:nvSpPr>
        <p:spPr>
          <a:xfrm>
            <a:off x="4754882" y="5083823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동시에 여러 개의 다쪽의  연관관계를 조회할 수 없다</a:t>
            </a:r>
          </a:p>
        </p:txBody>
      </p:sp>
    </p:spTree>
    <p:extLst>
      <p:ext uri="{BB962C8B-B14F-4D97-AF65-F5344CB8AC3E}">
        <p14:creationId xmlns:p14="http://schemas.microsoft.com/office/powerpoint/2010/main" val="21566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Entity Graph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NamedEntityGraph</a:t>
            </a:r>
            <a:r>
              <a:rPr lang="en-US" altLang="ko-KR" sz="2000" b="1" dirty="0" err="1">
                <a:solidFill>
                  <a:srgbClr val="FF0000"/>
                </a:solidFill>
              </a:rPr>
              <a:t>s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쿼리 두 개로 분리해서 각각 조회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FC4CD-F8BB-44FA-8A39-4948EE149F42}"/>
              </a:ext>
            </a:extLst>
          </p:cNvPr>
          <p:cNvSpPr/>
          <p:nvPr/>
        </p:nvSpPr>
        <p:spPr>
          <a:xfrm>
            <a:off x="1166447" y="1958233"/>
            <a:ext cx="875127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@NamedEntityGraphs(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    @NamedEntityGraph(name = "member_comment", attributeNodes = {</a:t>
            </a:r>
          </a:p>
          <a:p>
            <a:r>
              <a:rPr lang="en-US" altLang="ko-KR"/>
              <a:t>                        @NamedAttributeNode("comments")</a:t>
            </a:r>
          </a:p>
          <a:p>
            <a:r>
              <a:rPr lang="en-US" altLang="ko-KR"/>
              <a:t>                }),</a:t>
            </a:r>
          </a:p>
          <a:p>
            <a:r>
              <a:rPr lang="en-US" altLang="ko-KR"/>
              <a:t>                @NamedEntityGraph(name = "member_order", attributeNodes = {</a:t>
            </a:r>
          </a:p>
          <a:p>
            <a:r>
              <a:rPr lang="en-US" altLang="ko-KR"/>
              <a:t>                        @NamedAttributeNode("orders")</a:t>
            </a:r>
          </a:p>
          <a:p>
            <a:r>
              <a:rPr lang="en-US" altLang="ko-KR"/>
              <a:t>                })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Entity Graph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NamedEntityGraph</a:t>
            </a:r>
            <a:r>
              <a:rPr lang="en-US" altLang="ko-KR" sz="2000" b="1" dirty="0" err="1">
                <a:solidFill>
                  <a:srgbClr val="FF0000"/>
                </a:solidFill>
              </a:rPr>
              <a:t>s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쿼리 두 개로 분리해서 각각 조회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08BE532-351D-44D7-86C3-444E4D65E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969" y="1878255"/>
            <a:ext cx="10136173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SpringDataMemberRepository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JpaRepository&lt;Member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Long&gt;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@EntityGraph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"member_comment_order"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EntityGraph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.EntityGraphType.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LOAD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m FROM Member 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List&lt;Member&gt;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findMemberWithCommentAndOrder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@EntityGraph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"member_comment"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EntityGraph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.EntityGraphType.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LOAD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DISTINCT m FROM Member 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List&lt;Member&gt;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findMemberWithComment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@EntityGraph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"member_order"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EntityGraph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.EntityGraphType.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LOAD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DISTINCT m FROM Member 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List&lt;Member&gt;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findMemberWithOrder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2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Entity Graph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NamedEntityGraph</a:t>
            </a:r>
            <a:r>
              <a:rPr lang="en-US" altLang="ko-KR" sz="2000" b="1" dirty="0" err="1">
                <a:solidFill>
                  <a:srgbClr val="FF0000"/>
                </a:solidFill>
              </a:rPr>
              <a:t>s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쿼리 두 개로 분리해서 각각 조회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2008C8-D5DA-4E2B-8928-47F72CFA0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05" y="1982515"/>
            <a:ext cx="11549957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멤버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후기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주문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List&lt;Member&gt; memberWithComment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.findMemberWithComment()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List&lt;Member&gt; memberWithOrder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.findMemberWithOrder()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memberWithComment.stream().forEach(m-&gt; 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"m.getComments().get(0).getContent()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m.getComments().get(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).getContent()))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9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사용자 정의 쿼리를 정의하는 방법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2000"/>
              <a:t>데이터 준비</a:t>
            </a:r>
            <a:endParaRPr lang="en-US" altLang="ko-KR" sz="2000"/>
          </a:p>
          <a:p>
            <a:pPr lvl="1" latinLnBrk="1"/>
            <a:r>
              <a:rPr lang="ko-KR" altLang="en-US" sz="1800">
                <a:solidFill>
                  <a:schemeClr val="bg1">
                    <a:lumMod val="65000"/>
                  </a:schemeClr>
                </a:solidFill>
              </a:rPr>
              <a:t>지난 예제에서 사용한 데이터</a:t>
            </a:r>
            <a:endParaRPr lang="en-US" altLang="ko-KR" sz="1800">
              <a:solidFill>
                <a:schemeClr val="bg1">
                  <a:lumMod val="65000"/>
                </a:schemeClr>
              </a:solidFill>
            </a:endParaRPr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marL="457200" lvl="1" indent="0" latinLnBrk="1">
              <a:buNone/>
            </a:pPr>
            <a:endParaRPr lang="en-US" altLang="ko-KR" sz="1800"/>
          </a:p>
          <a:p>
            <a:pPr lvl="1" latinLnBrk="1"/>
            <a:r>
              <a:rPr lang="ko-KR" altLang="en-US" sz="1800"/>
              <a:t>회원 </a:t>
            </a:r>
            <a:r>
              <a:rPr lang="en-US" altLang="ko-KR" sz="1800"/>
              <a:t>2</a:t>
            </a:r>
            <a:r>
              <a:rPr lang="ko-KR" altLang="en-US" sz="1800"/>
              <a:t>명</a:t>
            </a:r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r>
              <a:rPr lang="ko-KR" altLang="en-US" sz="1800"/>
              <a:t>배송 </a:t>
            </a:r>
            <a:r>
              <a:rPr lang="en-US" altLang="ko-KR" sz="1800"/>
              <a:t>6</a:t>
            </a:r>
            <a:r>
              <a:rPr lang="ko-KR" altLang="en-US" sz="1800"/>
              <a:t>건</a:t>
            </a:r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6B9A-C68F-4D60-8BE3-B9D2FB0B9833}"/>
              </a:ext>
            </a:extLst>
          </p:cNvPr>
          <p:cNvSpPr/>
          <p:nvPr/>
        </p:nvSpPr>
        <p:spPr>
          <a:xfrm>
            <a:off x="1049133" y="3475953"/>
            <a:ext cx="817977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INSERT INTO MEMBER VALUES(1,'city1', 'street1','zipcode1','member1');</a:t>
            </a:r>
          </a:p>
          <a:p>
            <a:r>
              <a:rPr lang="ko-KR" altLang="en-US"/>
              <a:t>INSERT INTO MEMBER VALUES(2,'city2', 'street2','zipcode2','member2')</a:t>
            </a:r>
            <a:r>
              <a:rPr lang="en-US" altLang="ko-KR"/>
              <a:t>;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87E3AB-BDA3-4C82-831B-FA5C77536D0D}"/>
              </a:ext>
            </a:extLst>
          </p:cNvPr>
          <p:cNvSpPr/>
          <p:nvPr/>
        </p:nvSpPr>
        <p:spPr>
          <a:xfrm>
            <a:off x="1049133" y="1639623"/>
            <a:ext cx="1061231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bg1">
                    <a:lumMod val="65000"/>
                  </a:schemeClr>
                </a:solidFill>
              </a:rPr>
              <a:t>INSERT INTO ITEM(DTYPE, ITEM_ID, NAME, PRICE, STOCK_QUANTITY, AUTHOR, ISBN) VALUES('B', 1,'spring',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</a:rPr>
              <a:t> 3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</a:rPr>
              <a:t>0000, 100,'tobi','1111-1111');</a:t>
            </a:r>
          </a:p>
          <a:p>
            <a:r>
              <a:rPr lang="ko-KR" altLang="en-US" sz="1400">
                <a:solidFill>
                  <a:schemeClr val="bg1">
                    <a:lumMod val="65000"/>
                  </a:schemeClr>
                </a:solidFill>
              </a:rPr>
              <a:t>INSERT INTO ITEM(DTYPE, ITEM_ID, NAME, PRICE, STOCK_QUANTITY, AUTHOR, ISBN) VALUES('B', 2,'spring boot', 10000, 50,'test','2222-2222');</a:t>
            </a:r>
          </a:p>
          <a:p>
            <a:r>
              <a:rPr lang="ko-KR" altLang="en-US" sz="1400">
                <a:solidFill>
                  <a:schemeClr val="bg1">
                    <a:lumMod val="65000"/>
                  </a:schemeClr>
                </a:solidFill>
              </a:rPr>
              <a:t>INSERT INTO ITEM(DTYPE, ITEM_ID, NAME, PRICE, STOCK_QUANTITY, AUTHOR, ISBN) VALUES('B', 3,'jpa', 2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</a:rPr>
              <a:t>000, 100,'code','3333-3333');</a:t>
            </a:r>
          </a:p>
          <a:p>
            <a:r>
              <a:rPr lang="ko-KR" altLang="en-US" sz="1400">
                <a:solidFill>
                  <a:schemeClr val="bg1">
                    <a:lumMod val="65000"/>
                  </a:schemeClr>
                </a:solidFill>
              </a:rPr>
              <a:t>INSERT INTO ITEM(DTYPE, ITEM_ID, NAME, PRICE, STOCK_QUANTITY, AUTHOR, ISBN) VALUES('B', 4,'react', 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</a:rPr>
              <a:t>000, 100,'important','4444-4444');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CF7F2B-D282-477B-A1FA-C1955BEA66D8}"/>
              </a:ext>
            </a:extLst>
          </p:cNvPr>
          <p:cNvSpPr/>
          <p:nvPr/>
        </p:nvSpPr>
        <p:spPr>
          <a:xfrm>
            <a:off x="1049133" y="4927475"/>
            <a:ext cx="809486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INSERT INTO DELIVERY VALUES(1,'city1','street1','zipcode1','READY');</a:t>
            </a:r>
          </a:p>
          <a:p>
            <a:r>
              <a:rPr lang="ko-KR" altLang="en-US"/>
              <a:t>INSERT INTO DELIVERY VALUES(2,'city1','street1','zipcode1','READY');</a:t>
            </a:r>
          </a:p>
          <a:p>
            <a:r>
              <a:rPr lang="ko-KR" altLang="en-US"/>
              <a:t>INSERT INTO DELIVERY VALUES(3,'city2','street2','zipcode2','READY');</a:t>
            </a:r>
          </a:p>
          <a:p>
            <a:r>
              <a:rPr lang="ko-KR" altLang="en-US"/>
              <a:t>INSERT INTO DELIVERY VALUES(4,'city2','street2','zipcode2','READY');</a:t>
            </a:r>
          </a:p>
          <a:p>
            <a:r>
              <a:rPr lang="ko-KR" altLang="en-US"/>
              <a:t>INSERT INTO DELIVERY VALUES(5,'city2','street2','zipcode2','READY');</a:t>
            </a:r>
          </a:p>
          <a:p>
            <a:r>
              <a:rPr lang="ko-KR" altLang="en-US"/>
              <a:t>INSERT INTO DELIVERY VALUES(6,'city2','street2','zipcode2','READY');</a:t>
            </a:r>
          </a:p>
        </p:txBody>
      </p:sp>
    </p:spTree>
    <p:extLst>
      <p:ext uri="{BB962C8B-B14F-4D97-AF65-F5344CB8AC3E}">
        <p14:creationId xmlns:p14="http://schemas.microsoft.com/office/powerpoint/2010/main" val="265843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사용자 정의 쿼리를 정의하는 방법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2000"/>
              <a:t>데이터 준비</a:t>
            </a:r>
            <a:endParaRPr lang="en-US" altLang="ko-KR" sz="2000"/>
          </a:p>
          <a:p>
            <a:pPr lvl="1" latinLnBrk="1"/>
            <a:r>
              <a:rPr lang="ko-KR" altLang="en-US" sz="1800"/>
              <a:t>주문 </a:t>
            </a:r>
            <a:r>
              <a:rPr lang="en-US" altLang="ko-KR" sz="1800"/>
              <a:t>6</a:t>
            </a:r>
            <a:r>
              <a:rPr lang="ko-KR" altLang="en-US" sz="1800"/>
              <a:t>건</a:t>
            </a:r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r>
              <a:rPr lang="ko-KR" altLang="en-US" sz="1800"/>
              <a:t>주문 아이템 </a:t>
            </a:r>
            <a:r>
              <a:rPr lang="en-US" altLang="ko-KR" sz="1800"/>
              <a:t>6</a:t>
            </a:r>
            <a:r>
              <a:rPr lang="ko-KR" altLang="en-US" sz="1800"/>
              <a:t>건</a:t>
            </a:r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A3C592-EADA-4A0B-9178-1F0688640465}"/>
              </a:ext>
            </a:extLst>
          </p:cNvPr>
          <p:cNvSpPr/>
          <p:nvPr/>
        </p:nvSpPr>
        <p:spPr>
          <a:xfrm>
            <a:off x="1087314" y="1727427"/>
            <a:ext cx="6096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INSERT INTO ORDERS VALUES(1,now(),'ORDER',1,1);</a:t>
            </a:r>
          </a:p>
          <a:p>
            <a:r>
              <a:rPr lang="ko-KR" altLang="en-US"/>
              <a:t>INSERT INTO ORDERS VALUES(2,now(),'ORDER',2,1);</a:t>
            </a:r>
          </a:p>
          <a:p>
            <a:r>
              <a:rPr lang="ko-KR" altLang="en-US"/>
              <a:t>INSERT INTO ORDERS VALUES(3,now(),'ORDER',3,2);</a:t>
            </a:r>
          </a:p>
          <a:p>
            <a:r>
              <a:rPr lang="ko-KR" altLang="en-US"/>
              <a:t>INSERT INTO ORDERS VALUES(4,now(),'ORDER',4,2);</a:t>
            </a:r>
          </a:p>
          <a:p>
            <a:r>
              <a:rPr lang="ko-KR" altLang="en-US"/>
              <a:t>INSERT INTO ORDERS VALUES(5,now(),'ORDER',5,2);</a:t>
            </a:r>
          </a:p>
          <a:p>
            <a:r>
              <a:rPr lang="ko-KR" altLang="en-US"/>
              <a:t>INSERT INTO ORDERS VALUES(6,now(),'ORDER',6,2);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DA3B6B-8195-4830-8A66-1219F1FCB4A7}"/>
              </a:ext>
            </a:extLst>
          </p:cNvPr>
          <p:cNvSpPr/>
          <p:nvPr/>
        </p:nvSpPr>
        <p:spPr>
          <a:xfrm>
            <a:off x="1087314" y="3978006"/>
            <a:ext cx="6096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INSERT INTO ORDER_ITEM VALUES(1, 1,30000,1,1); </a:t>
            </a:r>
          </a:p>
          <a:p>
            <a:r>
              <a:rPr lang="ko-KR" altLang="en-US"/>
              <a:t>INSERT INTO ORDER_ITEM VALUES(2, 1,10000,2,2);</a:t>
            </a:r>
          </a:p>
          <a:p>
            <a:r>
              <a:rPr lang="ko-KR" altLang="en-US"/>
              <a:t>INSERT INTO ORDER_ITEM VALUES(3, 2,60000,1,3);</a:t>
            </a:r>
          </a:p>
          <a:p>
            <a:r>
              <a:rPr lang="ko-KR" altLang="en-US"/>
              <a:t>INSERT INTO ORDER_ITEM VALUES(4, 2,20000,2,</a:t>
            </a:r>
            <a:r>
              <a:rPr lang="en-US" altLang="ko-KR"/>
              <a:t>4</a:t>
            </a:r>
            <a:r>
              <a:rPr lang="ko-KR" altLang="en-US"/>
              <a:t>);</a:t>
            </a:r>
          </a:p>
          <a:p>
            <a:r>
              <a:rPr lang="ko-KR" altLang="en-US"/>
              <a:t>INSERT INTO ORDER_ITEM VALUES(5, 2,40000,3,</a:t>
            </a:r>
            <a:r>
              <a:rPr lang="en-US" altLang="ko-KR"/>
              <a:t>5</a:t>
            </a:r>
            <a:r>
              <a:rPr lang="ko-KR" altLang="en-US"/>
              <a:t>);</a:t>
            </a:r>
          </a:p>
          <a:p>
            <a:r>
              <a:rPr lang="ko-KR" altLang="en-US"/>
              <a:t>INSERT INTO ORDER_ITEM VALUES(6, 2,50000,4,</a:t>
            </a:r>
            <a:r>
              <a:rPr lang="en-US" altLang="ko-KR"/>
              <a:t>6</a:t>
            </a:r>
            <a:r>
              <a:rPr lang="ko-KR" altLang="en-US"/>
              <a:t>);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B2D37D0-DED1-48D4-9FAF-A56F73CD7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897083"/>
              </p:ext>
            </p:extLst>
          </p:nvPr>
        </p:nvGraphicFramePr>
        <p:xfrm>
          <a:off x="7570178" y="1727427"/>
          <a:ext cx="3534508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5076">
                  <a:extLst>
                    <a:ext uri="{9D8B030D-6E8A-4147-A177-3AD203B41FA5}">
                      <a16:colId xmlns:a16="http://schemas.microsoft.com/office/drawing/2014/main" val="2507751082"/>
                    </a:ext>
                  </a:extLst>
                </a:gridCol>
                <a:gridCol w="2479432">
                  <a:extLst>
                    <a:ext uri="{9D8B030D-6E8A-4147-A177-3AD203B41FA5}">
                      <a16:colId xmlns:a16="http://schemas.microsoft.com/office/drawing/2014/main" val="186483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주문내역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8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spring 1</a:t>
                      </a:r>
                      <a:r>
                        <a:rPr lang="ko-KR" altLang="en-US"/>
                        <a:t>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9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spring boot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0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spring 2</a:t>
                      </a:r>
                      <a:r>
                        <a:rPr lang="ko-KR" altLang="en-US"/>
                        <a:t>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2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spring boot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2</a:t>
                      </a:r>
                      <a:r>
                        <a:rPr lang="ko-KR" altLang="en-US"/>
                        <a:t>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8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jpa 2</a:t>
                      </a:r>
                      <a:r>
                        <a:rPr lang="ko-KR" altLang="en-US"/>
                        <a:t>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17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react 2</a:t>
                      </a:r>
                      <a:r>
                        <a:rPr lang="ko-KR" altLang="en-US"/>
                        <a:t>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21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@Query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2000" b="1"/>
              <a:t>개념</a:t>
            </a:r>
            <a:endParaRPr lang="en-US" altLang="ko-KR" sz="2000" b="1"/>
          </a:p>
          <a:p>
            <a:pPr lvl="1" latinLnBrk="1"/>
            <a:r>
              <a:rPr lang="ko-KR" altLang="en-US" sz="1800"/>
              <a:t>쿼리 메소드에 의해 자동 생성되는 쿼리가 아닌 직접 작성한 </a:t>
            </a:r>
            <a:r>
              <a:rPr lang="en-US" altLang="ko-KR" sz="1800"/>
              <a:t>JPQL</a:t>
            </a:r>
            <a:r>
              <a:rPr lang="ko-KR" altLang="en-US" sz="1800"/>
              <a:t>을 실행하고 싶을 경우</a:t>
            </a:r>
            <a:r>
              <a:rPr lang="en-US" altLang="ko-KR" sz="1800"/>
              <a:t>(</a:t>
            </a:r>
            <a:r>
              <a:rPr lang="ko-KR" altLang="en-US" sz="1800"/>
              <a:t>쿼리 메소드도 결국 </a:t>
            </a:r>
            <a:r>
              <a:rPr lang="en-US" altLang="ko-KR" sz="1800"/>
              <a:t>JPQL</a:t>
            </a:r>
            <a:r>
              <a:rPr lang="ko-KR" altLang="en-US" sz="1800"/>
              <a:t>을 실행시킴</a:t>
            </a:r>
            <a:r>
              <a:rPr lang="en-US" altLang="ko-KR" sz="1800"/>
              <a:t>)</a:t>
            </a:r>
          </a:p>
          <a:p>
            <a:pPr lvl="1" latinLnBrk="1"/>
            <a:r>
              <a:rPr lang="en-US" altLang="ko-KR" sz="1800"/>
              <a:t>@Query</a:t>
            </a:r>
            <a:r>
              <a:rPr lang="ko-KR" altLang="en-US" sz="1800"/>
              <a:t>는 </a:t>
            </a:r>
            <a:r>
              <a:rPr lang="en-US" altLang="ko-KR" sz="1800"/>
              <a:t>JPQL </a:t>
            </a:r>
            <a:r>
              <a:rPr lang="ko-KR" altLang="en-US" sz="1800"/>
              <a:t>혹은 </a:t>
            </a:r>
            <a:r>
              <a:rPr lang="en-US" altLang="ko-KR" sz="1800"/>
              <a:t>DB</a:t>
            </a:r>
            <a:r>
              <a:rPr lang="ko-KR" altLang="en-US" sz="1800"/>
              <a:t>에 맞는 순수 </a:t>
            </a:r>
            <a:r>
              <a:rPr lang="en-US" altLang="ko-KR" sz="1800"/>
              <a:t>SQL</a:t>
            </a:r>
            <a:r>
              <a:rPr lang="ko-KR" altLang="en-US" sz="1800"/>
              <a:t>문</a:t>
            </a:r>
            <a:r>
              <a:rPr lang="en-US" altLang="ko-KR" sz="1800"/>
              <a:t>(Native</a:t>
            </a:r>
            <a:r>
              <a:rPr lang="ko-KR" altLang="en-US" sz="1800"/>
              <a:t> </a:t>
            </a:r>
            <a:r>
              <a:rPr lang="en-US" altLang="ko-KR" sz="1800"/>
              <a:t>Query)</a:t>
            </a:r>
            <a:r>
              <a:rPr lang="ko-KR" altLang="en-US" sz="1800"/>
              <a:t> 실행 가능</a:t>
            </a:r>
            <a:endParaRPr lang="en-US" altLang="ko-KR" sz="1800"/>
          </a:p>
          <a:p>
            <a:pPr lvl="1" latinLnBrk="1"/>
            <a:r>
              <a:rPr lang="en-US" altLang="ko-KR" sz="1800"/>
              <a:t>JPQL</a:t>
            </a:r>
            <a:r>
              <a:rPr lang="ko-KR" altLang="en-US" sz="1800"/>
              <a:t>을 사용시 </a:t>
            </a:r>
            <a:r>
              <a:rPr lang="en-US" altLang="ko-KR" sz="1800"/>
              <a:t>JPA</a:t>
            </a:r>
            <a:r>
              <a:rPr lang="ko-KR" altLang="en-US" sz="1800"/>
              <a:t>의 구현체에서 이를 해석하고 실행</a:t>
            </a:r>
            <a:endParaRPr lang="en-US" altLang="ko-KR" sz="1800"/>
          </a:p>
          <a:p>
            <a:pPr latinLnBrk="1"/>
            <a:r>
              <a:rPr lang="ko-KR" altLang="en-US" sz="2000" b="1"/>
              <a:t>사용 방법</a:t>
            </a:r>
            <a:endParaRPr lang="en-US" altLang="ko-KR" sz="2000" b="1"/>
          </a:p>
          <a:p>
            <a:pPr latinLnBrk="1"/>
            <a:endParaRPr lang="en-US" altLang="ko-KR" sz="2000" b="1"/>
          </a:p>
          <a:p>
            <a:pPr marL="0" indent="0" latinLnBrk="1">
              <a:buNone/>
            </a:pPr>
            <a:endParaRPr lang="en-US" altLang="ko-KR" sz="2000" b="1"/>
          </a:p>
          <a:p>
            <a:pPr lvl="1" latinLnBrk="1"/>
            <a:r>
              <a:rPr lang="en-US" altLang="ko-KR" sz="1800"/>
              <a:t>?1 </a:t>
            </a:r>
            <a:r>
              <a:rPr lang="en-US" altLang="ko-KR" sz="1800">
                <a:sym typeface="Wingdings" panose="05000000000000000000" pitchFamily="2" charset="2"/>
              </a:rPr>
              <a:t> placeholder</a:t>
            </a:r>
            <a:endParaRPr lang="en-US" altLang="ko-KR" sz="1800"/>
          </a:p>
          <a:p>
            <a:pPr lvl="1" latinLnBrk="1"/>
            <a:endParaRPr lang="en-US" altLang="ko-KR" sz="1600" b="1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A91867-A56C-4636-B9AA-E76661F3D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60" y="3429000"/>
            <a:ext cx="7507183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SpringDataItemRepository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JpaRepository&lt;Item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Long&gt;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 . .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i FROM Item i WHERE i.price &lt;=?1"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List&lt;Item&gt;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findByPriceLessThan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price)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6CE3A9-040F-4FB2-9DBD-3CD34F5B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60" y="5286056"/>
            <a:ext cx="7523213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가격으로검색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_JPQL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List&lt;Item&gt; items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springDataItemRepository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.findByPriceLessThan(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20000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items.stream().forEach(i-&gt; 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"i.getName()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i.getName()))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0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@Query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r>
              <a:rPr lang="en-US" altLang="ko-KR" sz="2000" b="1"/>
              <a:t>@Param</a:t>
            </a:r>
          </a:p>
          <a:p>
            <a:pPr lvl="1"/>
            <a:r>
              <a:rPr lang="ko-KR" altLang="en-US" sz="1800"/>
              <a:t>숫자</a:t>
            </a:r>
            <a:r>
              <a:rPr lang="en-US" altLang="ko-KR" sz="1800"/>
              <a:t> </a:t>
            </a:r>
            <a:r>
              <a:rPr lang="ko-KR" altLang="en-US" sz="1800"/>
              <a:t>형식의 </a:t>
            </a:r>
            <a:r>
              <a:rPr lang="en-US" altLang="ko-KR" sz="1800"/>
              <a:t>placehold</a:t>
            </a:r>
            <a:r>
              <a:rPr lang="ko-KR" altLang="en-US" sz="1800"/>
              <a:t>의 가독성 및 파라미터의 순서 의존성 문제를 해결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ko-KR" altLang="en-US" sz="1800"/>
              <a:t>파라미터명과 </a:t>
            </a:r>
            <a:r>
              <a:rPr lang="en-US" altLang="ko-KR" sz="1800"/>
              <a:t>JPQL</a:t>
            </a:r>
            <a:r>
              <a:rPr lang="ko-KR" altLang="en-US" sz="1800"/>
              <a:t>에 명시한 변수명이 같을 경우</a:t>
            </a:r>
            <a:r>
              <a:rPr lang="en-US" altLang="ko-KR" sz="1800"/>
              <a:t>, @Param</a:t>
            </a:r>
            <a:r>
              <a:rPr lang="ko-KR" altLang="en-US" sz="1800"/>
              <a:t>생략 가능</a:t>
            </a:r>
            <a:endParaRPr lang="en-US" altLang="ko-KR" sz="2000" b="1"/>
          </a:p>
          <a:p>
            <a:r>
              <a:rPr lang="en-US" altLang="ko-KR" sz="2000" b="1"/>
              <a:t> Projection</a:t>
            </a:r>
          </a:p>
          <a:p>
            <a:pPr lvl="1"/>
            <a:r>
              <a:rPr lang="ko-KR" altLang="en-US" sz="1800"/>
              <a:t>리턴 값이 반드시 엔티티 타입이 아니라 필요한 몇 개의 컬럼 값들만 추출</a:t>
            </a:r>
            <a:endParaRPr lang="en-US" altLang="ko-KR" sz="1800"/>
          </a:p>
          <a:p>
            <a:pPr lvl="1"/>
            <a:r>
              <a:rPr lang="ko-KR" altLang="en-US" sz="1800"/>
              <a:t>특히</a:t>
            </a:r>
            <a:r>
              <a:rPr lang="en-US" altLang="ko-KR" sz="1800"/>
              <a:t>, REST API </a:t>
            </a:r>
            <a:r>
              <a:rPr lang="ko-KR" altLang="en-US" sz="1800"/>
              <a:t>설계 시 엔티티 전체가 아닌 특정 필드만 조회해야 할 경우가 많음</a:t>
            </a:r>
            <a:r>
              <a:rPr lang="en-US" altLang="ko-KR" sz="1800"/>
              <a:t>(</a:t>
            </a:r>
            <a:r>
              <a:rPr lang="ko-KR" altLang="en-US" sz="1800"/>
              <a:t>중요하므로 따로 설명 예정</a:t>
            </a:r>
            <a:r>
              <a:rPr lang="en-US" altLang="ko-KR" sz="1800"/>
              <a:t>)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 b="1"/>
          </a:p>
          <a:p>
            <a:pPr lvl="1"/>
            <a:endParaRPr lang="en-US" altLang="ko-KR" sz="1800" b="1"/>
          </a:p>
          <a:p>
            <a:pPr lvl="1"/>
            <a:endParaRPr lang="en-US" altLang="ko-KR" sz="1800" b="1"/>
          </a:p>
          <a:p>
            <a:pPr lvl="1"/>
            <a:endParaRPr lang="en-US" altLang="ko-KR" sz="1600" b="1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6A11E04-2436-404D-929F-FE7EEDFD2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53" y="1830951"/>
            <a:ext cx="639149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i FROM Item i WHERE i.price &lt;=:price"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List&lt;Item&gt;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findByPriceLessThan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@Param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"price"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price)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6BF2EDB-4E84-4F19-B033-B92ED984A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334" y="5506226"/>
            <a:ext cx="769390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가격으로검색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_JPQL2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List&lt;Object[]&gt; items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springDataItemRepository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.findByPriceLessThan2(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20000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items.stream().forEach(i-&gt; 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 price="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+i[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C411DA6-8B02-4D06-AA34-42D7492B8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334" y="4890673"/>
            <a:ext cx="9343712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i.name, i.price FROM Item i WHERE i.price &lt;=:price"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nativeQuery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List&lt;Object[]&gt;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findByPriceLessThan2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price)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@Query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r>
              <a:rPr lang="en-US" altLang="ko-KR" sz="2000" b="1"/>
              <a:t>Projection with DTO</a:t>
            </a:r>
          </a:p>
          <a:p>
            <a:pPr lvl="1"/>
            <a:r>
              <a:rPr lang="en-US" altLang="ko-KR" sz="1800"/>
              <a:t>Argument Constructor</a:t>
            </a:r>
            <a:r>
              <a:rPr lang="ko-KR" altLang="en-US" sz="1800"/>
              <a:t>가 필요함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en-US" altLang="ko-KR" sz="1800"/>
              <a:t>new</a:t>
            </a:r>
            <a:r>
              <a:rPr lang="ko-KR" altLang="en-US" sz="1800"/>
              <a:t> </a:t>
            </a:r>
            <a:r>
              <a:rPr lang="en-US" altLang="ko-KR" sz="1800"/>
              <a:t>+</a:t>
            </a:r>
            <a:r>
              <a:rPr lang="ko-KR" altLang="en-US" sz="1800"/>
              <a:t> 패키지명을 포함하는 클래스명 기입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 b="1"/>
          </a:p>
          <a:p>
            <a:pPr lvl="1"/>
            <a:endParaRPr lang="en-US" altLang="ko-KR" sz="1800" b="1"/>
          </a:p>
          <a:p>
            <a:pPr lvl="1"/>
            <a:endParaRPr lang="en-US" altLang="ko-KR" sz="1800" b="1"/>
          </a:p>
          <a:p>
            <a:pPr lvl="1"/>
            <a:endParaRPr lang="en-US" altLang="ko-KR" sz="1600" b="1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C2F667-BC68-4B7A-9AA0-EF0B2B743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36" y="1803725"/>
            <a:ext cx="307872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@AllArgsConstructor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BasicItemDTO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D99870-DE3D-4DBB-ADE3-CED12E214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38" y="4565358"/>
            <a:ext cx="1133323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new shop.online.dto.BasicItemDTO(i.name,i.price) FROM Item i WHERE i.price &lt;=:price"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List&lt;BasicItemDTO&gt;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findByPriceLessThan3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price)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A92F292-3EAD-4BBA-9393-FB649670B628}"/>
              </a:ext>
            </a:extLst>
          </p:cNvPr>
          <p:cNvCxnSpPr/>
          <p:nvPr/>
        </p:nvCxnSpPr>
        <p:spPr>
          <a:xfrm>
            <a:off x="4444627" y="4897317"/>
            <a:ext cx="301553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B22145-44D9-4070-9A5D-5408050FBDE3}"/>
              </a:ext>
            </a:extLst>
          </p:cNvPr>
          <p:cNvCxnSpPr/>
          <p:nvPr/>
        </p:nvCxnSpPr>
        <p:spPr>
          <a:xfrm>
            <a:off x="2323757" y="4882664"/>
            <a:ext cx="493064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5FA781-26A7-4BB8-B272-E7055A7E2053}"/>
              </a:ext>
            </a:extLst>
          </p:cNvPr>
          <p:cNvSpPr/>
          <p:nvPr/>
        </p:nvSpPr>
        <p:spPr>
          <a:xfrm>
            <a:off x="4401977" y="2292047"/>
            <a:ext cx="307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shop.online.dto.BasicItemDTO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9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Graph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022542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패치전략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기본적으로 </a:t>
            </a:r>
            <a:r>
              <a:rPr lang="en-US" altLang="ko-KR" sz="1800" dirty="0"/>
              <a:t>EAGER</a:t>
            </a:r>
            <a:r>
              <a:rPr lang="ko-KR" altLang="en-US" sz="1800" dirty="0"/>
              <a:t>나 </a:t>
            </a:r>
            <a:r>
              <a:rPr lang="en-US" altLang="ko-KR" sz="1800" dirty="0"/>
              <a:t>LAZY </a:t>
            </a:r>
            <a:r>
              <a:rPr lang="ko-KR" altLang="en-US" sz="1800" dirty="0"/>
              <a:t>둘 중 하나를 사용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static</a:t>
            </a:r>
            <a:r>
              <a:rPr lang="ko-KR" altLang="en-US" sz="1800" dirty="0"/>
              <a:t>하게 결정되므로 런타임 시 동적으로 전략 수정이 불가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전략이 수정되면 어플리케이션 수정 및 컴파일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EntityGraph</a:t>
            </a:r>
            <a:r>
              <a:rPr lang="ko-KR" altLang="en-US" sz="1800" dirty="0"/>
              <a:t>의 목적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연관된 </a:t>
            </a:r>
            <a:r>
              <a:rPr lang="ko-KR" altLang="en-US"/>
              <a:t>엔티티를 함께 패치할 </a:t>
            </a:r>
            <a:r>
              <a:rPr lang="ko-KR" altLang="en-US" dirty="0"/>
              <a:t>때 </a:t>
            </a:r>
            <a:r>
              <a:rPr lang="ko-KR" altLang="en-US"/>
              <a:t>성능 향상</a:t>
            </a:r>
            <a:r>
              <a:rPr lang="en-US" altLang="ko-KR"/>
              <a:t>(EAGER </a:t>
            </a:r>
            <a:r>
              <a:rPr lang="ko-KR" altLang="en-US"/>
              <a:t>형태로 데이터를 조회할 때</a:t>
            </a:r>
            <a:r>
              <a:rPr lang="en-US" altLang="ko-KR"/>
              <a:t>)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객체 그래프 탐색의 </a:t>
            </a:r>
            <a:r>
              <a:rPr lang="ko-KR" altLang="en-US"/>
              <a:t>형태로 엔티티를 한 번에 조회할 </a:t>
            </a:r>
            <a:r>
              <a:rPr lang="ko-KR" altLang="en-US" dirty="0"/>
              <a:t>수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연관관계를 </a:t>
            </a:r>
            <a:r>
              <a:rPr lang="en-US" altLang="ko-KR" dirty="0"/>
              <a:t>Lazy</a:t>
            </a:r>
            <a:r>
              <a:rPr lang="ko-KR" altLang="en-US" dirty="0"/>
              <a:t>로 설정하면 함께 </a:t>
            </a:r>
            <a:r>
              <a:rPr lang="ko-KR" altLang="en-US" err="1"/>
              <a:t>조회시</a:t>
            </a:r>
            <a:r>
              <a:rPr lang="ko-KR" altLang="en-US"/>
              <a:t> 추가적으로 </a:t>
            </a:r>
            <a:r>
              <a:rPr lang="en-US" altLang="ko-KR" dirty="0"/>
              <a:t>JPQL</a:t>
            </a:r>
            <a:r>
              <a:rPr lang="ko-KR" altLang="en-US"/>
              <a:t>을 작성하거나 </a:t>
            </a:r>
            <a:r>
              <a:rPr lang="en-US" altLang="ko-KR"/>
              <a:t>EntityGraph</a:t>
            </a:r>
            <a:r>
              <a:rPr lang="ko-KR" altLang="en-US"/>
              <a:t>를 정의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함께 볼 자료</a:t>
            </a:r>
            <a:r>
              <a:rPr lang="en-US" altLang="ko-KR"/>
              <a:t>) JPQL</a:t>
            </a:r>
            <a:r>
              <a:rPr lang="ko-KR" altLang="en-US"/>
              <a:t>의 </a:t>
            </a:r>
            <a:r>
              <a:rPr lang="en-US" altLang="ko-KR"/>
              <a:t>join fetch, </a:t>
            </a:r>
            <a:r>
              <a:rPr lang="ko-KR" altLang="en-US"/>
              <a:t>일대다 페이징을 위한 </a:t>
            </a:r>
            <a:r>
              <a:rPr lang="en-US" altLang="ko-KR"/>
              <a:t>batch size </a:t>
            </a:r>
            <a:r>
              <a:rPr lang="ko-KR" altLang="en-US"/>
              <a:t>등등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80C1EB-01DF-4D45-83FE-F2A80E0BB8B5}"/>
              </a:ext>
            </a:extLst>
          </p:cNvPr>
          <p:cNvSpPr/>
          <p:nvPr/>
        </p:nvSpPr>
        <p:spPr>
          <a:xfrm>
            <a:off x="7727363" y="6356350"/>
            <a:ext cx="3907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https://www.baeldung.com/jpa-entity-graph</a:t>
            </a:r>
          </a:p>
        </p:txBody>
      </p:sp>
    </p:spTree>
    <p:extLst>
      <p:ext uri="{BB962C8B-B14F-4D97-AF65-F5344CB8AC3E}">
        <p14:creationId xmlns:p14="http://schemas.microsoft.com/office/powerpoint/2010/main" val="415548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Graph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022542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주문</a:t>
            </a:r>
            <a:r>
              <a:rPr lang="en-US" altLang="ko-KR" sz="2000" b="1"/>
              <a:t> </a:t>
            </a:r>
            <a:r>
              <a:rPr lang="ko-KR" altLang="en-US" sz="2000" b="1"/>
              <a:t>조회 시 연관된 회원의 이름도 함께 조회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 b="1"/>
              <a:t>SpringDataOrderRepository </a:t>
            </a:r>
            <a:r>
              <a:rPr lang="ko-KR" altLang="en-US" sz="1800" b="1"/>
              <a:t>인터페이스 생성</a:t>
            </a:r>
            <a:endParaRPr lang="en-US" altLang="ko-KR" sz="1800" b="1"/>
          </a:p>
          <a:p>
            <a:pPr lvl="1">
              <a:lnSpc>
                <a:spcPct val="150000"/>
              </a:lnSpc>
            </a:pPr>
            <a:endParaRPr lang="en-US" altLang="ko-KR" sz="1800" b="1"/>
          </a:p>
          <a:p>
            <a:pPr lvl="1">
              <a:lnSpc>
                <a:spcPct val="150000"/>
              </a:lnSpc>
            </a:pPr>
            <a:endParaRPr lang="en-US" altLang="ko-KR" sz="1800" b="1"/>
          </a:p>
          <a:p>
            <a:pPr lvl="1">
              <a:lnSpc>
                <a:spcPct val="150000"/>
              </a:lnSpc>
            </a:pPr>
            <a:endParaRPr lang="en-US" altLang="ko-KR" sz="1800" b="1"/>
          </a:p>
          <a:p>
            <a:pPr lvl="1">
              <a:lnSpc>
                <a:spcPct val="150000"/>
              </a:lnSpc>
            </a:pPr>
            <a:r>
              <a:rPr lang="ko-KR" altLang="en-US" sz="1800" b="1"/>
              <a:t>테스트 코드 작성</a:t>
            </a:r>
            <a:r>
              <a:rPr lang="en-US" altLang="ko-KR" sz="1800" b="1"/>
              <a:t>(</a:t>
            </a:r>
            <a:r>
              <a:rPr lang="ko-KR" altLang="en-US" sz="1800" b="1"/>
              <a:t>주문서에서 주문한 회원의 이름을 조회한다면</a:t>
            </a:r>
            <a:r>
              <a:rPr lang="en-US" altLang="ko-KR" sz="1800" b="1"/>
              <a:t>? </a:t>
            </a:r>
            <a:r>
              <a:rPr lang="ko-KR" altLang="en-US" sz="1800" b="1"/>
              <a:t>쿼리를 확인해보자</a:t>
            </a:r>
            <a:r>
              <a:rPr lang="en-US" altLang="ko-KR" sz="1800" b="1"/>
              <a:t>)</a:t>
            </a:r>
            <a:endParaRPr lang="en-US" altLang="ko-KR" sz="1800" b="1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082C3B7-9D69-4E51-8417-DCB1A579B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12258"/>
            <a:ext cx="8622938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SpringDataOrderRepository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JpaRepository&lt;Order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Long&gt;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BF0138-5160-4D00-8C94-10E2FFDE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385" y="3789085"/>
            <a:ext cx="10770897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@SpringBootTest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@Transactional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SpringDataOrderRepositoryTest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@Autowired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SpringDataOrderRepository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springDataOrderRepository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기본조회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List&lt;Order&gt; allOrders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springDataOrderRepository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allOrders.stream().forEach(o-&gt; 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"o.getMember().getName()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o.getMember().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getName()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6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8144</TotalTime>
  <Words>3207</Words>
  <Application>Microsoft Office PowerPoint</Application>
  <PresentationFormat>와이드스크린</PresentationFormat>
  <Paragraphs>523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Arial Unicode MS</vt:lpstr>
      <vt:lpstr>JetBrains Mono</vt:lpstr>
      <vt:lpstr>Monaco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Spring Data JPA2 (Entity Graph)</vt:lpstr>
      <vt:lpstr>사용자 정의 쿼리를 정의하는 방법</vt:lpstr>
      <vt:lpstr>사용자 정의 쿼리를 정의하는 방법</vt:lpstr>
      <vt:lpstr>사용자 정의 쿼리를 정의하는 방법</vt:lpstr>
      <vt:lpstr>@Query</vt:lpstr>
      <vt:lpstr>@Query</vt:lpstr>
      <vt:lpstr>@Query</vt:lpstr>
      <vt:lpstr>Entity Graph</vt:lpstr>
      <vt:lpstr>Entity Graph</vt:lpstr>
      <vt:lpstr>Entity Graph</vt:lpstr>
      <vt:lpstr>Entity Graph</vt:lpstr>
      <vt:lpstr>Entity Graph</vt:lpstr>
      <vt:lpstr>Entity Graph</vt:lpstr>
      <vt:lpstr>Entity Graph</vt:lpstr>
      <vt:lpstr>Entity Graph</vt:lpstr>
      <vt:lpstr>Entity Graph</vt:lpstr>
      <vt:lpstr>Entity Graph</vt:lpstr>
      <vt:lpstr>Entity Graph</vt:lpstr>
      <vt:lpstr>Entity Graph</vt:lpstr>
      <vt:lpstr>Entity Graph</vt:lpstr>
      <vt:lpstr>Entity Graph</vt:lpstr>
      <vt:lpstr>Entity Graph</vt:lpstr>
      <vt:lpstr>Entity Graph</vt:lpstr>
      <vt:lpstr>Entity Graph</vt:lpstr>
      <vt:lpstr>Entity Graph</vt:lpstr>
      <vt:lpstr>Entity Graph</vt:lpstr>
      <vt:lpstr>Entity Graph</vt:lpstr>
      <vt:lpstr>Entity Graph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5069</cp:revision>
  <dcterms:created xsi:type="dcterms:W3CDTF">2020-03-06T01:35:43Z</dcterms:created>
  <dcterms:modified xsi:type="dcterms:W3CDTF">2022-04-18T01:43:54Z</dcterms:modified>
  <cp:version>1000.0000.01</cp:version>
</cp:coreProperties>
</file>