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0"/>
  </p:notesMasterIdLst>
  <p:sldIdLst>
    <p:sldId id="437" r:id="rId2"/>
    <p:sldId id="480" r:id="rId3"/>
    <p:sldId id="481" r:id="rId4"/>
    <p:sldId id="482" r:id="rId5"/>
    <p:sldId id="483" r:id="rId6"/>
    <p:sldId id="484" r:id="rId7"/>
    <p:sldId id="485" r:id="rId8"/>
    <p:sldId id="486" r:id="rId9"/>
    <p:sldId id="445" r:id="rId10"/>
    <p:sldId id="443" r:id="rId11"/>
    <p:sldId id="446" r:id="rId12"/>
    <p:sldId id="487" r:id="rId13"/>
    <p:sldId id="447" r:id="rId14"/>
    <p:sldId id="489" r:id="rId15"/>
    <p:sldId id="449" r:id="rId16"/>
    <p:sldId id="450" r:id="rId17"/>
    <p:sldId id="448" r:id="rId18"/>
    <p:sldId id="455" r:id="rId19"/>
    <p:sldId id="453" r:id="rId20"/>
    <p:sldId id="454" r:id="rId21"/>
    <p:sldId id="488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3" r:id="rId30"/>
    <p:sldId id="464" r:id="rId31"/>
    <p:sldId id="465" r:id="rId32"/>
    <p:sldId id="466" r:id="rId33"/>
    <p:sldId id="467" r:id="rId34"/>
    <p:sldId id="491" r:id="rId35"/>
    <p:sldId id="468" r:id="rId36"/>
    <p:sldId id="469" r:id="rId37"/>
    <p:sldId id="470" r:id="rId38"/>
    <p:sldId id="472" r:id="rId39"/>
    <p:sldId id="471" r:id="rId40"/>
    <p:sldId id="474" r:id="rId41"/>
    <p:sldId id="475" r:id="rId42"/>
    <p:sldId id="493" r:id="rId43"/>
    <p:sldId id="473" r:id="rId44"/>
    <p:sldId id="492" r:id="rId45"/>
    <p:sldId id="476" r:id="rId46"/>
    <p:sldId id="477" r:id="rId47"/>
    <p:sldId id="478" r:id="rId48"/>
    <p:sldId id="479" r:id="rId49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723" autoAdjust="0"/>
  </p:normalViewPr>
  <p:slideViewPr>
    <p:cSldViewPr snapToGrid="0">
      <p:cViewPr varScale="1">
        <p:scale>
          <a:sx n="104" d="100"/>
          <a:sy n="104" d="100"/>
        </p:scale>
        <p:origin x="2244" y="114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9B25A7D-0240-4D0E-A5B3-3234B957F6EF}" type="datetime1">
              <a:rPr lang="en-US"/>
              <a:pPr lvl="0">
                <a:defRPr/>
              </a:pPr>
              <a:t>5/2/2022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63349B-D4CA-41F9-BE36-059942AD9331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914" y="1178223"/>
            <a:ext cx="5399485" cy="2506427"/>
          </a:xfrm>
        </p:spPr>
        <p:txBody>
          <a:bodyPr anchor="b"/>
          <a:lstStyle>
            <a:lvl1pPr algn="ctr"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914" y="3781308"/>
            <a:ext cx="5399485" cy="1738167"/>
          </a:xfrm>
        </p:spPr>
        <p:txBody>
          <a:bodyPr/>
          <a:lstStyle>
            <a:lvl1pPr marL="0" indent="0" algn="ctr">
              <a:buNone/>
              <a:defRPr sz="837"/>
            </a:lvl1pPr>
            <a:lvl2pPr marL="159438" indent="0" algn="ctr">
              <a:buNone/>
              <a:defRPr sz="697"/>
            </a:lvl2pPr>
            <a:lvl3pPr marL="318875" indent="0" algn="ctr">
              <a:buNone/>
              <a:defRPr sz="628"/>
            </a:lvl3pPr>
            <a:lvl4pPr marL="478314" indent="0" algn="ctr">
              <a:buNone/>
              <a:defRPr sz="558"/>
            </a:lvl4pPr>
            <a:lvl5pPr marL="637752" indent="0" algn="ctr">
              <a:buNone/>
              <a:defRPr sz="558"/>
            </a:lvl5pPr>
            <a:lvl6pPr marL="797190" indent="0" algn="ctr">
              <a:buNone/>
              <a:defRPr sz="558"/>
            </a:lvl6pPr>
            <a:lvl7pPr marL="956627" indent="0" algn="ctr">
              <a:buNone/>
              <a:defRPr sz="558"/>
            </a:lvl7pPr>
            <a:lvl8pPr marL="1116064" indent="0" algn="ctr">
              <a:buNone/>
              <a:defRPr sz="558"/>
            </a:lvl8pPr>
            <a:lvl9pPr marL="1275502" indent="0" algn="ctr">
              <a:buNone/>
              <a:defRPr sz="558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AD7-809B-4C4A-8A23-1E146EAD9E8F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33E4-9C34-4B01-AEFF-3C6F1AF12FD7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52011" y="383298"/>
            <a:ext cx="155235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4953" y="383298"/>
            <a:ext cx="4567064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2B1E-F176-43F3-BFB4-FA11701E5307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289" y="167992"/>
            <a:ext cx="6209407" cy="361122"/>
          </a:xfrm>
        </p:spPr>
        <p:txBody>
          <a:bodyPr>
            <a:noAutofit/>
          </a:bodyPr>
          <a:lstStyle>
            <a:lvl1pPr>
              <a:defRPr sz="872" b="1"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13288" y="795096"/>
            <a:ext cx="6690904" cy="5699986"/>
          </a:xfrm>
        </p:spPr>
        <p:txBody>
          <a:bodyPr/>
          <a:lstStyle>
            <a:lvl1pPr>
              <a:lnSpc>
                <a:spcPct val="140000"/>
              </a:lnSpc>
              <a:defRPr sz="837">
                <a:latin typeface="+mn-ea"/>
                <a:ea typeface="+mn-ea"/>
              </a:defRPr>
            </a:lvl1pPr>
            <a:lvl2pPr marL="239157" indent="-79719">
              <a:lnSpc>
                <a:spcPct val="140000"/>
              </a:lnSpc>
              <a:buFont typeface="Wingdings"/>
              <a:buChar char="§"/>
              <a:defRPr sz="697">
                <a:latin typeface="+mn-ea"/>
                <a:ea typeface="+mn-ea"/>
              </a:defRPr>
            </a:lvl2pPr>
            <a:lvl3pPr>
              <a:lnSpc>
                <a:spcPct val="140000"/>
              </a:lnSpc>
              <a:defRPr sz="628">
                <a:latin typeface="+mn-ea"/>
                <a:ea typeface="+mn-ea"/>
              </a:defRPr>
            </a:lvl3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06EDA91-2055-40FE-B45A-5804B08C2696}" type="datetime1">
              <a:rPr lang="en-US" smtClean="0"/>
              <a:pPr lvl="0">
                <a:defRPr/>
              </a:pPr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48527" y="6672699"/>
            <a:ext cx="1619845" cy="383297"/>
          </a:xfrm>
        </p:spPr>
        <p:txBody>
          <a:bodyPr/>
          <a:lstStyle>
            <a:lvl1pPr>
              <a:defRPr sz="524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DA67E06-563C-4DAC-B352-5CBE54DE7B5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209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1203" y="4817876"/>
            <a:ext cx="6209407" cy="1574849"/>
          </a:xfrm>
        </p:spPr>
        <p:txBody>
          <a:bodyPr/>
          <a:lstStyle>
            <a:lvl1pPr marL="0" indent="0">
              <a:buNone/>
              <a:defRPr sz="837">
                <a:solidFill>
                  <a:schemeClr val="tx1">
                    <a:tint val="75000"/>
                  </a:schemeClr>
                </a:solidFill>
              </a:defRPr>
            </a:lvl1pPr>
            <a:lvl2pPr marL="159438" indent="0">
              <a:buNone/>
              <a:defRPr sz="697">
                <a:solidFill>
                  <a:schemeClr val="tx1">
                    <a:tint val="75000"/>
                  </a:schemeClr>
                </a:solidFill>
              </a:defRPr>
            </a:lvl2pPr>
            <a:lvl3pPr marL="318875" indent="0">
              <a:buNone/>
              <a:defRPr sz="628">
                <a:solidFill>
                  <a:schemeClr val="tx1">
                    <a:tint val="75000"/>
                  </a:schemeClr>
                </a:solidFill>
              </a:defRPr>
            </a:lvl3pPr>
            <a:lvl4pPr marL="47831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4pPr>
            <a:lvl5pPr marL="63775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5pPr>
            <a:lvl6pPr marL="797190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6pPr>
            <a:lvl7pPr marL="956627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7pPr>
            <a:lvl8pPr marL="1116064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8pPr>
            <a:lvl9pPr marL="1275502" indent="0">
              <a:buNone/>
              <a:defRPr sz="5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795-451E-46E0-AE92-5A497CF41061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49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644655" y="1916484"/>
            <a:ext cx="3059708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8975-3397-4FC8-A820-2112C504E006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890" y="1764833"/>
            <a:ext cx="3045647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890" y="2629751"/>
            <a:ext cx="3045647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644652" y="1764833"/>
            <a:ext cx="3060646" cy="864917"/>
          </a:xfrm>
        </p:spPr>
        <p:txBody>
          <a:bodyPr anchor="b"/>
          <a:lstStyle>
            <a:lvl1pPr marL="0" indent="0">
              <a:buNone/>
              <a:defRPr sz="837" b="1"/>
            </a:lvl1pPr>
            <a:lvl2pPr marL="159438" indent="0">
              <a:buNone/>
              <a:defRPr sz="697" b="1"/>
            </a:lvl2pPr>
            <a:lvl3pPr marL="318875" indent="0">
              <a:buNone/>
              <a:defRPr sz="628" b="1"/>
            </a:lvl3pPr>
            <a:lvl4pPr marL="478314" indent="0">
              <a:buNone/>
              <a:defRPr sz="558" b="1"/>
            </a:lvl4pPr>
            <a:lvl5pPr marL="637752" indent="0">
              <a:buNone/>
              <a:defRPr sz="558" b="1"/>
            </a:lvl5pPr>
            <a:lvl6pPr marL="797190" indent="0">
              <a:buNone/>
              <a:defRPr sz="558" b="1"/>
            </a:lvl6pPr>
            <a:lvl7pPr marL="956627" indent="0">
              <a:buNone/>
              <a:defRPr sz="558" b="1"/>
            </a:lvl7pPr>
            <a:lvl8pPr marL="1116064" indent="0">
              <a:buNone/>
              <a:defRPr sz="558" b="1"/>
            </a:lvl8pPr>
            <a:lvl9pPr marL="1275502" indent="0">
              <a:buNone/>
              <a:defRPr sz="558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644652" y="2629751"/>
            <a:ext cx="306064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25CA-AD45-4C95-8C23-1C6A039469A5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2E71-0A1A-4073-B60F-FA59C2CA001A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758C-1694-4565-82D4-EBBF833CB257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1117"/>
            </a:lvl1pPr>
            <a:lvl2pPr>
              <a:defRPr sz="977"/>
            </a:lvl2pPr>
            <a:lvl3pPr>
              <a:defRPr sz="837"/>
            </a:lvl3pPr>
            <a:lvl4pPr>
              <a:defRPr sz="697"/>
            </a:lvl4pPr>
            <a:lvl5pPr>
              <a:defRPr sz="697"/>
            </a:lvl5pPr>
            <a:lvl6pPr>
              <a:defRPr sz="697"/>
            </a:lvl6pPr>
            <a:lvl7pPr>
              <a:defRPr sz="697"/>
            </a:lvl7pPr>
            <a:lvl8pPr>
              <a:defRPr sz="697"/>
            </a:lvl8pPr>
            <a:lvl9pPr>
              <a:defRPr sz="69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5484-FD6D-41C0-A29C-477D0CF69679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893" y="479954"/>
            <a:ext cx="2321965" cy="1679840"/>
          </a:xfrm>
        </p:spPr>
        <p:txBody>
          <a:bodyPr anchor="b"/>
          <a:lstStyle>
            <a:lvl1pPr>
              <a:defRPr sz="111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1117"/>
            </a:lvl1pPr>
            <a:lvl2pPr marL="159438" indent="0">
              <a:buNone/>
              <a:defRPr sz="977"/>
            </a:lvl2pPr>
            <a:lvl3pPr marL="318875" indent="0">
              <a:buNone/>
              <a:defRPr sz="837"/>
            </a:lvl3pPr>
            <a:lvl4pPr marL="478314" indent="0">
              <a:buNone/>
              <a:defRPr sz="697"/>
            </a:lvl4pPr>
            <a:lvl5pPr marL="637752" indent="0">
              <a:buNone/>
              <a:defRPr sz="697"/>
            </a:lvl5pPr>
            <a:lvl6pPr marL="797190" indent="0">
              <a:buNone/>
              <a:defRPr sz="697"/>
            </a:lvl6pPr>
            <a:lvl7pPr marL="956627" indent="0">
              <a:buNone/>
              <a:defRPr sz="697"/>
            </a:lvl7pPr>
            <a:lvl8pPr marL="1116064" indent="0">
              <a:buNone/>
              <a:defRPr sz="697"/>
            </a:lvl8pPr>
            <a:lvl9pPr marL="1275502" indent="0">
              <a:buNone/>
              <a:defRPr sz="697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893" y="2159795"/>
            <a:ext cx="2321965" cy="4001285"/>
          </a:xfrm>
        </p:spPr>
        <p:txBody>
          <a:bodyPr/>
          <a:lstStyle>
            <a:lvl1pPr marL="0" indent="0">
              <a:buNone/>
              <a:defRPr sz="558"/>
            </a:lvl1pPr>
            <a:lvl2pPr marL="159438" indent="0">
              <a:buNone/>
              <a:defRPr sz="488"/>
            </a:lvl2pPr>
            <a:lvl3pPr marL="318875" indent="0">
              <a:buNone/>
              <a:defRPr sz="419"/>
            </a:lvl3pPr>
            <a:lvl4pPr marL="478314" indent="0">
              <a:buNone/>
              <a:defRPr sz="348"/>
            </a:lvl4pPr>
            <a:lvl5pPr marL="637752" indent="0">
              <a:buNone/>
              <a:defRPr sz="348"/>
            </a:lvl5pPr>
            <a:lvl6pPr marL="797190" indent="0">
              <a:buNone/>
              <a:defRPr sz="348"/>
            </a:lvl6pPr>
            <a:lvl7pPr marL="956627" indent="0">
              <a:buNone/>
              <a:defRPr sz="348"/>
            </a:lvl7pPr>
            <a:lvl8pPr marL="1116064" indent="0">
              <a:buNone/>
              <a:defRPr sz="348"/>
            </a:lvl8pPr>
            <a:lvl9pPr marL="1275502" indent="0">
              <a:buNone/>
              <a:defRPr sz="34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1DD6-19D4-44B1-8E93-C64691C69E13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56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D49-5DE7-4756-AE86-CEB698DB686D}" type="datetime1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84772" y="6672699"/>
            <a:ext cx="24297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084518" y="6672699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318875" rtl="0" eaLnBrk="1" latinLnBrk="0" hangingPunct="1">
        <a:lnSpc>
          <a:spcPct val="90000"/>
        </a:lnSpc>
        <a:spcBef>
          <a:spcPct val="0"/>
        </a:spcBef>
        <a:buNone/>
        <a:defRPr sz="1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719" indent="-79719" algn="l" defTabSz="318875" rtl="0" eaLnBrk="1" latinLnBrk="0" hangingPunct="1">
        <a:lnSpc>
          <a:spcPct val="90000"/>
        </a:lnSpc>
        <a:spcBef>
          <a:spcPts val="348"/>
        </a:spcBef>
        <a:buFont typeface="Arial" panose="020B0604020202020204" pitchFamily="34" charset="0"/>
        <a:buChar char="•"/>
        <a:defRPr sz="977" kern="1200">
          <a:solidFill>
            <a:schemeClr val="tx1"/>
          </a:solidFill>
          <a:latin typeface="+mn-lt"/>
          <a:ea typeface="+mn-ea"/>
          <a:cs typeface="+mn-cs"/>
        </a:defRPr>
      </a:lvl1pPr>
      <a:lvl2pPr marL="23915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39859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97" kern="1200">
          <a:solidFill>
            <a:schemeClr val="tx1"/>
          </a:solidFill>
          <a:latin typeface="+mn-lt"/>
          <a:ea typeface="+mn-ea"/>
          <a:cs typeface="+mn-cs"/>
        </a:defRPr>
      </a:lvl3pPr>
      <a:lvl4pPr marL="55803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717469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876908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1036347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95784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355222" indent="-79719" algn="l" defTabSz="318875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1pPr>
      <a:lvl2pPr marL="159438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318875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3pPr>
      <a:lvl4pPr marL="47831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4pPr>
      <a:lvl5pPr marL="63775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5pPr>
      <a:lvl6pPr marL="797190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6pPr>
      <a:lvl7pPr marL="956627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7pPr>
      <a:lvl8pPr marL="1116064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8pPr>
      <a:lvl9pPr marL="1275502" algn="l" defTabSz="318875" rtl="0" eaLnBrk="1" latinLnBrk="0" hangingPunct="1">
        <a:defRPr sz="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4168" y="2825496"/>
            <a:ext cx="4636008" cy="96926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947" dirty="0"/>
              <a:t>웹 계층 구현</a:t>
            </a:r>
            <a:br>
              <a:rPr lang="en-US" altLang="ko-KR" sz="2947" dirty="0"/>
            </a:b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MemberController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jpabook.jpashop.web</a:t>
            </a:r>
            <a:r>
              <a:rPr lang="en-US" altLang="ko-KR" sz="1600" b="1" dirty="0"/>
              <a:t> </a:t>
            </a:r>
            <a:r>
              <a:rPr lang="ko-KR" altLang="en-US" sz="1600" b="1"/>
              <a:t>패키지 아래에 </a:t>
            </a:r>
            <a:endParaRPr lang="en-US" altLang="ko-KR" sz="1600" b="1" dirty="0"/>
          </a:p>
          <a:p>
            <a:r>
              <a:rPr lang="ko-KR" altLang="en-US" sz="1600" b="1" dirty="0"/>
              <a:t>동일한 </a:t>
            </a:r>
            <a:r>
              <a:rPr lang="en-US" altLang="ko-KR" sz="1600" b="1" dirty="0"/>
              <a:t>URL</a:t>
            </a:r>
            <a:r>
              <a:rPr lang="ko-KR" altLang="en-US" sz="1600" b="1" dirty="0"/>
              <a:t>에 </a:t>
            </a:r>
            <a:r>
              <a:rPr lang="en-US" altLang="ko-KR" sz="1600" b="1" dirty="0"/>
              <a:t>get</a:t>
            </a:r>
            <a:r>
              <a:rPr lang="ko-KR" altLang="en-US" sz="1600" b="1" dirty="0"/>
              <a:t>과</a:t>
            </a:r>
            <a:r>
              <a:rPr lang="en-US" altLang="ko-KR" sz="1600" b="1" dirty="0"/>
              <a:t> post</a:t>
            </a:r>
            <a:r>
              <a:rPr lang="ko-KR" altLang="en-US" sz="1600" b="1" dirty="0"/>
              <a:t>의 종류를 달리하여 처리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Get</a:t>
            </a:r>
            <a:r>
              <a:rPr lang="ko-KR" altLang="en-US" sz="1600" b="1" dirty="0"/>
              <a:t>요청 처리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0AEF94-97C7-45C5-AB1E-555E0103D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2" y="2212003"/>
            <a:ext cx="569579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MemberForm())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"members/join-form"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0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>
                <a:solidFill>
                  <a:srgbClr val="0000FF"/>
                </a:solidFill>
              </a:rPr>
              <a:t>members</a:t>
            </a:r>
            <a:r>
              <a:rPr lang="en-US" altLang="ko-KR" sz="2105" dirty="0"/>
              <a:t>/join-form.html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404A43-289F-471C-8336-1D3CCB4C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07"/>
          <a:stretch/>
        </p:blipFill>
        <p:spPr>
          <a:xfrm>
            <a:off x="5252172" y="75629"/>
            <a:ext cx="1869064" cy="2743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BC548D-BA24-40D8-88B0-35DF587346CF}"/>
              </a:ext>
            </a:extLst>
          </p:cNvPr>
          <p:cNvSpPr/>
          <p:nvPr/>
        </p:nvSpPr>
        <p:spPr>
          <a:xfrm>
            <a:off x="78077" y="1220287"/>
            <a:ext cx="723019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&lt;!DOCTYPE html&gt;</a:t>
            </a:r>
          </a:p>
          <a:p>
            <a:r>
              <a:rPr lang="en-US" altLang="ko-KR" sz="1100"/>
              <a:t>&lt;html xmlns:th="http://www.thymeleaf.org"</a:t>
            </a:r>
          </a:p>
          <a:p>
            <a:r>
              <a:rPr lang="en-US" altLang="ko-KR" sz="1100"/>
              <a:t>      xmlns:layout="http://www.ultraq.net.nz/thymeleaf/layout"</a:t>
            </a:r>
          </a:p>
          <a:p>
            <a:r>
              <a:rPr lang="en-US" altLang="ko-KR" sz="1100"/>
              <a:t>      </a:t>
            </a:r>
            <a:r>
              <a:rPr lang="en-US" altLang="ko-KR" sz="1100">
                <a:solidFill>
                  <a:srgbClr val="FF0000"/>
                </a:solidFill>
              </a:rPr>
              <a:t>layout:decorate="~{layouts/layout.html}"</a:t>
            </a:r>
            <a:r>
              <a:rPr lang="en-US" altLang="ko-KR" sz="1100"/>
              <a:t>&gt;</a:t>
            </a:r>
          </a:p>
          <a:p>
            <a:r>
              <a:rPr lang="en-US" altLang="ko-KR" sz="1100"/>
              <a:t>&lt;head&gt;</a:t>
            </a:r>
          </a:p>
          <a:p>
            <a:endParaRPr lang="en-US" altLang="ko-KR" sz="1100"/>
          </a:p>
          <a:p>
            <a:r>
              <a:rPr lang="en-US" altLang="ko-KR" sz="1100"/>
              <a:t>&lt;/head&gt;</a:t>
            </a:r>
          </a:p>
          <a:p>
            <a:r>
              <a:rPr lang="en-US" altLang="ko-KR" sz="1100"/>
              <a:t>&lt;body&gt;</a:t>
            </a:r>
          </a:p>
          <a:p>
            <a:r>
              <a:rPr lang="en-US" altLang="ko-KR" sz="1100"/>
              <a:t>&lt;section layout:fragment="content" class="main-content"&gt;</a:t>
            </a:r>
          </a:p>
          <a:p>
            <a:r>
              <a:rPr lang="en-US" altLang="ko-KR" sz="1100"/>
              <a:t>    &lt;h1&gt;</a:t>
            </a:r>
            <a:r>
              <a:rPr lang="ko-KR" altLang="en-US" sz="1100"/>
              <a:t>회원가입</a:t>
            </a:r>
            <a:r>
              <a:rPr lang="en-US" altLang="ko-KR" sz="1100"/>
              <a:t>&lt;/h1&gt;</a:t>
            </a:r>
          </a:p>
          <a:p>
            <a:r>
              <a:rPr lang="en-US" altLang="ko-KR" sz="1100"/>
              <a:t>        &lt;form id="register-form" th:action="@{/members/new}" th:object="${member}" method="post"&gt;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이름</a:t>
            </a:r>
            <a:r>
              <a:rPr lang="en-US" altLang="ko-KR" sz="1100"/>
              <a:t>: &lt;/label&gt; &lt;input type="text" th:field="${member.name}" autofocus="autofocus" placeholder="</a:t>
            </a:r>
            <a:r>
              <a:rPr lang="ko-KR" altLang="en-US" sz="1100"/>
              <a:t>이름</a:t>
            </a:r>
            <a:r>
              <a:rPr lang="en-US" altLang="ko-KR" sz="1100"/>
              <a:t>"/&gt;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도시</a:t>
            </a:r>
            <a:r>
              <a:rPr lang="en-US" altLang="ko-KR" sz="1100"/>
              <a:t>: &lt;/label&gt;&lt;input type="text" th:field="*{city}" placeholder="</a:t>
            </a:r>
            <a:r>
              <a:rPr lang="ko-KR" altLang="en-US" sz="1100"/>
              <a:t>도시</a:t>
            </a:r>
            <a:r>
              <a:rPr lang="en-US" altLang="ko-KR" sz="1100"/>
              <a:t>"/&gt;&lt;br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거리</a:t>
            </a:r>
            <a:r>
              <a:rPr lang="en-US" altLang="ko-KR" sz="1100"/>
              <a:t>: &lt;/label&gt;&lt;input type="text" th:field="*{street}" placeholder="</a:t>
            </a:r>
            <a:r>
              <a:rPr lang="ko-KR" altLang="en-US" sz="1100"/>
              <a:t>거리</a:t>
            </a:r>
            <a:r>
              <a:rPr lang="en-US" altLang="ko-KR" sz="1100"/>
              <a:t>"/&gt;&lt;br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우편번호</a:t>
            </a:r>
            <a:r>
              <a:rPr lang="en-US" altLang="ko-KR" sz="1100"/>
              <a:t>: &lt;/label&gt;&lt;input type="text" th:field="*{zipcode}" placeholder="</a:t>
            </a:r>
            <a:r>
              <a:rPr lang="ko-KR" altLang="en-US" sz="1100"/>
              <a:t>우편번호</a:t>
            </a:r>
            <a:r>
              <a:rPr lang="en-US" altLang="ko-KR" sz="1100"/>
              <a:t>"/&gt;&lt;br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&lt;input type="submit" value="</a:t>
            </a:r>
            <a:r>
              <a:rPr lang="ko-KR" altLang="en-US" sz="1100"/>
              <a:t>회원가입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    &lt;input type="reset" value="</a:t>
            </a:r>
            <a:r>
              <a:rPr lang="ko-KR" altLang="en-US" sz="1100"/>
              <a:t>다시입력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&lt;/form&gt;</a:t>
            </a:r>
          </a:p>
          <a:p>
            <a:r>
              <a:rPr lang="en-US" altLang="ko-KR" sz="1100"/>
              <a:t>&lt;/section&gt;</a:t>
            </a:r>
          </a:p>
          <a:p>
            <a:r>
              <a:rPr lang="en-US" altLang="ko-KR" sz="1100"/>
              <a:t>&lt;/body&gt;</a:t>
            </a:r>
          </a:p>
          <a:p>
            <a:r>
              <a:rPr lang="en-US" altLang="ko-KR" sz="1100"/>
              <a:t>&lt;/html&gt;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48440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>
                <a:solidFill>
                  <a:srgbClr val="0000FF"/>
                </a:solidFill>
              </a:rPr>
              <a:t>members</a:t>
            </a:r>
            <a:r>
              <a:rPr lang="en-US" altLang="ko-KR" sz="2105" dirty="0"/>
              <a:t>/join-form.html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25DC6-2D18-4606-A124-CFCFC857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2" y="1921082"/>
            <a:ext cx="7667484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&lt;form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="register-form"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:action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="@{/members/new}"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:object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="${member}"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="post"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25EA4-D9DE-44D8-8E4D-EF2FADBB7D4A}"/>
              </a:ext>
            </a:extLst>
          </p:cNvPr>
          <p:cNvSpPr txBox="1"/>
          <p:nvPr/>
        </p:nvSpPr>
        <p:spPr>
          <a:xfrm>
            <a:off x="2400610" y="2268551"/>
            <a:ext cx="2398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submit</a:t>
            </a:r>
            <a:r>
              <a:rPr lang="ko-KR" altLang="en-US"/>
              <a:t>을 클릭할 경우</a:t>
            </a:r>
            <a:endParaRPr lang="en-US" altLang="ko-KR"/>
          </a:p>
          <a:p>
            <a:r>
              <a:rPr lang="en-US" altLang="ko-KR"/>
              <a:t>/members/new</a:t>
            </a:r>
            <a:r>
              <a:rPr lang="ko-KR" altLang="en-US"/>
              <a:t>를 요청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4DD0E-8223-4C4C-AF65-E58D9A54845E}"/>
              </a:ext>
            </a:extLst>
          </p:cNvPr>
          <p:cNvSpPr txBox="1"/>
          <p:nvPr/>
        </p:nvSpPr>
        <p:spPr>
          <a:xfrm>
            <a:off x="4124009" y="958060"/>
            <a:ext cx="301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컨트롤러에서</a:t>
            </a:r>
            <a:endParaRPr lang="en-US" altLang="ko-KR"/>
          </a:p>
          <a:p>
            <a:r>
              <a:rPr lang="en-US" altLang="ko-KR"/>
              <a:t>model.addAttribute</a:t>
            </a:r>
            <a:r>
              <a:rPr lang="ko-KR" altLang="en-US"/>
              <a:t>에 등록된</a:t>
            </a:r>
            <a:endParaRPr lang="en-US" altLang="ko-KR"/>
          </a:p>
          <a:p>
            <a:r>
              <a:rPr lang="ko-KR" altLang="en-US"/>
              <a:t>리스트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99088A-2CF2-4AD5-98F2-867EEC8E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82" y="3451550"/>
            <a:ext cx="428181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&lt;input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="text"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th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:field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="${member.name}"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617DC-C0CA-42C4-807A-9B94AF1342F0}"/>
              </a:ext>
            </a:extLst>
          </p:cNvPr>
          <p:cNvSpPr/>
          <p:nvPr/>
        </p:nvSpPr>
        <p:spPr>
          <a:xfrm>
            <a:off x="492931" y="4747501"/>
            <a:ext cx="3597275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ko-KR" altLang="en-US"/>
              <a:t>&lt;input type="text" autofocus="autofocus" placeholder="이름" </a:t>
            </a:r>
            <a:r>
              <a:rPr lang="ko-KR" altLang="en-US">
                <a:solidFill>
                  <a:srgbClr val="FF0000"/>
                </a:solidFill>
              </a:rPr>
              <a:t>id</a:t>
            </a:r>
            <a:r>
              <a:rPr lang="ko-KR" altLang="en-US"/>
              <a:t>="name" </a:t>
            </a:r>
            <a:r>
              <a:rPr lang="ko-KR" altLang="en-US">
                <a:solidFill>
                  <a:srgbClr val="FF0000"/>
                </a:solidFill>
              </a:rPr>
              <a:t>name</a:t>
            </a:r>
            <a:r>
              <a:rPr lang="ko-KR" altLang="en-US"/>
              <a:t>="name" value=""&gt;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E13B96-6A85-4960-90BA-3F09074EC25B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2288689" y="3790104"/>
            <a:ext cx="2880" cy="95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EC5BBF-62E1-4BD3-BD30-ACACCD402C29}"/>
              </a:ext>
            </a:extLst>
          </p:cNvPr>
          <p:cNvSpPr txBox="1"/>
          <p:nvPr/>
        </p:nvSpPr>
        <p:spPr>
          <a:xfrm>
            <a:off x="166083" y="4118210"/>
            <a:ext cx="51053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을 확인하면 자동으로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name</a:t>
            </a:r>
            <a:r>
              <a:rPr lang="ko-KR" altLang="en-US"/>
              <a:t>을 생성해 줌</a:t>
            </a:r>
          </a:p>
        </p:txBody>
      </p:sp>
    </p:spTree>
    <p:extLst>
      <p:ext uri="{BB962C8B-B14F-4D97-AF65-F5344CB8AC3E}">
        <p14:creationId xmlns:p14="http://schemas.microsoft.com/office/powerpoint/2010/main" val="28368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MemberController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endParaRPr lang="en-US" altLang="ko-KR" sz="146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A7AAD9-5AF5-4E2C-AC66-E47F4182F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95" y="609245"/>
            <a:ext cx="667682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addMember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@ModelAttribute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MemberForm form){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Address address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Address(form.getCity()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form.getStreet()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form.getZipcode())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member.setName(form.getName())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member.setAddress(address)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.join(member)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/>
              <a:t>PRG (Post-Redirect-Get) </a:t>
            </a:r>
            <a:r>
              <a:rPr lang="ko-KR" altLang="en-US" sz="2105"/>
              <a:t>패턴이란</a:t>
            </a:r>
            <a:r>
              <a:rPr lang="en-US" altLang="ko-KR" sz="2105"/>
              <a:t>?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/>
              <a:t>PRG(Post-Redirect-Get) </a:t>
            </a:r>
            <a:r>
              <a:rPr lang="ko-KR" altLang="en-US" sz="1600" b="1"/>
              <a:t>패턴</a:t>
            </a:r>
            <a:endParaRPr lang="en-US" altLang="ko-KR" sz="1600" b="1" dirty="0"/>
          </a:p>
          <a:p>
            <a:pPr lvl="1"/>
            <a:r>
              <a:rPr lang="ko-KR" altLang="en-US" sz="1600"/>
              <a:t>웹 개발 시에 권장되는 디자인 패턴 중 하나</a:t>
            </a:r>
            <a:endParaRPr lang="en-US" altLang="ko-KR" sz="1600"/>
          </a:p>
          <a:p>
            <a:pPr lvl="1"/>
            <a:r>
              <a:rPr lang="en-US" altLang="ko-KR" sz="1400"/>
              <a:t>OST </a:t>
            </a:r>
            <a:r>
              <a:rPr lang="ko-KR" altLang="en-US" sz="1400"/>
              <a:t>요청에 대한 응답이 또 다른 </a:t>
            </a:r>
            <a:r>
              <a:rPr lang="en-US" altLang="ko-KR" sz="1400"/>
              <a:t>URL</a:t>
            </a:r>
            <a:r>
              <a:rPr lang="ko-KR" altLang="en-US" sz="1400"/>
              <a:t>로의 </a:t>
            </a:r>
            <a:r>
              <a:rPr lang="en-US" altLang="ko-KR" sz="1400"/>
              <a:t>GET </a:t>
            </a:r>
            <a:r>
              <a:rPr lang="ko-KR" altLang="en-US" sz="1400"/>
              <a:t>요청을 위한 리다이렉트여야 한다는 것을 의미</a:t>
            </a:r>
            <a:endParaRPr lang="en-US" altLang="ko-KR" sz="1400"/>
          </a:p>
          <a:p>
            <a:r>
              <a:rPr lang="en-US" altLang="ko-KR" sz="1600" b="1"/>
              <a:t>PRG </a:t>
            </a:r>
            <a:r>
              <a:rPr lang="ko-KR" altLang="en-US" sz="1600" b="1"/>
              <a:t>패턴을 사용하지 않으면 발생하는 문제점</a:t>
            </a:r>
            <a:endParaRPr lang="en-US" altLang="ko-KR" sz="1600" b="1"/>
          </a:p>
          <a:p>
            <a:pPr lvl="1"/>
            <a:r>
              <a:rPr lang="ko-KR" altLang="en-US" sz="1460"/>
              <a:t>새로고침으로 인한 동일한 요청이 연속적으로 보내지는 이슈가 발생</a:t>
            </a:r>
            <a:endParaRPr lang="en-US" altLang="ko-KR" sz="1460"/>
          </a:p>
          <a:p>
            <a:pPr lvl="1"/>
            <a:r>
              <a:rPr lang="en-US" altLang="ko-KR" sz="1400"/>
              <a:t>POST </a:t>
            </a:r>
            <a:r>
              <a:rPr lang="ko-KR" altLang="en-US" sz="1400"/>
              <a:t>요청은 </a:t>
            </a:r>
            <a:r>
              <a:rPr lang="en-US" altLang="ko-KR" sz="1400"/>
              <a:t>URL</a:t>
            </a:r>
            <a:r>
              <a:rPr lang="ko-KR" altLang="en-US" sz="1400"/>
              <a:t>을 복사하더라도 다른 사람과 공유할 수 없다는 점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699B04-62CB-41B2-9217-01D06A0EFCDC}"/>
              </a:ext>
            </a:extLst>
          </p:cNvPr>
          <p:cNvSpPr/>
          <p:nvPr/>
        </p:nvSpPr>
        <p:spPr>
          <a:xfrm>
            <a:off x="3204152" y="3013552"/>
            <a:ext cx="2651702" cy="41857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@Controller</a:t>
            </a:r>
          </a:p>
          <a:p>
            <a:r>
              <a:rPr lang="en-US" altLang="ko-KR" sz="1400"/>
              <a:t>class TestController {</a:t>
            </a:r>
          </a:p>
          <a:p>
            <a:endParaRPr lang="en-US" altLang="ko-KR" sz="1400"/>
          </a:p>
          <a:p>
            <a:r>
              <a:rPr lang="en-US" altLang="ko-KR" sz="1400"/>
              <a:t>    @GetMapping</a:t>
            </a:r>
          </a:p>
          <a:p>
            <a:r>
              <a:rPr lang="en-US" altLang="ko-KR" sz="1400"/>
              <a:t>    public String main(){</a:t>
            </a:r>
          </a:p>
          <a:p>
            <a:r>
              <a:rPr lang="en-US" altLang="ko-KR" sz="1400"/>
              <a:t>        return "main";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@PostMapping("/pay")</a:t>
            </a:r>
          </a:p>
          <a:p>
            <a:r>
              <a:rPr lang="en-US" altLang="ko-KR" sz="1400"/>
              <a:t>    public String pay(){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결제 로직</a:t>
            </a:r>
          </a:p>
          <a:p>
            <a:r>
              <a:rPr lang="ko-KR" altLang="en-US" sz="1400"/>
              <a:t>        </a:t>
            </a:r>
            <a:r>
              <a:rPr lang="en-US" altLang="ko-KR" sz="1400">
                <a:solidFill>
                  <a:srgbClr val="FF0000"/>
                </a:solidFill>
              </a:rPr>
              <a:t>return "redirect:/success";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@GetMapping("/success")</a:t>
            </a:r>
          </a:p>
          <a:p>
            <a:r>
              <a:rPr lang="en-US" altLang="ko-KR" sz="1400"/>
              <a:t>    public String success(){</a:t>
            </a:r>
          </a:p>
          <a:p>
            <a:r>
              <a:rPr lang="en-US" altLang="ko-KR" sz="1400"/>
              <a:t>        return "success";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EB078E-8221-45F1-B8E4-882F4A8CD631}"/>
              </a:ext>
            </a:extLst>
          </p:cNvPr>
          <p:cNvSpPr/>
          <p:nvPr/>
        </p:nvSpPr>
        <p:spPr>
          <a:xfrm>
            <a:off x="3204152" y="630935"/>
            <a:ext cx="3030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https://programmer93.tistory.com/76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FD64C-FF84-4E71-B816-E4CF41E015F5}"/>
              </a:ext>
            </a:extLst>
          </p:cNvPr>
          <p:cNvSpPr/>
          <p:nvPr/>
        </p:nvSpPr>
        <p:spPr>
          <a:xfrm>
            <a:off x="707418" y="3013552"/>
            <a:ext cx="2383847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/>
              <a:t>@Controller</a:t>
            </a:r>
          </a:p>
          <a:p>
            <a:r>
              <a:rPr lang="en-US" altLang="ko-KR" sz="1400"/>
              <a:t>class TestController {</a:t>
            </a:r>
          </a:p>
          <a:p>
            <a:endParaRPr lang="en-US" altLang="ko-KR" sz="1400"/>
          </a:p>
          <a:p>
            <a:r>
              <a:rPr lang="en-US" altLang="ko-KR" sz="1400"/>
              <a:t>    @GetMapping</a:t>
            </a:r>
          </a:p>
          <a:p>
            <a:r>
              <a:rPr lang="en-US" altLang="ko-KR" sz="1400"/>
              <a:t>    public String main(){</a:t>
            </a:r>
          </a:p>
          <a:p>
            <a:r>
              <a:rPr lang="en-US" altLang="ko-KR" sz="1400"/>
              <a:t>        return "main";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@PostMapping("/pay")</a:t>
            </a:r>
          </a:p>
          <a:p>
            <a:r>
              <a:rPr lang="en-US" altLang="ko-KR" sz="1400"/>
              <a:t>    public String pay(){</a:t>
            </a:r>
          </a:p>
          <a:p>
            <a:r>
              <a:rPr lang="en-US" altLang="ko-KR" sz="1400"/>
              <a:t>        // </a:t>
            </a:r>
            <a:r>
              <a:rPr lang="ko-KR" altLang="en-US" sz="1400"/>
              <a:t>결제 로직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return "success";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E3D89-7F55-4FF3-A19A-45E8CA0B2875}"/>
              </a:ext>
            </a:extLst>
          </p:cNvPr>
          <p:cNvSpPr txBox="1"/>
          <p:nvPr/>
        </p:nvSpPr>
        <p:spPr>
          <a:xfrm>
            <a:off x="0" y="6161787"/>
            <a:ext cx="29979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결제가</a:t>
            </a:r>
            <a:r>
              <a:rPr lang="en-US" altLang="ko-KR" sz="1400"/>
              <a:t> </a:t>
            </a:r>
            <a:r>
              <a:rPr lang="ko-KR" altLang="en-US" sz="1400"/>
              <a:t>성공하고</a:t>
            </a:r>
            <a:endParaRPr lang="en-US" altLang="ko-KR" sz="1400"/>
          </a:p>
          <a:p>
            <a:r>
              <a:rPr lang="ko-KR" altLang="en-US" sz="1400"/>
              <a:t>이동된 페이지에서 요청을 수행하면</a:t>
            </a:r>
            <a:endParaRPr lang="en-US" altLang="ko-KR" sz="1400"/>
          </a:p>
          <a:p>
            <a:r>
              <a:rPr lang="ko-KR" altLang="en-US" sz="1400"/>
              <a:t>똑같은 </a:t>
            </a:r>
            <a:r>
              <a:rPr lang="en-US" altLang="ko-KR" sz="1400"/>
              <a:t>POST </a:t>
            </a:r>
            <a:r>
              <a:rPr lang="ko-KR" altLang="en-US" sz="1400"/>
              <a:t>요청이 반복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E4917-2F9D-48D4-8A4A-0422F49CF2F5}"/>
              </a:ext>
            </a:extLst>
          </p:cNvPr>
          <p:cNvSpPr txBox="1"/>
          <p:nvPr/>
        </p:nvSpPr>
        <p:spPr>
          <a:xfrm>
            <a:off x="5913322" y="3186314"/>
            <a:ext cx="2464060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/>
              <a:t> </a:t>
            </a:r>
            <a:r>
              <a:rPr lang="en-US" altLang="ko-KR" sz="1400"/>
              <a:t>/success </a:t>
            </a:r>
            <a:r>
              <a:rPr lang="ko-KR" altLang="en-US" sz="1400"/>
              <a:t>라는 곳으로 이동했기에 새로고침을 하더라도 </a:t>
            </a:r>
            <a:r>
              <a:rPr lang="en-US" altLang="ko-KR" sz="1400"/>
              <a:t>GET /success</a:t>
            </a:r>
            <a:r>
              <a:rPr lang="ko-KR" altLang="en-US" sz="1400"/>
              <a:t>로 새로 고침을 하는 것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뒤로 가기를 하더라도 해당 페이지</a:t>
            </a:r>
            <a:r>
              <a:rPr lang="en-US" altLang="ko-KR" sz="1400"/>
              <a:t>( /pay )</a:t>
            </a:r>
            <a:r>
              <a:rPr lang="ko-KR" altLang="en-US" sz="1400"/>
              <a:t>가 나오지 않음</a:t>
            </a:r>
          </a:p>
        </p:txBody>
      </p:sp>
    </p:spTree>
    <p:extLst>
      <p:ext uri="{BB962C8B-B14F-4D97-AF65-F5344CB8AC3E}">
        <p14:creationId xmlns:p14="http://schemas.microsoft.com/office/powerpoint/2010/main" val="37104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MemberController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회원 </a:t>
            </a:r>
            <a:r>
              <a:rPr lang="ko-KR" altLang="en-US" sz="1600" b="1" dirty="0"/>
              <a:t>목록 보기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793BCC-1401-4F2D-9734-1D83B75F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2" y="1014333"/>
            <a:ext cx="6436377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List&lt;Member&gt; members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.findMembers()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List&lt;MemberForm&gt; memberList = members.stream()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.map(m-&gt;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MemberForm(m))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memberList)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"members/member-list"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D38670A-94BD-4B2B-A06B-E6277934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02" y="4445998"/>
            <a:ext cx="5820889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 . .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MemberForm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 member){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member.getName()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city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member.getAddress().getCity()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street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member.getAddress().getStreet()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zipcode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member.getAddress().getZipcode()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1370C-C2B7-4DFC-8A31-AFD97743C836}"/>
              </a:ext>
            </a:extLst>
          </p:cNvPr>
          <p:cNvSpPr txBox="1"/>
          <p:nvPr/>
        </p:nvSpPr>
        <p:spPr>
          <a:xfrm>
            <a:off x="485202" y="3803276"/>
            <a:ext cx="582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Member</a:t>
            </a:r>
            <a:r>
              <a:rPr lang="ko-KR" altLang="en-US" sz="1600"/>
              <a:t>엔티티를 </a:t>
            </a:r>
            <a:r>
              <a:rPr lang="en-US" altLang="ko-KR" sz="1600"/>
              <a:t>MemberForm</a:t>
            </a:r>
            <a:r>
              <a:rPr lang="ko-KR" altLang="en-US" sz="1600"/>
              <a:t>객체로 변환하는 과정이 필요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그렇지 않으면 </a:t>
            </a:r>
            <a:r>
              <a:rPr lang="en-US" altLang="ko-KR" sz="1600"/>
              <a:t>view</a:t>
            </a:r>
            <a:r>
              <a:rPr lang="ko-KR" altLang="en-US" sz="1600"/>
              <a:t>에서 </a:t>
            </a:r>
            <a:r>
              <a:rPr lang="en-US" altLang="ko-KR" sz="1600"/>
              <a:t>"member.address.city"</a:t>
            </a:r>
            <a:r>
              <a:rPr lang="ko-KR" altLang="en-US" sz="1600"/>
              <a:t>로 명시</a:t>
            </a:r>
          </a:p>
        </p:txBody>
      </p:sp>
    </p:spTree>
    <p:extLst>
      <p:ext uri="{BB962C8B-B14F-4D97-AF65-F5344CB8AC3E}">
        <p14:creationId xmlns:p14="http://schemas.microsoft.com/office/powerpoint/2010/main" val="215360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MemberController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Member</a:t>
            </a:r>
            <a:r>
              <a:rPr lang="ko-KR" altLang="en-US" sz="1600" b="1" dirty="0"/>
              <a:t>목록 보기 화면</a:t>
            </a:r>
            <a:r>
              <a:rPr lang="en-US" altLang="ko-KR" sz="1600" b="1"/>
              <a:t>(members/member-list.html)</a:t>
            </a:r>
            <a:endParaRPr lang="en-US" altLang="ko-KR" sz="160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2E30F9-4B10-4F1E-9A91-5991BD0E25F7}"/>
              </a:ext>
            </a:extLst>
          </p:cNvPr>
          <p:cNvSpPr/>
          <p:nvPr/>
        </p:nvSpPr>
        <p:spPr>
          <a:xfrm>
            <a:off x="512829" y="1029678"/>
            <a:ext cx="4779608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xmlns:th="http://www.thymeleaf.org"</a:t>
            </a:r>
          </a:p>
          <a:p>
            <a:r>
              <a:rPr lang="en-US" altLang="ko-KR" sz="1200"/>
              <a:t>      xmlns:layout="http://www.ultraq.net.nz/thymeleaf/layout"</a:t>
            </a:r>
          </a:p>
          <a:p>
            <a:r>
              <a:rPr lang="en-US" altLang="ko-KR" sz="1200"/>
              <a:t>      layout:decorate="~{layouts/layout.html}"&gt;</a:t>
            </a:r>
          </a:p>
          <a:p>
            <a:r>
              <a:rPr lang="en-US" altLang="ko-KR" sz="1200"/>
              <a:t>&lt;head&gt;</a:t>
            </a:r>
          </a:p>
          <a:p>
            <a:endParaRPr lang="en-US" altLang="ko-KR" sz="1200"/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&lt;section layout:fragment="content" class="main-content"&gt;</a:t>
            </a:r>
          </a:p>
          <a:p>
            <a:endParaRPr lang="en-US" altLang="ko-KR" sz="1200"/>
          </a:p>
          <a:p>
            <a:r>
              <a:rPr lang="en-US" altLang="ko-KR" sz="1200"/>
              <a:t>    &lt;h1&gt;</a:t>
            </a:r>
            <a:r>
              <a:rPr lang="ko-KR" altLang="en-US" sz="1200"/>
              <a:t>회원정보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  &lt;table class="table table-striped table-hover"&gt;</a:t>
            </a:r>
          </a:p>
          <a:p>
            <a:r>
              <a:rPr lang="en-US" altLang="ko-KR" sz="1200"/>
              <a:t>        &lt;thead&gt;</a:t>
            </a:r>
          </a:p>
          <a:p>
            <a:r>
              <a:rPr lang="en-US" altLang="ko-KR" sz="1200"/>
              <a:t>        &lt;tr&gt;</a:t>
            </a:r>
          </a:p>
          <a:p>
            <a:r>
              <a:rPr lang="en-US" altLang="ko-KR" sz="1200"/>
              <a:t>            &lt;th&gt;</a:t>
            </a:r>
            <a:r>
              <a:rPr lang="ko-KR" altLang="en-US" sz="1200"/>
              <a:t>이름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      &lt;th&gt;</a:t>
            </a:r>
            <a:r>
              <a:rPr lang="ko-KR" altLang="en-US" sz="1200"/>
              <a:t>도시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      &lt;th&gt;</a:t>
            </a:r>
            <a:r>
              <a:rPr lang="ko-KR" altLang="en-US" sz="1200"/>
              <a:t>거리명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      &lt;th&gt;</a:t>
            </a:r>
            <a:r>
              <a:rPr lang="ko-KR" altLang="en-US" sz="1200"/>
              <a:t>우편번호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  &lt;/tr&gt;</a:t>
            </a:r>
          </a:p>
          <a:p>
            <a:r>
              <a:rPr lang="en-US" altLang="ko-KR" sz="1200"/>
              <a:t>        &lt;/thead&gt;</a:t>
            </a:r>
          </a:p>
          <a:p>
            <a:r>
              <a:rPr lang="en-US" altLang="ko-KR" sz="1200"/>
              <a:t>        &lt;tbody&gt;</a:t>
            </a:r>
          </a:p>
          <a:p>
            <a:r>
              <a:rPr lang="en-US" altLang="ko-KR" sz="1200"/>
              <a:t>        </a:t>
            </a:r>
            <a:r>
              <a:rPr lang="en-US" altLang="ko-KR" sz="1200">
                <a:solidFill>
                  <a:srgbClr val="FF0000"/>
                </a:solidFill>
              </a:rPr>
              <a:t>&lt;tr th:each="member : ${members}"&gt;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       &lt;td&gt;&lt;span th:text="${member.name}"&gt;&lt;/span&gt;&lt;/td&gt;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       &lt;td&gt;&lt;span th:text="${member.city}"&gt;&lt;/span&gt;&lt;/td&gt;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       &lt;td&gt;&lt;span th:text="${member.street}"&gt;&lt;/span&gt;&lt;/td&gt;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       &lt;td&gt;&lt;span th:text="${member.zipcode}"&gt;&lt;/span&gt;&lt;/td&gt;</a:t>
            </a:r>
          </a:p>
          <a:p>
            <a:r>
              <a:rPr lang="en-US" altLang="ko-KR" sz="1200">
                <a:solidFill>
                  <a:srgbClr val="FF0000"/>
                </a:solidFill>
              </a:rPr>
              <a:t>        &lt;/tr&gt;</a:t>
            </a:r>
          </a:p>
          <a:p>
            <a:r>
              <a:rPr lang="en-US" altLang="ko-KR" sz="1200"/>
              <a:t>        &lt;/tbody&gt;</a:t>
            </a:r>
          </a:p>
          <a:p>
            <a:r>
              <a:rPr lang="en-US" altLang="ko-KR" sz="1200"/>
              <a:t>    &lt;/table&gt;</a:t>
            </a:r>
          </a:p>
          <a:p>
            <a:r>
              <a:rPr lang="en-US" altLang="ko-KR" sz="1200"/>
              <a:t>&lt;/section&gt;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78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3" name="TextBox 2"/>
          <p:cNvSpPr txBox="1"/>
          <p:nvPr/>
        </p:nvSpPr>
        <p:spPr>
          <a:xfrm>
            <a:off x="420624" y="2963894"/>
            <a:ext cx="510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 </a:t>
            </a:r>
            <a:r>
              <a:rPr lang="ko-KR" altLang="en-US" dirty="0"/>
              <a:t>상품관련 링크에 </a:t>
            </a:r>
            <a:r>
              <a:rPr lang="en-US" altLang="ko-KR" dirty="0" err="1"/>
              <a:t>href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9A3505-DCF5-48A3-A0B5-87D1C574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1210403"/>
            <a:ext cx="496482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BookForm())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EBE080-86E5-4ED7-96DF-F9AD62A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3461573"/>
            <a:ext cx="66223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="service-container"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&lt;h3&gt;&lt;i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="fa fa-user"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 기능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&lt;/h3&gt;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="/members/new"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 가입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="/members"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회원 목록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5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7" name="직사각형 6"/>
          <p:cNvSpPr/>
          <p:nvPr/>
        </p:nvSpPr>
        <p:spPr>
          <a:xfrm>
            <a:off x="313289" y="73178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template</a:t>
            </a:r>
            <a:r>
              <a:rPr lang="ko-KR" altLang="en-US" dirty="0"/>
              <a:t> 밑에 </a:t>
            </a:r>
            <a:r>
              <a:rPr lang="en-US" altLang="ko-KR" dirty="0"/>
              <a:t>items</a:t>
            </a:r>
            <a:r>
              <a:rPr lang="ko-KR" altLang="en-US" dirty="0"/>
              <a:t>폴더 만들기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9691" y="801156"/>
            <a:ext cx="162589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</a:rPr>
              <a:t>item-form.html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95A8FF-965C-4EAF-9817-02A3DC276B1C}"/>
              </a:ext>
            </a:extLst>
          </p:cNvPr>
          <p:cNvSpPr/>
          <p:nvPr/>
        </p:nvSpPr>
        <p:spPr>
          <a:xfrm>
            <a:off x="313289" y="1303788"/>
            <a:ext cx="75766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xmlns:th="http://www.thymeleaf.org"</a:t>
            </a:r>
          </a:p>
          <a:p>
            <a:r>
              <a:rPr lang="en-US" altLang="ko-KR" sz="1200"/>
              <a:t>      xmlns:layout="http://www.ultraq.net.nz/thymeleaf/layout"</a:t>
            </a:r>
          </a:p>
          <a:p>
            <a:r>
              <a:rPr lang="en-US" altLang="ko-KR" sz="1200"/>
              <a:t>      layout:decorate="~{layouts/layout.html}"&gt;</a:t>
            </a:r>
          </a:p>
          <a:p>
            <a:r>
              <a:rPr lang="en-US" altLang="ko-KR" sz="1200"/>
              <a:t>&lt;head&gt;</a:t>
            </a:r>
          </a:p>
          <a:p>
            <a:endParaRPr lang="en-US" altLang="ko-KR" sz="1200"/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&lt;section layout:fragment="content" class="main-content"&gt;</a:t>
            </a:r>
          </a:p>
          <a:p>
            <a:r>
              <a:rPr lang="en-US" altLang="ko-KR" sz="1200"/>
              <a:t>    &lt;h1&gt;</a:t>
            </a:r>
            <a:r>
              <a:rPr lang="ko-KR" altLang="en-US" sz="1200"/>
              <a:t>상품등록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  &lt;form id="register-form" th:action="@{/items/new}" th:object="${item}" method="post"&gt;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상품명</a:t>
            </a:r>
            <a:r>
              <a:rPr lang="en-US" altLang="ko-KR" sz="1200"/>
              <a:t>: &lt;/label&gt; &lt;input type="text" th:field="*{name}" autofocus="autofocus" placeholder="</a:t>
            </a:r>
            <a:r>
              <a:rPr lang="ko-KR" altLang="en-US" sz="1200"/>
              <a:t>상품명</a:t>
            </a:r>
            <a:r>
              <a:rPr lang="en-US" altLang="ko-KR" sz="1200"/>
              <a:t>"/&gt;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가격</a:t>
            </a:r>
            <a:r>
              <a:rPr lang="en-US" altLang="ko-KR" sz="1200"/>
              <a:t>: &lt;/label&gt;&lt;input type="text" th:field="*{price}" placeholder="</a:t>
            </a:r>
            <a:r>
              <a:rPr lang="ko-KR" altLang="en-US" sz="1200"/>
              <a:t>가격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수량</a:t>
            </a:r>
            <a:r>
              <a:rPr lang="en-US" altLang="ko-KR" sz="1200"/>
              <a:t>: &lt;/label&gt;&lt;input type="text" th:field="*{stockQuantity}" placeholder="</a:t>
            </a:r>
            <a:r>
              <a:rPr lang="ko-KR" altLang="en-US" sz="1200"/>
              <a:t>수량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저자</a:t>
            </a:r>
            <a:r>
              <a:rPr lang="en-US" altLang="ko-KR" sz="1200"/>
              <a:t>: &lt;/label&gt;&lt;input type="text" th:field="*{author}" placeholder="</a:t>
            </a:r>
            <a:r>
              <a:rPr lang="ko-KR" altLang="en-US" sz="1200"/>
              <a:t>저자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&lt;label&gt;ISBN: &lt;/label&gt;&lt;input type="text" th:field="*{isbn}" placeholder="ISBN"/&gt;&lt;br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&lt;input type="submit" value="</a:t>
            </a:r>
            <a:r>
              <a:rPr lang="ko-KR" altLang="en-US" sz="1200"/>
              <a:t>상품등록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    &lt;input type="reset" value="</a:t>
            </a:r>
            <a:r>
              <a:rPr lang="ko-KR" altLang="en-US" sz="1200"/>
              <a:t>다시입력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&lt;/form&gt;</a:t>
            </a:r>
          </a:p>
          <a:p>
            <a:r>
              <a:rPr lang="en-US" altLang="ko-KR" sz="1200"/>
              <a:t>&lt;/section&gt;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513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73178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추가 기능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C7A6BF-4BEB-4071-B270-C4E3E7FF1744}"/>
              </a:ext>
            </a:extLst>
          </p:cNvPr>
          <p:cNvSpPr/>
          <p:nvPr/>
        </p:nvSpPr>
        <p:spPr>
          <a:xfrm>
            <a:off x="436489" y="4155381"/>
            <a:ext cx="3597275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/>
              <a:t>@AllArgsConstructor</a:t>
            </a:r>
          </a:p>
          <a:p>
            <a:r>
              <a:rPr lang="en-US" altLang="ko-KR"/>
              <a:t>@NoArgsConstructor</a:t>
            </a:r>
          </a:p>
          <a:p>
            <a:r>
              <a:rPr lang="en-US" altLang="ko-KR"/>
              <a:t>@Getter</a:t>
            </a:r>
          </a:p>
          <a:p>
            <a:r>
              <a:rPr lang="en-US" altLang="ko-KR"/>
              <a:t>@Setter</a:t>
            </a:r>
          </a:p>
          <a:p>
            <a:r>
              <a:rPr lang="en-US" altLang="ko-KR"/>
              <a:t>public class BookForm {</a:t>
            </a:r>
          </a:p>
          <a:p>
            <a:r>
              <a:rPr lang="en-US" altLang="ko-KR"/>
              <a:t>    private String name;</a:t>
            </a:r>
          </a:p>
          <a:p>
            <a:r>
              <a:rPr lang="en-US" altLang="ko-KR"/>
              <a:t>    private int price;</a:t>
            </a:r>
          </a:p>
          <a:p>
            <a:r>
              <a:rPr lang="en-US" altLang="ko-KR"/>
              <a:t>    private int stockQuantity;</a:t>
            </a:r>
          </a:p>
          <a:p>
            <a:r>
              <a:rPr lang="en-US" altLang="ko-KR"/>
              <a:t>    private String author;</a:t>
            </a:r>
          </a:p>
          <a:p>
            <a:r>
              <a:rPr lang="en-US" altLang="ko-KR"/>
              <a:t>    private String isbn;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DB8500-B17C-4B91-BF51-14525C77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25" y="1270394"/>
            <a:ext cx="483497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"items/new"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(BookForm form){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book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book.setName(form.getName())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book.setPrice(form.getPrice())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book.setStockQuantity(form.getStockQuantity())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book.setAuthor(form.getAuthor())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book.setIsbn(form.getIsbn())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.saveItem(book)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공통 </a:t>
            </a:r>
            <a:r>
              <a:rPr lang="ko-KR" altLang="en-US" sz="1600" b="1"/>
              <a:t>레이아웃 작성</a:t>
            </a:r>
            <a:endParaRPr lang="en-US" altLang="ko-KR" sz="1600" b="1"/>
          </a:p>
          <a:p>
            <a:pPr lvl="1"/>
            <a:r>
              <a:rPr lang="ko-KR" altLang="en-US" sz="1460" b="1"/>
              <a:t>타임리프에서 공통 컨텐츠는 </a:t>
            </a:r>
            <a:r>
              <a:rPr lang="en-US" altLang="ko-KR" sz="1460" b="1"/>
              <a:t>th:insert, th:replace, th:include </a:t>
            </a:r>
            <a:r>
              <a:rPr lang="ko-KR" altLang="en-US" sz="1460" b="1"/>
              <a:t>등을 이용해서 구성할 수 있음</a:t>
            </a:r>
            <a:endParaRPr lang="en-US" altLang="ko-KR" sz="1460" b="1"/>
          </a:p>
          <a:p>
            <a:pPr lvl="1"/>
            <a:r>
              <a:rPr lang="ko-KR" altLang="en-US" sz="1460" b="1"/>
              <a:t>본 예제에서는 </a:t>
            </a:r>
            <a:r>
              <a:rPr lang="en-US" altLang="ko-KR" sz="1460" b="1"/>
              <a:t>"thymeleaf layout dialect"</a:t>
            </a:r>
            <a:r>
              <a:rPr lang="ko-KR" altLang="en-US" sz="1460" b="1"/>
              <a:t>사용</a:t>
            </a:r>
            <a:endParaRPr lang="en-US" altLang="ko-KR" sz="1460" b="1"/>
          </a:p>
          <a:p>
            <a:pPr lvl="1"/>
            <a:r>
              <a:rPr lang="en-US" altLang="ko-KR" sz="1400">
                <a:solidFill>
                  <a:srgbClr val="0000FF"/>
                </a:solidFill>
              </a:rPr>
              <a:t>thymeleaf layout dialect </a:t>
            </a:r>
            <a:r>
              <a:rPr lang="en-US" altLang="ko-KR" sz="1400"/>
              <a:t>: </a:t>
            </a:r>
            <a:r>
              <a:rPr lang="ko-KR" altLang="en-US" sz="1400"/>
              <a:t>공통으로 사용되는 부분은 따로 </a:t>
            </a:r>
            <a:r>
              <a:rPr lang="en-US" altLang="ko-KR" sz="1400"/>
              <a:t>layout </a:t>
            </a:r>
            <a:r>
              <a:rPr lang="ko-KR" altLang="en-US" sz="1400"/>
              <a:t>형식으로 관리</a:t>
            </a:r>
            <a:endParaRPr lang="en-US" altLang="ko-KR" sz="1600" b="1" dirty="0"/>
          </a:p>
          <a:p>
            <a:pPr lvl="1"/>
            <a:r>
              <a:rPr lang="en-US" altLang="ko-KR" sz="1600"/>
              <a:t>Dependency </a:t>
            </a:r>
            <a:r>
              <a:rPr lang="ko-KR" altLang="en-US" sz="1600"/>
              <a:t>추가</a:t>
            </a:r>
            <a:endParaRPr lang="en-US" altLang="ko-KR" sz="1600"/>
          </a:p>
          <a:p>
            <a:pPr lvl="1"/>
            <a:endParaRPr lang="en-US" altLang="ko-KR" sz="1460" b="1"/>
          </a:p>
          <a:p>
            <a:pPr lvl="1"/>
            <a:endParaRPr lang="en-US" altLang="ko-KR" sz="1460" b="1"/>
          </a:p>
          <a:p>
            <a:pPr lvl="1"/>
            <a:r>
              <a:rPr lang="ko-KR" altLang="en-US" sz="1600" b="1"/>
              <a:t>참고</a:t>
            </a:r>
            <a:endParaRPr lang="en-US" altLang="ko-KR" sz="1600" b="1"/>
          </a:p>
          <a:p>
            <a:pPr lvl="2">
              <a:lnSpc>
                <a:spcPct val="150000"/>
              </a:lnSpc>
            </a:pPr>
            <a:r>
              <a:rPr lang="en-US" altLang="ko-KR" sz="1400"/>
              <a:t>thymeleaf-dialect</a:t>
            </a:r>
            <a:r>
              <a:rPr lang="ko-KR" altLang="en-US" sz="1400"/>
              <a:t>의</a:t>
            </a:r>
            <a:r>
              <a:rPr lang="en-US" altLang="ko-KR" sz="1400"/>
              <a:t> </a:t>
            </a:r>
            <a:r>
              <a:rPr lang="ko-KR" altLang="en-US" sz="1400"/>
              <a:t>버전이 다를 경우</a:t>
            </a:r>
            <a:r>
              <a:rPr lang="en-US" altLang="ko-KR" sz="1400"/>
              <a:t>, </a:t>
            </a:r>
            <a:r>
              <a:rPr lang="ko-KR" altLang="en-US" sz="1400"/>
              <a:t>문법의 차이가 있으므로 주의</a:t>
            </a:r>
            <a:endParaRPr lang="en-US" altLang="ko-KR" sz="1400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B07A2-E8C2-4EC7-8140-B347772FE7F4}"/>
              </a:ext>
            </a:extLst>
          </p:cNvPr>
          <p:cNvSpPr/>
          <p:nvPr/>
        </p:nvSpPr>
        <p:spPr>
          <a:xfrm>
            <a:off x="8878" y="2987659"/>
            <a:ext cx="7379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// https://mvnrepository.com/artifact/nz.net.ultraq.thymeleaf/thymeleaf-layout-dialect</a:t>
            </a:r>
          </a:p>
          <a:p>
            <a:r>
              <a:rPr lang="ko-KR" altLang="en-US" sz="1400"/>
              <a:t>implementation group: 'nz.net.ultraq.thymeleaf', name: 'thymeleaf-layout-dialect', version: '3.1.0'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61CBA-44FA-4109-8CFB-5C32A9BD7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71" y="5510212"/>
            <a:ext cx="1611339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create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4760D-5D8A-43C3-A828-B149181C92DA}"/>
              </a:ext>
            </a:extLst>
          </p:cNvPr>
          <p:cNvSpPr txBox="1"/>
          <p:nvPr/>
        </p:nvSpPr>
        <p:spPr>
          <a:xfrm>
            <a:off x="2365586" y="5485491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hibernate</a:t>
            </a:r>
            <a:r>
              <a:rPr lang="ko-KR" altLang="en-US"/>
              <a:t>설정 확인</a:t>
            </a:r>
          </a:p>
        </p:txBody>
      </p:sp>
    </p:spTree>
    <p:extLst>
      <p:ext uri="{BB962C8B-B14F-4D97-AF65-F5344CB8AC3E}">
        <p14:creationId xmlns:p14="http://schemas.microsoft.com/office/powerpoint/2010/main" val="162852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73178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조회 기능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9ABA15F-76DB-45F7-8ECD-C320EF22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63" y="1148976"/>
            <a:ext cx="4317207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itemList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List&lt;Item&gt; items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.findItems()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List&lt;BookForm&gt; bookList = items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.stream()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.map(i-&gt;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BookForm((Book)i))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.collect(Collectors.</a:t>
            </a:r>
            <a:r>
              <a:rPr kumimoji="0" lang="ko-KR" altLang="ko-KR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bookList)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"items/item-list"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237C90-69EF-4F92-A7E5-116E6C41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63" y="4280768"/>
            <a:ext cx="5320687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. . .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BookForm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 book){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book.getId()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book.getName()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price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book.getPrice()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stockQuantity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book.getStockQuantity()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author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book.getAuthor()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isbn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book.getIsbn()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73178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조회 기능</a:t>
            </a:r>
          </a:p>
        </p:txBody>
      </p:sp>
      <p:sp>
        <p:nvSpPr>
          <p:cNvPr id="11" name="TextBox 6"/>
          <p:cNvSpPr txBox="1"/>
          <p:nvPr/>
        </p:nvSpPr>
        <p:spPr>
          <a:xfrm>
            <a:off x="411210" y="1119122"/>
            <a:ext cx="144385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item-list.html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B2FCEB-D8CB-4F6D-823D-FEBF2A2E7B19}"/>
              </a:ext>
            </a:extLst>
          </p:cNvPr>
          <p:cNvSpPr/>
          <p:nvPr/>
        </p:nvSpPr>
        <p:spPr>
          <a:xfrm>
            <a:off x="411210" y="1506459"/>
            <a:ext cx="650682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xmlns:th="http://www.thymeleaf.org"</a:t>
            </a:r>
          </a:p>
          <a:p>
            <a:r>
              <a:rPr lang="en-US" altLang="ko-KR" sz="1200"/>
              <a:t>      xmlns:layout="http://www.ultraq.net.nz/thymeleaf/layout"</a:t>
            </a:r>
          </a:p>
          <a:p>
            <a:r>
              <a:rPr lang="en-US" altLang="ko-KR" sz="1200"/>
              <a:t>      layout:decorate="~{layouts/layout.html}"&gt;</a:t>
            </a:r>
          </a:p>
          <a:p>
            <a:r>
              <a:rPr lang="en-US" altLang="ko-KR" sz="1200"/>
              <a:t>&lt;head&gt;</a:t>
            </a:r>
          </a:p>
          <a:p>
            <a:endParaRPr lang="en-US" altLang="ko-KR" sz="1200"/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&lt;section layout:fragment="content" class="main-content"&gt;</a:t>
            </a:r>
          </a:p>
          <a:p>
            <a:endParaRPr lang="en-US" altLang="ko-KR" sz="1200"/>
          </a:p>
          <a:p>
            <a:r>
              <a:rPr lang="en-US" altLang="ko-KR" sz="1200"/>
              <a:t>  &lt;h1&gt;</a:t>
            </a:r>
            <a:r>
              <a:rPr lang="ko-KR" altLang="en-US" sz="1200"/>
              <a:t>상품목록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&lt;table class="table table-striped table-hover"&gt;</a:t>
            </a:r>
          </a:p>
          <a:p>
            <a:r>
              <a:rPr lang="en-US" altLang="ko-KR" sz="1200"/>
              <a:t>    &lt;thead&gt;</a:t>
            </a:r>
          </a:p>
          <a:p>
            <a:r>
              <a:rPr lang="en-US" altLang="ko-KR" sz="1200"/>
              <a:t>    &lt;tr&gt;</a:t>
            </a:r>
          </a:p>
          <a:p>
            <a:r>
              <a:rPr lang="en-US" altLang="ko-KR" sz="1200"/>
              <a:t>      &lt;th&gt;#&lt;/th&gt;</a:t>
            </a:r>
          </a:p>
          <a:p>
            <a:r>
              <a:rPr lang="en-US" altLang="ko-KR" sz="1200"/>
              <a:t>      &lt;th&gt;</a:t>
            </a:r>
            <a:r>
              <a:rPr lang="ko-KR" altLang="en-US" sz="1200"/>
              <a:t>상품명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&lt;th&gt;</a:t>
            </a:r>
            <a:r>
              <a:rPr lang="ko-KR" altLang="en-US" sz="1200"/>
              <a:t>가격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&lt;th&gt;</a:t>
            </a:r>
            <a:r>
              <a:rPr lang="ko-KR" altLang="en-US" sz="1200"/>
              <a:t>재고수량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  &lt;th&gt;</a:t>
            </a:r>
            <a:r>
              <a:rPr lang="ko-KR" altLang="en-US" sz="1200"/>
              <a:t>수정</a:t>
            </a:r>
            <a:r>
              <a:rPr lang="en-US" altLang="ko-KR" sz="1200"/>
              <a:t>&lt;/th&gt;</a:t>
            </a:r>
          </a:p>
          <a:p>
            <a:r>
              <a:rPr lang="en-US" altLang="ko-KR" sz="1200"/>
              <a:t>    &lt;/tr&gt;</a:t>
            </a:r>
          </a:p>
          <a:p>
            <a:r>
              <a:rPr lang="en-US" altLang="ko-KR" sz="1200"/>
              <a:t>    &lt;/thead&gt;</a:t>
            </a:r>
          </a:p>
          <a:p>
            <a:r>
              <a:rPr lang="en-US" altLang="ko-KR" sz="1200"/>
              <a:t>    &lt;tbody&gt;</a:t>
            </a:r>
          </a:p>
          <a:p>
            <a:r>
              <a:rPr lang="en-US" altLang="ko-KR" sz="1200"/>
              <a:t>    &lt;tr th:each="item : ${items}"&gt;</a:t>
            </a:r>
          </a:p>
          <a:p>
            <a:r>
              <a:rPr lang="en-US" altLang="ko-KR" sz="1200"/>
              <a:t>      &lt;td&gt;&lt;span th:text="${item.id}"&gt;&lt;/span&gt;&lt;/td&gt;</a:t>
            </a:r>
          </a:p>
          <a:p>
            <a:r>
              <a:rPr lang="en-US" altLang="ko-KR" sz="1200"/>
              <a:t>      &lt;td&gt;&lt;span th:text="${item.name}"&gt;&lt;/span&gt;&lt;/td&gt;</a:t>
            </a:r>
          </a:p>
          <a:p>
            <a:r>
              <a:rPr lang="en-US" altLang="ko-KR" sz="1200"/>
              <a:t>      &lt;td&gt;&lt;span th:text="${item.price}"&gt;&lt;/span&gt;&lt;/td&gt;</a:t>
            </a:r>
          </a:p>
          <a:p>
            <a:r>
              <a:rPr lang="en-US" altLang="ko-KR" sz="1200"/>
              <a:t>      &lt;td&gt;&lt;span th:text="${item.stockQuantity}"&gt;&lt;/span&gt;&lt;/td&gt;</a:t>
            </a:r>
          </a:p>
          <a:p>
            <a:r>
              <a:rPr lang="en-US" altLang="ko-KR" sz="1200"/>
              <a:t>      &lt;td&gt;&lt;a class="btn-primary btn-sm" th:href="@{item/edit/{id}(id = ${item.id})}"&gt;</a:t>
            </a:r>
            <a:r>
              <a:rPr lang="ko-KR" altLang="en-US" sz="1200"/>
              <a:t>수정</a:t>
            </a:r>
            <a:r>
              <a:rPr lang="en-US" altLang="ko-KR" sz="1200"/>
              <a:t>&lt;/a&gt;&lt;td&gt;</a:t>
            </a:r>
          </a:p>
          <a:p>
            <a:r>
              <a:rPr lang="en-US" altLang="ko-KR" sz="1200"/>
              <a:t>    &lt;/tr&gt;</a:t>
            </a:r>
          </a:p>
          <a:p>
            <a:r>
              <a:rPr lang="en-US" altLang="ko-KR" sz="1200"/>
              <a:t>    &lt;/tbody&gt;</a:t>
            </a:r>
          </a:p>
          <a:p>
            <a:r>
              <a:rPr lang="en-US" altLang="ko-KR" sz="1200"/>
              <a:t>  &lt;/table&gt;</a:t>
            </a:r>
          </a:p>
          <a:p>
            <a:r>
              <a:rPr lang="en-US" altLang="ko-KR" sz="1200"/>
              <a:t>&lt;/section&gt;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427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64034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수정 기능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88818E-26E9-414F-9B92-63EB3BE5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3" y="1009677"/>
            <a:ext cx="8644226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@GetMapping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"item/edit/{itemId}"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updateItemForm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"itemId"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itemId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item = (Book)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.findOne(itemId)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 form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BookForm(item)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"items/update-item-form"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64034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수정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9288" y="669280"/>
            <a:ext cx="23602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update-item-form.html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E131AB-968E-41EF-9DAD-8E49DA259E90}"/>
              </a:ext>
            </a:extLst>
          </p:cNvPr>
          <p:cNvSpPr/>
          <p:nvPr/>
        </p:nvSpPr>
        <p:spPr>
          <a:xfrm>
            <a:off x="313289" y="1120908"/>
            <a:ext cx="780559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xmlns:th="http://www.thymeleaf.org"</a:t>
            </a:r>
          </a:p>
          <a:p>
            <a:r>
              <a:rPr lang="en-US" altLang="ko-KR" sz="1200"/>
              <a:t>      xmlns:layout="http://www.ultraq.net.nz/thymeleaf/layout"</a:t>
            </a:r>
          </a:p>
          <a:p>
            <a:r>
              <a:rPr lang="en-US" altLang="ko-KR" sz="1200"/>
              <a:t>      layout:decorate="~{layouts/layout.html}"&gt;</a:t>
            </a:r>
          </a:p>
          <a:p>
            <a:r>
              <a:rPr lang="en-US" altLang="ko-KR" sz="1200"/>
              <a:t>&lt;head&gt;</a:t>
            </a:r>
          </a:p>
          <a:p>
            <a:endParaRPr lang="en-US" altLang="ko-KR" sz="1200"/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&lt;section layout:fragment="content" class="main-content"&gt;</a:t>
            </a:r>
          </a:p>
          <a:p>
            <a:r>
              <a:rPr lang="en-US" altLang="ko-KR" sz="1200"/>
              <a:t>    &lt;h1&gt;</a:t>
            </a:r>
            <a:r>
              <a:rPr lang="ko-KR" altLang="en-US" sz="1200"/>
              <a:t>상품수정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  &lt;form id="register-form" th:action="@{/item/edit}" th:object="${form}" method="post"&gt;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상품명</a:t>
            </a:r>
            <a:r>
              <a:rPr lang="en-US" altLang="ko-KR" sz="1200"/>
              <a:t>: &lt;/label&gt; &lt;input type="text" th:field="*{name}" autofocus="autofocus" placeholder="</a:t>
            </a:r>
            <a:r>
              <a:rPr lang="ko-KR" altLang="en-US" sz="1200"/>
              <a:t>상품명</a:t>
            </a:r>
            <a:r>
              <a:rPr lang="en-US" altLang="ko-KR" sz="1200"/>
              <a:t>"/&gt;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가격</a:t>
            </a:r>
            <a:r>
              <a:rPr lang="en-US" altLang="ko-KR" sz="1200"/>
              <a:t>: &lt;/label&gt;&lt;input type="text" th:field="*{price}" placeholder="</a:t>
            </a:r>
            <a:r>
              <a:rPr lang="ko-KR" altLang="en-US" sz="1200"/>
              <a:t>가격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수량</a:t>
            </a:r>
            <a:r>
              <a:rPr lang="en-US" altLang="ko-KR" sz="1200"/>
              <a:t>: &lt;/label&gt;&lt;input type="text" th:field="*{stockQuantity}" placeholder="</a:t>
            </a:r>
            <a:r>
              <a:rPr lang="ko-KR" altLang="en-US" sz="1200"/>
              <a:t>수량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저자</a:t>
            </a:r>
            <a:r>
              <a:rPr lang="en-US" altLang="ko-KR" sz="1200"/>
              <a:t>: &lt;/label&gt;&lt;input type="text" th:field="*{author}" placeholder="</a:t>
            </a:r>
            <a:r>
              <a:rPr lang="ko-KR" altLang="en-US" sz="1200"/>
              <a:t>저자</a:t>
            </a:r>
            <a:r>
              <a:rPr lang="en-US" altLang="ko-KR" sz="1200"/>
              <a:t>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&lt;label&gt;ISBN: &lt;/label&gt;&lt;input type="text" th:field="*{isbn}" placeholder="ISBN"/&gt;&lt;br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</a:t>
            </a:r>
            <a:r>
              <a:rPr lang="en-US" altLang="ko-KR" sz="1200">
                <a:solidFill>
                  <a:srgbClr val="FF0000"/>
                </a:solidFill>
              </a:rPr>
              <a:t>&lt;input type="hidden" th:field="*{id}"/&gt;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&lt;input type="submit" value="</a:t>
            </a:r>
            <a:r>
              <a:rPr lang="ko-KR" altLang="en-US" sz="1200"/>
              <a:t>상품수정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    &lt;input type="reset" value="</a:t>
            </a:r>
            <a:r>
              <a:rPr lang="ko-KR" altLang="en-US" sz="1200"/>
              <a:t>다시입력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&lt;/form&gt;</a:t>
            </a:r>
          </a:p>
          <a:p>
            <a:r>
              <a:rPr lang="en-US" altLang="ko-KR" sz="1200"/>
              <a:t>&lt;/section&gt;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98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ItemController</a:t>
            </a:r>
            <a:endParaRPr lang="ko-KR" altLang="en-US" sz="2105" dirty="0"/>
          </a:p>
        </p:txBody>
      </p:sp>
      <p:sp>
        <p:nvSpPr>
          <p:cNvPr id="9" name="직사각형 8"/>
          <p:cNvSpPr/>
          <p:nvPr/>
        </p:nvSpPr>
        <p:spPr>
          <a:xfrm>
            <a:off x="313289" y="640345"/>
            <a:ext cx="4609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상품 수정 기능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5425" y="920854"/>
            <a:ext cx="4834978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"item/edit"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form){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form.getStockQuantity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book.setIsbn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form.getIsbn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"redirect:/items"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5425" y="4494572"/>
            <a:ext cx="5913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위와 같은 </a:t>
            </a:r>
            <a:r>
              <a:rPr lang="en-US" altLang="ko-KR" sz="1400" dirty="0"/>
              <a:t>update</a:t>
            </a:r>
            <a:r>
              <a:rPr lang="ko-KR" altLang="en-US" sz="1400" dirty="0"/>
              <a:t>의 경우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사용자가 </a:t>
            </a:r>
            <a:r>
              <a:rPr lang="en-US" altLang="ko-KR" sz="1400" dirty="0"/>
              <a:t>update</a:t>
            </a:r>
            <a:r>
              <a:rPr lang="ko-KR" altLang="en-US" sz="1400" dirty="0"/>
              <a:t>권한을 가지고 있는지 확인하는 검증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필요함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80970A-93C9-4A16-9B57-8CF454CB1AA7}"/>
              </a:ext>
            </a:extLst>
          </p:cNvPr>
          <p:cNvSpPr/>
          <p:nvPr/>
        </p:nvSpPr>
        <p:spPr>
          <a:xfrm>
            <a:off x="674255" y="3657599"/>
            <a:ext cx="2272145" cy="283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/>
              <a:t>Transactional</a:t>
            </a:r>
            <a:endParaRPr lang="ko-KR" altLang="en-US" sz="2105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@Transactional</a:t>
            </a:r>
            <a:r>
              <a:rPr lang="ko-KR" altLang="en-US" sz="1600" b="1" dirty="0"/>
              <a:t>은 두 가지 종류가 있음</a:t>
            </a:r>
            <a:endParaRPr lang="en-US" altLang="ko-KR" sz="1600" b="1" dirty="0"/>
          </a:p>
          <a:p>
            <a:pPr lvl="1"/>
            <a:r>
              <a:rPr lang="en-US" altLang="ko-KR" sz="1460" dirty="0" err="1"/>
              <a:t>javax</a:t>
            </a:r>
            <a:endParaRPr lang="en-US" altLang="ko-KR" sz="1460" dirty="0"/>
          </a:p>
          <a:p>
            <a:pPr lvl="1"/>
            <a:r>
              <a:rPr lang="ko-KR" altLang="en-US" sz="1460" dirty="0"/>
              <a:t>스프링프레임워크</a:t>
            </a:r>
            <a:endParaRPr lang="en-US" altLang="ko-KR" sz="1460" dirty="0"/>
          </a:p>
          <a:p>
            <a:pPr marL="0" indent="0">
              <a:buNone/>
            </a:pPr>
            <a:endParaRPr lang="en-US" altLang="ko-KR" sz="1600" b="1" dirty="0"/>
          </a:p>
          <a:p>
            <a:r>
              <a:rPr lang="en-US" altLang="ko-KR" sz="1600" b="1" dirty="0"/>
              <a:t>@Transactional(</a:t>
            </a:r>
            <a:r>
              <a:rPr lang="en-US" altLang="ko-KR" sz="1600" b="1" dirty="0" err="1"/>
              <a:t>readOnly</a:t>
            </a:r>
            <a:r>
              <a:rPr lang="en-US" altLang="ko-KR" sz="1600" b="1" dirty="0"/>
              <a:t>=true)</a:t>
            </a:r>
          </a:p>
          <a:p>
            <a:pPr lvl="1"/>
            <a:r>
              <a:rPr lang="ko-KR" altLang="en-US" sz="1460" dirty="0"/>
              <a:t>트랜잭션 안에서 오직 읽기만 가능하게 설정</a:t>
            </a:r>
            <a:endParaRPr lang="en-US" altLang="ko-KR" sz="1460" dirty="0"/>
          </a:p>
          <a:p>
            <a:pPr lvl="1"/>
            <a:r>
              <a:rPr lang="en-US" altLang="ko-KR" sz="1460" dirty="0"/>
              <a:t>DB</a:t>
            </a:r>
            <a:r>
              <a:rPr lang="ko-KR" altLang="en-US" sz="1460" dirty="0"/>
              <a:t>의 성능상 약간의 이점을 가짐</a:t>
            </a:r>
            <a:endParaRPr lang="en-US" altLang="ko-KR" sz="1460" dirty="0"/>
          </a:p>
          <a:p>
            <a:endParaRPr lang="en-US" altLang="ko-KR" sz="1600" b="1" dirty="0"/>
          </a:p>
          <a:p>
            <a:r>
              <a:rPr lang="ko-KR" altLang="en-US" sz="1600" b="1" dirty="0"/>
              <a:t>일반적으로 서비스 클래스의 클래스 레벨에 </a:t>
            </a:r>
            <a:r>
              <a:rPr lang="en-US" altLang="ko-KR" sz="1600" b="1" dirty="0"/>
              <a:t>@Transactional(</a:t>
            </a:r>
            <a:r>
              <a:rPr lang="en-US" altLang="ko-KR" sz="1600" b="1" dirty="0" err="1"/>
              <a:t>readOnly</a:t>
            </a:r>
            <a:r>
              <a:rPr lang="en-US" altLang="ko-KR" sz="1600" b="1" dirty="0"/>
              <a:t>=true)</a:t>
            </a:r>
            <a:r>
              <a:rPr lang="ko-KR" altLang="en-US" sz="1600" b="1" dirty="0"/>
              <a:t>을 붙이고 </a:t>
            </a:r>
            <a:r>
              <a:rPr lang="en-US" altLang="ko-KR" sz="1600" b="1" dirty="0"/>
              <a:t>update</a:t>
            </a:r>
            <a:r>
              <a:rPr lang="ko-KR" altLang="en-US" sz="1600" b="1" dirty="0"/>
              <a:t>와 같이 수정이 필요한 </a:t>
            </a:r>
            <a:r>
              <a:rPr lang="ko-KR" altLang="en-US" sz="1600" b="1" dirty="0" err="1"/>
              <a:t>메소드에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@Transactional </a:t>
            </a:r>
            <a:r>
              <a:rPr lang="ko-KR" altLang="en-US" sz="1600" b="1" dirty="0" err="1"/>
              <a:t>어노테이션을</a:t>
            </a:r>
            <a:r>
              <a:rPr lang="ko-KR" altLang="en-US" sz="1600" b="1" dirty="0"/>
              <a:t> 지정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471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수정 예시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525173" y="1083186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/>
              <a:t>transaction.begin</a:t>
            </a:r>
            <a:r>
              <a:rPr lang="en-US" dirty="0"/>
              <a:t>() // [</a:t>
            </a:r>
            <a:r>
              <a:rPr lang="ko-KR" altLang="en-US" dirty="0"/>
              <a:t>트랜잭션</a:t>
            </a:r>
            <a:r>
              <a:rPr lang="en-US" altLang="ko-KR" dirty="0"/>
              <a:t>] </a:t>
            </a:r>
            <a:r>
              <a:rPr lang="ko-KR" altLang="en-US" dirty="0"/>
              <a:t>시작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영속 </a:t>
            </a:r>
            <a:r>
              <a:rPr lang="ko-KR" altLang="en-US" dirty="0" err="1"/>
              <a:t>엔티티</a:t>
            </a:r>
            <a:r>
              <a:rPr lang="ko-KR" altLang="en-US" dirty="0"/>
              <a:t> 조회</a:t>
            </a:r>
          </a:p>
          <a:p>
            <a:r>
              <a:rPr lang="en-US" dirty="0"/>
              <a:t>Member </a:t>
            </a:r>
            <a:r>
              <a:rPr lang="en-US" dirty="0" err="1"/>
              <a:t>memberA</a:t>
            </a:r>
            <a:r>
              <a:rPr lang="en-US" dirty="0"/>
              <a:t> = </a:t>
            </a:r>
            <a:r>
              <a:rPr lang="en-US" dirty="0" err="1"/>
              <a:t>em.find</a:t>
            </a:r>
            <a:r>
              <a:rPr lang="en-US" dirty="0"/>
              <a:t>(</a:t>
            </a:r>
            <a:r>
              <a:rPr lang="en-US" dirty="0" err="1"/>
              <a:t>Member.class</a:t>
            </a:r>
            <a:r>
              <a:rPr lang="en-US" dirty="0"/>
              <a:t>, "</a:t>
            </a:r>
            <a:r>
              <a:rPr lang="en-US" dirty="0" err="1"/>
              <a:t>memberA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// </a:t>
            </a:r>
            <a:r>
              <a:rPr lang="ko-KR" altLang="en-US" dirty="0">
                <a:solidFill>
                  <a:srgbClr val="0000FF"/>
                </a:solidFill>
              </a:rPr>
              <a:t>영속 </a:t>
            </a:r>
            <a:r>
              <a:rPr lang="ko-KR" altLang="en-US" dirty="0" err="1">
                <a:solidFill>
                  <a:srgbClr val="0000FF"/>
                </a:solidFill>
              </a:rPr>
              <a:t>엔티티</a:t>
            </a:r>
            <a:r>
              <a:rPr lang="ko-KR" altLang="en-US" dirty="0">
                <a:solidFill>
                  <a:srgbClr val="0000FF"/>
                </a:solidFill>
              </a:rPr>
              <a:t> 데이터 수정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memberA.setUsername</a:t>
            </a:r>
            <a:r>
              <a:rPr lang="en-US" dirty="0">
                <a:solidFill>
                  <a:srgbClr val="0000FF"/>
                </a:solidFill>
              </a:rPr>
              <a:t>("rename");</a:t>
            </a:r>
          </a:p>
          <a:p>
            <a:r>
              <a:rPr lang="en-US" dirty="0" err="1">
                <a:solidFill>
                  <a:srgbClr val="0000FF"/>
                </a:solidFill>
              </a:rPr>
              <a:t>memberA.setAge</a:t>
            </a:r>
            <a:r>
              <a:rPr lang="en-US" dirty="0">
                <a:solidFill>
                  <a:srgbClr val="0000FF"/>
                </a:solidFill>
              </a:rPr>
              <a:t>(21);</a:t>
            </a:r>
          </a:p>
          <a:p>
            <a:endParaRPr lang="en-US" altLang="ko-KR" dirty="0"/>
          </a:p>
          <a:p>
            <a:r>
              <a:rPr lang="en-US" dirty="0" err="1"/>
              <a:t>transaction.commit</a:t>
            </a:r>
            <a:r>
              <a:rPr lang="en-US" dirty="0"/>
              <a:t>(); // [</a:t>
            </a:r>
            <a:r>
              <a:rPr lang="ko-KR" altLang="en-US" dirty="0"/>
              <a:t>트랜잭션</a:t>
            </a:r>
            <a:r>
              <a:rPr lang="en-US" altLang="ko-KR" dirty="0"/>
              <a:t>] </a:t>
            </a:r>
            <a:r>
              <a:rPr lang="ko-KR" altLang="en-US" dirty="0" err="1"/>
              <a:t>커밋</a:t>
            </a:r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5173" y="4090556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update </a:t>
            </a:r>
            <a:r>
              <a:rPr lang="ko-KR" altLang="en-US" dirty="0" err="1">
                <a:solidFill>
                  <a:srgbClr val="0000FF"/>
                </a:solidFill>
              </a:rPr>
              <a:t>메소드가</a:t>
            </a:r>
            <a:r>
              <a:rPr lang="ko-KR" altLang="en-US" dirty="0">
                <a:solidFill>
                  <a:srgbClr val="0000FF"/>
                </a:solidFill>
              </a:rPr>
              <a:t> 필요 없나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변경 감지</a:t>
            </a:r>
            <a:r>
              <a:rPr lang="en-US" altLang="ko-KR" sz="1600" b="1" dirty="0"/>
              <a:t>(Dirty Checking)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JPA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em.update</a:t>
            </a:r>
            <a:r>
              <a:rPr lang="en-US" altLang="ko-KR" sz="1600" dirty="0"/>
              <a:t>()</a:t>
            </a:r>
            <a:r>
              <a:rPr lang="ko-KR" altLang="en-US" sz="1600" dirty="0"/>
              <a:t>와 같은 </a:t>
            </a:r>
            <a:r>
              <a:rPr lang="en-US" altLang="ko-KR" sz="1600" dirty="0">
                <a:solidFill>
                  <a:srgbClr val="0000FF"/>
                </a:solidFill>
              </a:rPr>
              <a:t>update </a:t>
            </a:r>
            <a:r>
              <a:rPr lang="ko-KR" altLang="en-US" sz="1600" dirty="0" err="1">
                <a:solidFill>
                  <a:srgbClr val="0000FF"/>
                </a:solidFill>
              </a:rPr>
              <a:t>메소드가</a:t>
            </a:r>
            <a:r>
              <a:rPr lang="ko-KR" altLang="en-US" sz="1600" dirty="0">
                <a:solidFill>
                  <a:srgbClr val="0000FF"/>
                </a:solidFill>
              </a:rPr>
              <a:t> 존재</a:t>
            </a:r>
            <a:r>
              <a:rPr lang="en-US" altLang="ko-KR" sz="1600" dirty="0">
                <a:solidFill>
                  <a:srgbClr val="0000FF"/>
                </a:solidFill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스냅샷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/>
              <a:t>엔티티를</a:t>
            </a:r>
            <a:r>
              <a:rPr lang="ko-KR" altLang="en-US" sz="1600" dirty="0"/>
              <a:t> 영속성 컨텍스트에 보관할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최초 상태를 복사해서 저장</a:t>
            </a:r>
            <a:endParaRPr lang="en-US" altLang="ko-KR" sz="146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6" name="Picture 2" descr="https://blog.kakaocdn.net/dn/eb2SRc/btqyg7HaMql/ajyxxXBF80LW0AgkHWSLqK/im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"/>
          <a:stretch/>
        </p:blipFill>
        <p:spPr bwMode="auto">
          <a:xfrm>
            <a:off x="503011" y="2112347"/>
            <a:ext cx="4970775" cy="295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2095" y="5066341"/>
            <a:ext cx="626489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트랜잭션을 </a:t>
            </a:r>
            <a:r>
              <a:rPr lang="ko-KR" altLang="en-US" sz="1400" b="1" dirty="0"/>
              <a:t>커밋</a:t>
            </a:r>
            <a:r>
              <a:rPr lang="ko-KR" altLang="en-US" sz="1400" dirty="0"/>
              <a:t>하면 </a:t>
            </a:r>
            <a:r>
              <a:rPr lang="ko-KR" altLang="en-US" sz="1400" dirty="0" err="1"/>
              <a:t>엔티티</a:t>
            </a:r>
            <a:r>
              <a:rPr lang="ko-KR" altLang="en-US" sz="1400" dirty="0"/>
              <a:t> 매니저 내부에서 먼저 </a:t>
            </a:r>
            <a:r>
              <a:rPr lang="ko-KR" altLang="en-US" sz="1400" b="1" dirty="0" err="1"/>
              <a:t>플러시</a:t>
            </a:r>
            <a:r>
              <a:rPr lang="en-US" altLang="ko-KR" sz="1400" dirty="0"/>
              <a:t>(flush())</a:t>
            </a:r>
            <a:r>
              <a:rPr lang="ko-KR" altLang="en-US" sz="1400" dirty="0"/>
              <a:t>가 호출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b="1" dirty="0" err="1"/>
              <a:t>엔티티와</a:t>
            </a:r>
            <a:r>
              <a:rPr lang="ko-KR" altLang="en-US" sz="1400" b="1" dirty="0"/>
              <a:t> 스냅샷을 비교</a:t>
            </a:r>
            <a:r>
              <a:rPr lang="ko-KR" altLang="en-US" sz="1400" dirty="0"/>
              <a:t>해서 변경된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탐색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b="1" dirty="0"/>
              <a:t>변경된 </a:t>
            </a:r>
            <a:r>
              <a:rPr lang="ko-KR" altLang="en-US" sz="1400" b="1" dirty="0" err="1"/>
              <a:t>엔티티</a:t>
            </a:r>
            <a:r>
              <a:rPr lang="ko-KR" altLang="en-US" sz="1400" dirty="0" err="1"/>
              <a:t>가</a:t>
            </a:r>
            <a:r>
              <a:rPr lang="ko-KR" altLang="en-US" sz="1400" dirty="0"/>
              <a:t> 있으면 수정 쿼리를 생성해서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쓰기 지연 </a:t>
            </a:r>
            <a:r>
              <a:rPr lang="en-US" altLang="ko-KR" sz="1400" dirty="0"/>
              <a:t>SQL </a:t>
            </a:r>
            <a:r>
              <a:rPr lang="ko-KR" altLang="en-US" sz="1400" dirty="0"/>
              <a:t>저장소에 전달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쓰기 지연 저장소의 </a:t>
            </a:r>
            <a:r>
              <a:rPr lang="en-US" altLang="ko-KR" sz="1400" dirty="0"/>
              <a:t>SQL</a:t>
            </a:r>
            <a:r>
              <a:rPr lang="ko-KR" altLang="en-US" sz="1400" dirty="0"/>
              <a:t>을 데이터베이스에 전달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5. </a:t>
            </a:r>
            <a:r>
              <a:rPr lang="ko-KR" altLang="en-US" sz="1400" dirty="0"/>
              <a:t>데이터베이스 트랜잭션 </a:t>
            </a:r>
            <a:r>
              <a:rPr lang="ko-KR" altLang="en-US" sz="1400" dirty="0" err="1"/>
              <a:t>커밋</a:t>
            </a:r>
            <a:endParaRPr lang="en-US" sz="1400" dirty="0"/>
          </a:p>
        </p:txBody>
      </p:sp>
      <p:sp>
        <p:nvSpPr>
          <p:cNvPr id="9" name="TextBox 5"/>
          <p:cNvSpPr txBox="1"/>
          <p:nvPr/>
        </p:nvSpPr>
        <p:spPr>
          <a:xfrm>
            <a:off x="3983929" y="4295718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변경 감지는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영속 상태의 </a:t>
            </a:r>
            <a:r>
              <a:rPr lang="ko-KR" altLang="en-US" dirty="0" err="1">
                <a:solidFill>
                  <a:srgbClr val="FF0000"/>
                </a:solidFill>
              </a:rPr>
              <a:t>엔티티에만</a:t>
            </a:r>
            <a:r>
              <a:rPr lang="ko-KR" altLang="en-US" dirty="0">
                <a:solidFill>
                  <a:srgbClr val="FF0000"/>
                </a:solidFill>
              </a:rPr>
              <a:t> 적용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8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 err="1"/>
              <a:t>플러시</a:t>
            </a:r>
            <a:r>
              <a:rPr lang="en-US" altLang="ko-KR" sz="1600" b="1" dirty="0"/>
              <a:t>(flush()): </a:t>
            </a:r>
            <a:r>
              <a:rPr lang="ko-KR" altLang="en-US" sz="1600" b="1" dirty="0"/>
              <a:t>영속성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컨텍스트의 변경 내용을 데이터베이스에 반영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모든 </a:t>
            </a:r>
            <a:r>
              <a:rPr lang="ko-KR" altLang="en-US" sz="1500" dirty="0" err="1"/>
              <a:t>엔티티를</a:t>
            </a:r>
            <a:r>
              <a:rPr lang="ko-KR" altLang="en-US" sz="1500" dirty="0"/>
              <a:t> 스냅샷과 비교해서 수정된 </a:t>
            </a:r>
            <a:r>
              <a:rPr lang="ko-KR" altLang="en-US" sz="1500" dirty="0" err="1"/>
              <a:t>엔티티</a:t>
            </a:r>
            <a:r>
              <a:rPr lang="ko-KR" altLang="en-US" sz="1500" dirty="0"/>
              <a:t> 탐색</a:t>
            </a:r>
            <a:r>
              <a:rPr lang="en-US" altLang="ko-KR" sz="1500" dirty="0">
                <a:sym typeface="Wingdings" panose="05000000000000000000" pitchFamily="2" charset="2"/>
              </a:rPr>
              <a:t></a:t>
            </a:r>
            <a:r>
              <a:rPr lang="ko-KR" altLang="en-US" sz="1500" dirty="0">
                <a:sym typeface="Wingdings" panose="05000000000000000000" pitchFamily="2" charset="2"/>
              </a:rPr>
              <a:t>수정 쿼리를 작성하여 쓰기 지연 </a:t>
            </a:r>
            <a:r>
              <a:rPr lang="en-US" altLang="ko-KR" sz="1500" dirty="0">
                <a:sym typeface="Wingdings" panose="05000000000000000000" pitchFamily="2" charset="2"/>
              </a:rPr>
              <a:t>SQL </a:t>
            </a:r>
            <a:r>
              <a:rPr lang="ko-KR" altLang="en-US" sz="1500" dirty="0">
                <a:sym typeface="Wingdings" panose="05000000000000000000" pitchFamily="2" charset="2"/>
              </a:rPr>
              <a:t>저장소에 등록</a:t>
            </a:r>
            <a:r>
              <a:rPr lang="en-US" altLang="ko-KR" sz="1500" dirty="0">
                <a:sym typeface="Wingdings" panose="05000000000000000000" pitchFamily="2" charset="2"/>
              </a:rPr>
              <a:t>  </a:t>
            </a:r>
            <a:r>
              <a:rPr lang="ko-KR" altLang="en-US" sz="1500" dirty="0">
                <a:sym typeface="Wingdings" panose="05000000000000000000" pitchFamily="2" charset="2"/>
              </a:rPr>
              <a:t>쓰기 지연 </a:t>
            </a:r>
            <a:r>
              <a:rPr lang="en-US" altLang="ko-KR" sz="1500" dirty="0">
                <a:sym typeface="Wingdings" panose="05000000000000000000" pitchFamily="2" charset="2"/>
              </a:rPr>
              <a:t>SQL </a:t>
            </a:r>
            <a:r>
              <a:rPr lang="ko-KR" altLang="en-US" sz="1500" dirty="0">
                <a:sym typeface="Wingdings" panose="05000000000000000000" pitchFamily="2" charset="2"/>
              </a:rPr>
              <a:t>저장소의 쿼리를 데이터베이스에 전송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ko-KR" altLang="en-US" sz="1600" b="1" dirty="0"/>
              <a:t>영속성 컨텍스트 </a:t>
            </a:r>
            <a:r>
              <a:rPr lang="ko-KR" altLang="en-US" sz="1600" b="1" dirty="0" err="1"/>
              <a:t>플러시</a:t>
            </a:r>
            <a:r>
              <a:rPr lang="ko-KR" altLang="en-US" sz="1600" b="1" dirty="0"/>
              <a:t> 방법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500" dirty="0" err="1"/>
              <a:t>em.flush</a:t>
            </a:r>
            <a:r>
              <a:rPr lang="en-US" altLang="ko-KR" sz="1500" dirty="0"/>
              <a:t>() </a:t>
            </a:r>
            <a:r>
              <a:rPr lang="ko-KR" altLang="en-US" sz="1500" dirty="0"/>
              <a:t>직접 호출</a:t>
            </a:r>
            <a:r>
              <a:rPr lang="en-US" altLang="ko-KR" sz="1500" dirty="0"/>
              <a:t>(</a:t>
            </a:r>
            <a:r>
              <a:rPr lang="ko-KR" altLang="en-US" sz="1500" dirty="0"/>
              <a:t>테스트용 이외에는 거의 사용하지 않음</a:t>
            </a:r>
            <a:r>
              <a:rPr lang="en-US" altLang="ko-KR" sz="1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트랜잭션이</a:t>
            </a:r>
            <a:r>
              <a:rPr lang="en-US" altLang="ko-KR" sz="1500" dirty="0"/>
              <a:t> commit</a:t>
            </a:r>
            <a:r>
              <a:rPr lang="ko-KR" altLang="en-US" sz="1500" dirty="0"/>
              <a:t>되면</a:t>
            </a:r>
            <a:r>
              <a:rPr lang="en-US" altLang="ko-KR" sz="1500" dirty="0"/>
              <a:t>(</a:t>
            </a:r>
            <a:r>
              <a:rPr lang="ko-KR" altLang="en-US" sz="1500" dirty="0"/>
              <a:t>끝나면</a:t>
            </a:r>
            <a:r>
              <a:rPr lang="en-US" altLang="ko-KR" sz="1500" dirty="0"/>
              <a:t>)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플러시가</a:t>
            </a:r>
            <a:r>
              <a:rPr lang="ko-KR" altLang="en-US" sz="1500" dirty="0"/>
              <a:t> 자동 호출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JPQL </a:t>
            </a:r>
            <a:r>
              <a:rPr lang="ko-KR" altLang="en-US" sz="1500" dirty="0"/>
              <a:t>쿼리 실행 시 </a:t>
            </a:r>
            <a:r>
              <a:rPr lang="ko-KR" altLang="en-US" sz="1500" dirty="0" err="1"/>
              <a:t>플러시가</a:t>
            </a:r>
            <a:r>
              <a:rPr lang="ko-KR" altLang="en-US" sz="1500" dirty="0"/>
              <a:t> 자동 호출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600" b="1" dirty="0" err="1"/>
              <a:t>준영속</a:t>
            </a:r>
            <a:r>
              <a:rPr lang="en-US" altLang="ko-KR" sz="1600" b="1" dirty="0"/>
              <a:t>(detached)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/>
              <a:t>한번이라도 </a:t>
            </a:r>
            <a:r>
              <a:rPr lang="ko-KR" altLang="en-US" sz="1500" dirty="0" err="1"/>
              <a:t>영속화</a:t>
            </a:r>
            <a:r>
              <a:rPr lang="ko-KR" altLang="en-US" sz="1500" dirty="0"/>
              <a:t> 되었지만 현재는 </a:t>
            </a:r>
            <a:r>
              <a:rPr lang="ko-KR" altLang="en-US" sz="1500" dirty="0" err="1"/>
              <a:t>영속화</a:t>
            </a:r>
            <a:r>
              <a:rPr lang="ko-KR" altLang="en-US" sz="1500" dirty="0"/>
              <a:t> 되지 않은 상태인 </a:t>
            </a:r>
            <a:r>
              <a:rPr lang="en-US" altLang="ko-KR" sz="1500" dirty="0"/>
              <a:t>Entity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err="1"/>
              <a:t>식별자를</a:t>
            </a:r>
            <a:r>
              <a:rPr lang="ko-KR" altLang="en-US" sz="1500" dirty="0"/>
              <a:t> 이미 부여 받음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</a:rPr>
              <a:t>Dirty checking </a:t>
            </a:r>
            <a:r>
              <a:rPr lang="ko-KR" altLang="en-US" sz="1500" dirty="0">
                <a:solidFill>
                  <a:srgbClr val="FF0000"/>
                </a:solidFill>
              </a:rPr>
              <a:t>대상이 아니므로 </a:t>
            </a:r>
            <a:r>
              <a:rPr lang="ko-KR" altLang="en-US" sz="1500" dirty="0" err="1">
                <a:solidFill>
                  <a:srgbClr val="FF0000"/>
                </a:solidFill>
              </a:rPr>
              <a:t>엔티티가</a:t>
            </a:r>
            <a:r>
              <a:rPr lang="ko-KR" altLang="en-US" sz="1500" dirty="0">
                <a:solidFill>
                  <a:srgbClr val="FF0000"/>
                </a:solidFill>
              </a:rPr>
              <a:t> 변경되더라도 데이터베이스에 반영되지 않음</a:t>
            </a:r>
            <a:endParaRPr lang="en-US" altLang="ko-KR" sz="15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병합</a:t>
            </a:r>
            <a:r>
              <a:rPr lang="en-US" altLang="ko-KR" sz="1600" b="1" dirty="0"/>
              <a:t>: merge()</a:t>
            </a:r>
          </a:p>
          <a:p>
            <a:pPr lvl="1">
              <a:lnSpc>
                <a:spcPct val="150000"/>
              </a:lnSpc>
            </a:pPr>
            <a:r>
              <a:rPr lang="ko-KR" altLang="en-US" sz="1500" dirty="0" err="1"/>
              <a:t>준영속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비영속</a:t>
            </a:r>
            <a:r>
              <a:rPr lang="en-US" altLang="ko-KR" sz="1500" dirty="0"/>
              <a:t>) </a:t>
            </a:r>
            <a:r>
              <a:rPr lang="ko-KR" altLang="en-US" sz="1500" dirty="0"/>
              <a:t>상태의 </a:t>
            </a:r>
            <a:r>
              <a:rPr lang="ko-KR" altLang="en-US" sz="1500" dirty="0" err="1"/>
              <a:t>엔티티를</a:t>
            </a:r>
            <a:r>
              <a:rPr lang="ko-KR" altLang="en-US" sz="1500" dirty="0"/>
              <a:t> 다시 영속 상태로 변경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Member </a:t>
            </a:r>
            <a:r>
              <a:rPr lang="en-US" altLang="ko-KR" sz="1500" dirty="0" err="1"/>
              <a:t>mergeMember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em.merge</a:t>
            </a:r>
            <a:r>
              <a:rPr lang="en-US" altLang="ko-KR" sz="1500" dirty="0"/>
              <a:t>(member); </a:t>
            </a:r>
          </a:p>
          <a:p>
            <a:pPr lvl="1">
              <a:lnSpc>
                <a:spcPct val="150000"/>
              </a:lnSpc>
            </a:pPr>
            <a:endParaRPr lang="ko-KR" altLang="en-US" sz="1600" dirty="0"/>
          </a:p>
          <a:p>
            <a:pPr lvl="1"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04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병합</a:t>
            </a:r>
            <a:r>
              <a:rPr lang="en-US" altLang="ko-KR" sz="1600" b="1" dirty="0"/>
              <a:t>: merge()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준영속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비영속</a:t>
            </a:r>
            <a:r>
              <a:rPr lang="en-US" altLang="ko-KR" sz="1600" dirty="0"/>
              <a:t>) </a:t>
            </a:r>
            <a:r>
              <a:rPr lang="ko-KR" altLang="en-US" sz="1600" dirty="0"/>
              <a:t>상태의 </a:t>
            </a:r>
            <a:r>
              <a:rPr lang="ko-KR" altLang="en-US" sz="1600" dirty="0" err="1"/>
              <a:t>엔티티를</a:t>
            </a:r>
            <a:r>
              <a:rPr lang="ko-KR" altLang="en-US" sz="1600" dirty="0"/>
              <a:t> 다시 영속 상태로 변경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Member </a:t>
            </a:r>
            <a:r>
              <a:rPr lang="en-US" altLang="ko-KR" sz="1600" dirty="0" err="1"/>
              <a:t>mergeMember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em.merge</a:t>
            </a:r>
            <a:r>
              <a:rPr lang="en-US" altLang="ko-KR" sz="1600" dirty="0"/>
              <a:t>(member);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460" dirty="0">
              <a:sym typeface="Wingdings" panose="05000000000000000000" pitchFamily="2" charset="2"/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614" y="2024198"/>
            <a:ext cx="4517583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PostMapping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"item/edit"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form){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Book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form.getAuthor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book.setIsbn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form.getIsbn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.saveItem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(book)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"redirect:/items"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48615" y="2024198"/>
            <a:ext cx="2550698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 item){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.persist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.merge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604" y="5225303"/>
            <a:ext cx="6631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 예제에서 </a:t>
            </a:r>
            <a:r>
              <a:rPr lang="en-US" altLang="ko-KR" sz="1400" dirty="0"/>
              <a:t>update </a:t>
            </a:r>
            <a:r>
              <a:rPr lang="ko-KR" altLang="en-US" sz="1400" dirty="0"/>
              <a:t>대상이 되는 </a:t>
            </a:r>
            <a:r>
              <a:rPr lang="ko-KR" altLang="en-US" sz="1400" dirty="0" err="1"/>
              <a:t>엔티티는</a:t>
            </a:r>
            <a:r>
              <a:rPr lang="ko-KR" altLang="en-US" sz="1400" dirty="0"/>
              <a:t> 과거 </a:t>
            </a:r>
            <a:r>
              <a:rPr lang="en-US" altLang="ko-KR" sz="1400" dirty="0"/>
              <a:t>id</a:t>
            </a:r>
            <a:r>
              <a:rPr lang="ko-KR" altLang="en-US" sz="1400" dirty="0"/>
              <a:t>를 부여 받아서 영속성 컨텍스트에 의해 관리되고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데이터베이스까지 저장되었던 </a:t>
            </a:r>
            <a:r>
              <a:rPr lang="ko-KR" altLang="en-US" sz="1400" dirty="0" err="1"/>
              <a:t>엔티티</a:t>
            </a:r>
            <a:endParaRPr lang="en-US" altLang="ko-KR" sz="1400" dirty="0"/>
          </a:p>
          <a:p>
            <a:r>
              <a:rPr lang="ko-KR" altLang="en-US" sz="1400" dirty="0"/>
              <a:t>그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현재는 내가 </a:t>
            </a:r>
            <a:r>
              <a:rPr lang="en-US" altLang="ko-KR" sz="1400" dirty="0"/>
              <a:t>new</a:t>
            </a:r>
            <a:r>
              <a:rPr lang="ko-KR" altLang="en-US" sz="1400" dirty="0"/>
              <a:t>를 이용하여 새롭게 만듦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준영속</a:t>
            </a:r>
            <a:r>
              <a:rPr lang="ko-KR" altLang="en-US" sz="1400" dirty="0">
                <a:sym typeface="Wingdings" panose="05000000000000000000" pitchFamily="2" charset="2"/>
              </a:rPr>
              <a:t> 상태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/>
              <a:t>item</a:t>
            </a:r>
            <a:r>
              <a:rPr lang="ko-KR" altLang="en-US" sz="1400" dirty="0"/>
              <a:t>의 새로운 추가는 </a:t>
            </a:r>
            <a:r>
              <a:rPr lang="en-US" altLang="ko-KR" sz="1400" dirty="0"/>
              <a:t>persist, update</a:t>
            </a:r>
            <a:r>
              <a:rPr lang="ko-KR" altLang="en-US" sz="1400" dirty="0"/>
              <a:t>는 </a:t>
            </a:r>
            <a:r>
              <a:rPr lang="en-US" altLang="ko-KR" sz="1400" dirty="0"/>
              <a:t>id</a:t>
            </a:r>
            <a:r>
              <a:rPr lang="ko-KR" altLang="en-US" sz="1400" dirty="0"/>
              <a:t>가 이미 있으므로 </a:t>
            </a:r>
            <a:r>
              <a:rPr lang="en-US" altLang="ko-KR" sz="1400" dirty="0"/>
              <a:t>merge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604" y="6450154"/>
            <a:ext cx="665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B0F0"/>
                </a:solidFill>
              </a:rPr>
              <a:t>참고</a:t>
            </a:r>
            <a:r>
              <a:rPr lang="en-US" altLang="ko-KR" sz="1400" dirty="0"/>
              <a:t>) Transient </a:t>
            </a:r>
            <a:r>
              <a:rPr lang="ko-KR" altLang="en-US" sz="1400" dirty="0"/>
              <a:t>상태의 객체</a:t>
            </a:r>
            <a:r>
              <a:rPr lang="en-US" altLang="ko-KR" sz="1400" dirty="0"/>
              <a:t>: </a:t>
            </a:r>
            <a:r>
              <a:rPr lang="ko-KR" altLang="en-US" sz="1400" dirty="0"/>
              <a:t>새로 만들어진 </a:t>
            </a:r>
            <a:r>
              <a:rPr lang="ko-KR" altLang="en-US" sz="1400" dirty="0" err="1"/>
              <a:t>객체라서</a:t>
            </a:r>
            <a:r>
              <a:rPr lang="ko-KR" altLang="en-US" sz="1400" dirty="0"/>
              <a:t> </a:t>
            </a:r>
            <a:r>
              <a:rPr lang="en-US" altLang="ko-KR" sz="1400" dirty="0"/>
              <a:t>ID</a:t>
            </a:r>
            <a:r>
              <a:rPr lang="ko-KR" altLang="en-US" sz="1400" dirty="0"/>
              <a:t>가 없고 </a:t>
            </a:r>
            <a:r>
              <a:rPr lang="en-US" altLang="ko-KR" sz="1400" dirty="0"/>
              <a:t>ID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맵핑되는</a:t>
            </a:r>
            <a:r>
              <a:rPr lang="ko-KR" altLang="en-US" sz="1400" dirty="0"/>
              <a:t> 데이터베이스 레코드가 전혀 없는 상태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05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공통 레이아웃 작성</a:t>
            </a:r>
            <a:endParaRPr lang="en-US" altLang="ko-KR" sz="1600" b="1" dirty="0"/>
          </a:p>
          <a:p>
            <a:pPr lvl="1"/>
            <a:r>
              <a:rPr lang="ko-KR" altLang="en-US" sz="1600"/>
              <a:t>폴더 및 파일 구성</a:t>
            </a:r>
            <a:endParaRPr lang="en-US" altLang="ko-KR" sz="1600"/>
          </a:p>
          <a:p>
            <a:pPr lvl="2"/>
            <a:r>
              <a:rPr lang="en-US" altLang="ko-KR" sz="1400"/>
              <a:t>templates </a:t>
            </a:r>
            <a:r>
              <a:rPr lang="ko-KR" altLang="en-US" sz="1400"/>
              <a:t>밑에 </a:t>
            </a:r>
            <a:r>
              <a:rPr lang="en-US" altLang="ko-KR" sz="1400"/>
              <a:t>fragments</a:t>
            </a:r>
            <a:r>
              <a:rPr lang="ko-KR" altLang="en-US" sz="1400"/>
              <a:t>와 </a:t>
            </a:r>
            <a:r>
              <a:rPr lang="en-US" altLang="ko-KR" sz="1400"/>
              <a:t>layouts</a:t>
            </a:r>
            <a:r>
              <a:rPr lang="ko-KR" altLang="en-US" sz="1400"/>
              <a:t>폴더 생성</a:t>
            </a:r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lvl="2"/>
            <a:endParaRPr lang="en-US" altLang="ko-KR" sz="1400"/>
          </a:p>
          <a:p>
            <a:pPr marL="318875" lvl="2" indent="0">
              <a:buNone/>
            </a:pPr>
            <a:endParaRPr lang="en-US" altLang="ko-KR" sz="1400"/>
          </a:p>
          <a:p>
            <a:pPr lvl="2"/>
            <a:r>
              <a:rPr lang="en-US" altLang="ko-KR" sz="1400"/>
              <a:t>static </a:t>
            </a:r>
            <a:r>
              <a:rPr lang="ko-KR" altLang="en-US" sz="1400"/>
              <a:t>폴더 아래에 </a:t>
            </a:r>
            <a:r>
              <a:rPr lang="en-US" altLang="ko-KR" sz="1400"/>
              <a:t>css</a:t>
            </a:r>
            <a:r>
              <a:rPr lang="ko-KR" altLang="en-US" sz="1400"/>
              <a:t>폴더 생성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BE33F-2CAE-43B6-8C7D-AAD65DBF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4" y="1787163"/>
            <a:ext cx="1885950" cy="1666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8611F1-17B5-4285-8BA6-C4188B74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559" y="1787163"/>
            <a:ext cx="2038350" cy="2228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FF96FC-8D70-4466-BB63-7284C1AB0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54" y="4922332"/>
            <a:ext cx="19335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병합</a:t>
            </a:r>
            <a:r>
              <a:rPr lang="en-US" altLang="ko-KR" sz="1600" b="1" dirty="0"/>
              <a:t>: merge()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merge</a:t>
            </a:r>
            <a:r>
              <a:rPr lang="ko-KR" altLang="en-US" sz="1600" dirty="0"/>
              <a:t>의 동작을 위한 테스트 코드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추가적인 동작이 필요할 경우</a:t>
            </a:r>
            <a:r>
              <a:rPr lang="en-US" altLang="ko-KR" sz="1600" dirty="0"/>
              <a:t>, item</a:t>
            </a:r>
            <a:r>
              <a:rPr lang="ko-KR" altLang="en-US" sz="1600" dirty="0"/>
              <a:t>이 아닌 </a:t>
            </a:r>
            <a:r>
              <a:rPr lang="en-US" altLang="ko-KR" sz="1600" dirty="0"/>
              <a:t>merge</a:t>
            </a:r>
            <a:r>
              <a:rPr lang="ko-KR" altLang="en-US" sz="1600" dirty="0"/>
              <a:t>의 반환 객체인 </a:t>
            </a:r>
            <a:r>
              <a:rPr lang="en-US" altLang="ko-KR" sz="1600" dirty="0" err="1"/>
              <a:t>findItem</a:t>
            </a:r>
            <a:r>
              <a:rPr lang="ko-KR" altLang="en-US" sz="1600" dirty="0"/>
              <a:t>을 사용해야 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460" dirty="0">
              <a:sym typeface="Wingdings" panose="05000000000000000000" pitchFamily="2" charset="2"/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17526" y="3442573"/>
            <a:ext cx="600517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Hibernate generates a SELECT statement first to fetch the latest state of the underlying database record, and afterward, it copies the detached entity state onto the newly fetched managed entity.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7526" y="1483766"/>
            <a:ext cx="600517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"==========merge before==============="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.merge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findItem.getPrice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item.getPrice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=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em.contains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(item):"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em.contains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):"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.contains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.detach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"==========merge after================"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준영속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엔티티를</a:t>
            </a:r>
            <a:r>
              <a:rPr lang="ko-KR" altLang="en-US" sz="1600" b="1" dirty="0"/>
              <a:t> 수정할 수 있는 두 가지 방법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변경 감지</a:t>
            </a:r>
            <a:r>
              <a:rPr lang="en-US" altLang="ko-KR" sz="1400" dirty="0"/>
              <a:t>: DB</a:t>
            </a:r>
            <a:r>
              <a:rPr lang="ko-KR" altLang="en-US" sz="1400" dirty="0"/>
              <a:t>에서 조회하여 영속성 컨텍스트에 넣어서 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15943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159438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병합</a:t>
            </a:r>
            <a:r>
              <a:rPr lang="en-US" altLang="ko-KR" sz="1400" dirty="0"/>
              <a:t>: merge</a:t>
            </a:r>
            <a:r>
              <a:rPr lang="ko-KR" altLang="en-US" sz="1400" dirty="0"/>
              <a:t>를 이용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변경되는 </a:t>
            </a:r>
            <a:r>
              <a:rPr lang="ko-KR" altLang="en-US" sz="1400" dirty="0" err="1"/>
              <a:t>로직</a:t>
            </a:r>
            <a:r>
              <a:rPr lang="ko-KR" altLang="en-US" sz="1400" dirty="0"/>
              <a:t> 자체는 변경 감지와 병합이 완벽하게 동일하지만</a:t>
            </a:r>
            <a:r>
              <a:rPr lang="en-US" altLang="ko-KR" sz="1400" dirty="0"/>
              <a:t> </a:t>
            </a:r>
            <a:r>
              <a:rPr lang="ko-KR" altLang="en-US" sz="1400" dirty="0"/>
              <a:t>중요한 차이가 있음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변경 감지 기능을 사용하면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원하는 속성만 선택해서 변경할 수 있지만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병합을 사용하면 모든 속성이 변경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모든 필드를 교체하기 때문에 병합 시 해당하는 값이 없다면 </a:t>
            </a:r>
            <a:r>
              <a:rPr lang="en-US" altLang="ko-KR" sz="1400" dirty="0">
                <a:solidFill>
                  <a:srgbClr val="FF0000"/>
                </a:solidFill>
              </a:rPr>
              <a:t>null </a:t>
            </a:r>
            <a:r>
              <a:rPr lang="ko-KR" altLang="en-US" sz="1400" dirty="0">
                <a:solidFill>
                  <a:srgbClr val="FF0000"/>
                </a:solidFill>
              </a:rPr>
              <a:t>로 업데이트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/>
              <a:t>변경 폼 화면에서 보통 변경 가능한 데이터만 노출</a:t>
            </a:r>
            <a:r>
              <a:rPr lang="en-US" altLang="ko-KR" sz="1400" dirty="0"/>
              <a:t>(</a:t>
            </a:r>
            <a:r>
              <a:rPr lang="ko-KR" altLang="en-US" sz="1400" dirty="0"/>
              <a:t>모든 속성 정보를 알 수 없는 경우가 생김</a:t>
            </a:r>
            <a:r>
              <a:rPr lang="en-US" altLang="ko-KR" sz="1400" dirty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460" dirty="0">
              <a:sym typeface="Wingdings" panose="05000000000000000000" pitchFamily="2" charset="2"/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3289" y="1310887"/>
            <a:ext cx="6769802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9876AA"/>
                </a:solidFill>
                <a:latin typeface="Arial Unicode MS"/>
                <a:ea typeface="JetBrains Mono"/>
              </a:rPr>
              <a:t>//</a:t>
            </a:r>
            <a:r>
              <a:rPr lang="en-US" altLang="en-US" sz="1400" dirty="0" err="1">
                <a:solidFill>
                  <a:srgbClr val="9876AA"/>
                </a:solidFill>
                <a:latin typeface="Arial Unicode MS"/>
                <a:ea typeface="JetBrains Mono"/>
              </a:rPr>
              <a:t>ItemService</a:t>
            </a:r>
            <a:r>
              <a:rPr lang="ko-KR" altLang="en-US" sz="1400" dirty="0">
                <a:solidFill>
                  <a:srgbClr val="9876AA"/>
                </a:solidFill>
                <a:latin typeface="Arial Unicode MS"/>
                <a:ea typeface="JetBrains Mono"/>
              </a:rPr>
              <a:t>에 </a:t>
            </a:r>
            <a:r>
              <a:rPr lang="en-US" altLang="ko-KR" sz="1400" dirty="0" err="1">
                <a:solidFill>
                  <a:srgbClr val="9876AA"/>
                </a:solidFill>
                <a:latin typeface="Arial Unicode MS"/>
                <a:ea typeface="JetBrains Mono"/>
              </a:rPr>
              <a:t>updateItem</a:t>
            </a:r>
            <a:r>
              <a:rPr lang="ko-KR" altLang="en-US" sz="1400" dirty="0">
                <a:solidFill>
                  <a:srgbClr val="9876AA"/>
                </a:solidFill>
                <a:latin typeface="Arial Unicode MS"/>
                <a:ea typeface="JetBrains Mono"/>
              </a:rPr>
              <a:t>이라는 명시적인 </a:t>
            </a:r>
            <a:r>
              <a:rPr lang="ko-KR" altLang="en-US" sz="1400" dirty="0" err="1">
                <a:solidFill>
                  <a:srgbClr val="9876AA"/>
                </a:solidFill>
                <a:latin typeface="Arial Unicode MS"/>
                <a:ea typeface="JetBrains Mono"/>
              </a:rPr>
              <a:t>메소드</a:t>
            </a:r>
            <a:r>
              <a:rPr lang="ko-KR" altLang="en-US" sz="1400" dirty="0">
                <a:solidFill>
                  <a:srgbClr val="9876AA"/>
                </a:solidFill>
                <a:latin typeface="Arial Unicode MS"/>
                <a:ea typeface="JetBrains Mono"/>
              </a:rPr>
              <a:t> 정의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@Transactional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Item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itemRepository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findItem.setPrice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(price)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findItem.setName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findItem.setStockQuantity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3289" y="3166460"/>
            <a:ext cx="819006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ItemController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수정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9876AA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.updateItem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form.getPrice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form.getStockQuantity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0636" y="671778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  <a:latin typeface="-apple-system"/>
              </a:rPr>
              <a:t>변경감지</a:t>
            </a:r>
            <a:r>
              <a:rPr lang="ko-KR" altLang="en-US" dirty="0" err="1">
                <a:solidFill>
                  <a:srgbClr val="FF0000"/>
                </a:solidFill>
                <a:latin typeface="-apple-system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 활용하자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변경감지와</a:t>
            </a:r>
            <a:r>
              <a:rPr lang="ko-KR" altLang="en-US" sz="2105" dirty="0"/>
              <a:t> 병합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하나의 </a:t>
            </a:r>
            <a:r>
              <a:rPr lang="ko-KR" altLang="en-US" sz="1600" b="1" dirty="0" err="1"/>
              <a:t>트랙잭션</a:t>
            </a:r>
            <a:r>
              <a:rPr lang="ko-KR" altLang="en-US" sz="1600" b="1" dirty="0"/>
              <a:t> 안에서 </a:t>
            </a:r>
            <a:r>
              <a:rPr lang="ko-KR" altLang="en-US" sz="1600" b="1" dirty="0" err="1"/>
              <a:t>엔티티들이</a:t>
            </a:r>
            <a:r>
              <a:rPr lang="ko-KR" altLang="en-US" sz="1600" b="1" dirty="0"/>
              <a:t> 다루어지도록 설계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핵심 비즈니스 </a:t>
            </a:r>
            <a:r>
              <a:rPr lang="ko-KR" altLang="en-US" sz="1400" dirty="0" err="1"/>
              <a:t>로직이</a:t>
            </a:r>
            <a:r>
              <a:rPr lang="ko-KR" altLang="en-US" sz="1400" dirty="0"/>
              <a:t> 있을 경우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식별자만</a:t>
            </a:r>
            <a:r>
              <a:rPr lang="ko-KR" altLang="en-US" sz="1400" dirty="0"/>
              <a:t> 넘겨주고 </a:t>
            </a:r>
            <a:r>
              <a:rPr lang="en-US" altLang="ko-KR" sz="1400" dirty="0"/>
              <a:t>service</a:t>
            </a:r>
            <a:r>
              <a:rPr lang="ko-KR" altLang="en-US" sz="1400" dirty="0"/>
              <a:t>계층에서 </a:t>
            </a:r>
            <a:r>
              <a:rPr lang="ko-KR" altLang="en-US" sz="1400" dirty="0" err="1"/>
              <a:t>엔티티</a:t>
            </a:r>
            <a:r>
              <a:rPr lang="ko-KR" altLang="en-US" sz="1400" dirty="0"/>
              <a:t> 조회부터 시작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Transaction</a:t>
            </a:r>
            <a:r>
              <a:rPr lang="ko-KR" altLang="en-US" sz="1400" dirty="0"/>
              <a:t>안에서 모든 것을 일괄적으로 처리 가능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외부에서 조회에서 넘기면 영속성 컨텍스트와 무관한 </a:t>
            </a:r>
            <a:r>
              <a:rPr lang="ko-KR" altLang="en-US" sz="1400" dirty="0" err="1"/>
              <a:t>엔티티가</a:t>
            </a:r>
            <a:r>
              <a:rPr lang="ko-KR" altLang="en-US" sz="1400" dirty="0"/>
              <a:t> 넘어옴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다만 조회만 하는 것은 괜찮음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controller</a:t>
            </a:r>
            <a:r>
              <a:rPr lang="ko-KR" altLang="en-US" sz="1400" dirty="0"/>
              <a:t>에서는 </a:t>
            </a:r>
            <a:r>
              <a:rPr lang="ko-KR" altLang="en-US" sz="1400" dirty="0" err="1"/>
              <a:t>식별자들만</a:t>
            </a:r>
            <a:r>
              <a:rPr lang="ko-KR" altLang="en-US" sz="1400" dirty="0"/>
              <a:t> 넘기고</a:t>
            </a:r>
            <a:r>
              <a:rPr lang="en-US" altLang="ko-KR" sz="1400" dirty="0"/>
              <a:t>, </a:t>
            </a:r>
            <a:r>
              <a:rPr lang="ko-KR" altLang="en-US" sz="1400" dirty="0"/>
              <a:t>엔티티조회가 사용되는 비지니스로직은 </a:t>
            </a:r>
            <a:r>
              <a:rPr lang="en-US" altLang="ko-KR" sz="1400" dirty="0"/>
              <a:t>service</a:t>
            </a:r>
            <a:r>
              <a:rPr lang="ko-KR" altLang="en-US" sz="1400" dirty="0"/>
              <a:t>에서 일괄</a:t>
            </a:r>
            <a:r>
              <a:rPr lang="en-US" altLang="ko-KR" sz="1400" dirty="0"/>
              <a:t> </a:t>
            </a:r>
            <a:r>
              <a:rPr lang="ko-KR" altLang="en-US" sz="1400" dirty="0"/>
              <a:t>처리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460" dirty="0">
              <a:sym typeface="Wingdings" panose="05000000000000000000" pitchFamily="2" charset="2"/>
            </a:endParaRP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873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44168" y="2825496"/>
            <a:ext cx="4636008" cy="96926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947" dirty="0"/>
              <a:t>웹 계층 구현</a:t>
            </a:r>
            <a:br>
              <a:rPr lang="en-US" altLang="ko-KR" sz="2947" dirty="0"/>
            </a:br>
            <a:r>
              <a:rPr lang="en-US" altLang="ko-KR" sz="2947" dirty="0"/>
              <a:t>(</a:t>
            </a:r>
            <a:r>
              <a:rPr lang="ko-KR" altLang="en-US" sz="2947" dirty="0" err="1"/>
              <a:t>주문기능</a:t>
            </a:r>
            <a:r>
              <a:rPr lang="en-US" altLang="ko-KR" sz="2947" dirty="0"/>
              <a:t>)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/>
              <a:t>준비사항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04" y="1847272"/>
            <a:ext cx="6690903" cy="4691162"/>
          </a:xfrm>
        </p:spPr>
        <p:txBody>
          <a:bodyPr>
            <a:normAutofit/>
          </a:bodyPr>
          <a:lstStyle/>
          <a:p>
            <a:pPr latinLnBrk="1"/>
            <a:r>
              <a:rPr lang="ko-KR" altLang="en-US" sz="1800"/>
              <a:t>데이터 준비</a:t>
            </a:r>
            <a:endParaRPr lang="en-US" altLang="ko-KR" sz="1800"/>
          </a:p>
          <a:p>
            <a:pPr lvl="1" latinLnBrk="1"/>
            <a:r>
              <a:rPr lang="ko-KR" altLang="en-US" sz="1600"/>
              <a:t>상품 </a:t>
            </a:r>
            <a:r>
              <a:rPr lang="en-US" altLang="ko-KR" sz="1600"/>
              <a:t>4</a:t>
            </a:r>
            <a:r>
              <a:rPr lang="ko-KR" altLang="en-US" sz="1600"/>
              <a:t>건</a:t>
            </a:r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marL="269977" lvl="1" indent="0" latinLnBrk="1">
              <a:buNone/>
            </a:pPr>
            <a:endParaRPr lang="en-US" altLang="ko-KR" sz="1600"/>
          </a:p>
          <a:p>
            <a:pPr lvl="1" latinLnBrk="1"/>
            <a:r>
              <a:rPr lang="ko-KR" altLang="en-US" sz="1600"/>
              <a:t>회원 </a:t>
            </a:r>
            <a:r>
              <a:rPr lang="en-US" altLang="ko-KR" sz="1600"/>
              <a:t>2</a:t>
            </a:r>
            <a:r>
              <a:rPr lang="ko-KR" altLang="en-US" sz="1600"/>
              <a:t>명</a:t>
            </a:r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/>
          </a:p>
          <a:p>
            <a:pPr lvl="1" latinLnBrk="1"/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  <a:p>
            <a:pPr lvl="2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6B9A-C68F-4D60-8BE3-B9D2FB0B9833}"/>
              </a:ext>
            </a:extLst>
          </p:cNvPr>
          <p:cNvSpPr/>
          <p:nvPr/>
        </p:nvSpPr>
        <p:spPr>
          <a:xfrm>
            <a:off x="466396" y="4125050"/>
            <a:ext cx="4830116" cy="419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63"/>
              <a:t>INSERT INTO MEMBER VALUES(1,'city1', 'street1','zipcode1','member1');</a:t>
            </a:r>
          </a:p>
          <a:p>
            <a:r>
              <a:rPr lang="ko-KR" altLang="en-US" sz="1063"/>
              <a:t>INSERT INTO MEMBER VALUES(2,'city2', 'street2','zipcode2','member2')</a:t>
            </a:r>
            <a:r>
              <a:rPr lang="en-US" altLang="ko-KR" sz="1063"/>
              <a:t>;</a:t>
            </a:r>
            <a:endParaRPr lang="ko-KR" altLang="en-US" sz="1063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87E3AB-BDA3-4C82-831B-FA5C77536D0D}"/>
              </a:ext>
            </a:extLst>
          </p:cNvPr>
          <p:cNvSpPr/>
          <p:nvPr/>
        </p:nvSpPr>
        <p:spPr>
          <a:xfrm>
            <a:off x="466396" y="2767896"/>
            <a:ext cx="6601976" cy="6014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27"/>
              <a:t>INSERT INTO ITEM(DTYPE, ITEM_ID, NAME, PRICE, STOCK_QUANTITY, AUTHOR, ISBN) VALUES('B', 1,'spring',</a:t>
            </a:r>
            <a:r>
              <a:rPr lang="en-US" altLang="ko-KR" sz="827"/>
              <a:t> 3</a:t>
            </a:r>
            <a:r>
              <a:rPr lang="ko-KR" altLang="en-US" sz="827"/>
              <a:t>0000, 100,'tobi','1111-1111');</a:t>
            </a:r>
          </a:p>
          <a:p>
            <a:r>
              <a:rPr lang="ko-KR" altLang="en-US" sz="827"/>
              <a:t>INSERT INTO ITEM(DTYPE, ITEM_ID, NAME, PRICE, STOCK_QUANTITY, AUTHOR, ISBN) VALUES('B', 2,'spring boot', 10000, 50,'test','2222-2222');</a:t>
            </a:r>
          </a:p>
          <a:p>
            <a:r>
              <a:rPr lang="ko-KR" altLang="en-US" sz="827"/>
              <a:t>INSERT INTO ITEM(DTYPE, ITEM_ID, NAME, PRICE, STOCK_QUANTITY, AUTHOR, ISBN) VALUES('B', 3,'jpa', 2</a:t>
            </a:r>
            <a:r>
              <a:rPr lang="en-US" altLang="ko-KR" sz="827"/>
              <a:t>0</a:t>
            </a:r>
            <a:r>
              <a:rPr lang="ko-KR" altLang="en-US" sz="827"/>
              <a:t>000, 100,'code','3333-3333');</a:t>
            </a:r>
          </a:p>
          <a:p>
            <a:r>
              <a:rPr lang="ko-KR" altLang="en-US" sz="827"/>
              <a:t>INSERT INTO ITEM(DTYPE, ITEM_ID, NAME, PRICE, STOCK_QUANTITY, AUTHOR, ISBN) VALUES('B', 4,'react', </a:t>
            </a:r>
            <a:r>
              <a:rPr lang="en-US" altLang="ko-KR" sz="827"/>
              <a:t>25</a:t>
            </a:r>
            <a:r>
              <a:rPr lang="ko-KR" altLang="en-US" sz="827"/>
              <a:t>000, 100,'important','4444-4444');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3AFE0-864E-494B-8D12-CB861245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89" y="1341403"/>
            <a:ext cx="185178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ddl-auto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update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3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index.html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OrderController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300" dirty="0" err="1"/>
              <a:t>createForm</a:t>
            </a:r>
            <a:r>
              <a:rPr lang="en-US" altLang="ko-KR" sz="1300" dirty="0"/>
              <a:t> </a:t>
            </a:r>
            <a:r>
              <a:rPr lang="en-US" altLang="ko-KR" sz="1300" dirty="0">
                <a:sym typeface="Wingdings" panose="05000000000000000000" pitchFamily="2" charset="2"/>
              </a:rPr>
              <a:t></a:t>
            </a:r>
            <a:r>
              <a:rPr lang="en-US" altLang="ko-KR" sz="1300" dirty="0"/>
              <a:t> </a:t>
            </a:r>
            <a:r>
              <a:rPr lang="ko-KR" altLang="en-US" sz="1300" dirty="0"/>
              <a:t>상품 주문 페이지 생성</a:t>
            </a:r>
            <a:r>
              <a:rPr lang="en-US" altLang="ko-KR" sz="1300" dirty="0"/>
              <a:t>(</a:t>
            </a:r>
            <a:r>
              <a:rPr lang="ko-KR" altLang="en-US" sz="1300" dirty="0"/>
              <a:t>주문 가능한 </a:t>
            </a:r>
            <a:r>
              <a:rPr lang="ko-KR" altLang="en-US" sz="1300" dirty="0" err="1"/>
              <a:t>회원목록과</a:t>
            </a:r>
            <a:r>
              <a:rPr lang="ko-KR" altLang="en-US" sz="1300" dirty="0"/>
              <a:t> 상품 목록이 필요</a:t>
            </a:r>
            <a:r>
              <a:rPr lang="en-US" altLang="ko-KR" sz="1300" dirty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3835" y="3034897"/>
            <a:ext cx="5548314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RequiredArgsConstructor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final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"/order"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createForm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(Model model){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List&lt;Member&gt; members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.findMembers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List&lt;Item&gt; items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members"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items"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"order/order-form"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EFFF8F-D881-408B-B14B-55D1C960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89" y="1038517"/>
            <a:ext cx="612539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&lt;div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="service-container"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&lt;h3&gt;&lt;i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="fa fa-cart-arrow-down"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&gt;&lt;/i&gt;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6D9CBE"/>
                </a:solidFill>
                <a:effectLst/>
                <a:latin typeface="Arial Unicode MS"/>
                <a:ea typeface="JetBrains Mono"/>
              </a:rPr>
              <a:t>&amp;nbsp;&amp;nbsp;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 기능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&lt;/h3&gt;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="/order"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상품 주문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 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href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5C261"/>
                </a:solidFill>
                <a:effectLst/>
                <a:latin typeface="Arial Unicode MS"/>
                <a:ea typeface="JetBrains Mono"/>
              </a:rPr>
              <a:t>="/orders"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주문 내역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&lt;/a&gt;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&lt;/div&gt;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template/order/order-form.html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5FABF-610A-4201-83B7-AA4338B8A4FE}"/>
              </a:ext>
            </a:extLst>
          </p:cNvPr>
          <p:cNvSpPr/>
          <p:nvPr/>
        </p:nvSpPr>
        <p:spPr>
          <a:xfrm>
            <a:off x="127580" y="1050516"/>
            <a:ext cx="75101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xmlns:th="http://www.thymeleaf.org"</a:t>
            </a:r>
          </a:p>
          <a:p>
            <a:r>
              <a:rPr lang="en-US" altLang="ko-KR" sz="1200"/>
              <a:t>      xmlns:layout="http://www.ultraq.net.nz/thymeleaf/layout"</a:t>
            </a:r>
          </a:p>
          <a:p>
            <a:r>
              <a:rPr lang="en-US" altLang="ko-KR" sz="1200"/>
              <a:t>      layout:decorate="~{layouts/layout.html}"&gt;</a:t>
            </a:r>
          </a:p>
          <a:p>
            <a:r>
              <a:rPr lang="en-US" altLang="ko-KR" sz="1200"/>
              <a:t>&lt;head&gt;</a:t>
            </a:r>
          </a:p>
          <a:p>
            <a:endParaRPr lang="en-US" altLang="ko-KR" sz="1200"/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&lt;section layout:fragment="content" class="main-content"&gt;</a:t>
            </a:r>
          </a:p>
          <a:p>
            <a:r>
              <a:rPr lang="en-US" altLang="ko-KR" sz="1200"/>
              <a:t>    &lt;h1&gt;</a:t>
            </a:r>
            <a:r>
              <a:rPr lang="ko-KR" altLang="en-US" sz="1200"/>
              <a:t>상품주문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  &lt;form id="register-form" th:action="@{/order}" method="post"&gt;</a:t>
            </a:r>
          </a:p>
          <a:p>
            <a:r>
              <a:rPr lang="en-US" altLang="ko-KR" sz="1200"/>
              <a:t>        &lt;div class="form-row" th:object="${members}"&gt;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주문회원</a:t>
            </a:r>
            <a:r>
              <a:rPr lang="en-US" altLang="ko-KR" sz="1200"/>
              <a:t>: &lt;/label&gt;</a:t>
            </a:r>
          </a:p>
          <a:p>
            <a:r>
              <a:rPr lang="en-US" altLang="ko-KR" sz="1200"/>
              <a:t>            &lt;select name="memberId" &gt;</a:t>
            </a:r>
          </a:p>
          <a:p>
            <a:r>
              <a:rPr lang="en-US" altLang="ko-KR" sz="1200"/>
              <a:t>                &lt;option th:each="member : ${members}" th:value="${member.id}" th:text="${member.name}"&gt;&lt;/option&gt;</a:t>
            </a:r>
          </a:p>
          <a:p>
            <a:r>
              <a:rPr lang="en-US" altLang="ko-KR" sz="1200"/>
              <a:t>            &lt;/select&gt;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 th:object="${items}"&gt;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상품명</a:t>
            </a:r>
            <a:r>
              <a:rPr lang="en-US" altLang="ko-KR" sz="1200"/>
              <a:t>: &lt;/label&gt;</a:t>
            </a:r>
          </a:p>
          <a:p>
            <a:r>
              <a:rPr lang="en-US" altLang="ko-KR" sz="1200"/>
              <a:t>            &lt;select name="itemId" &gt;</a:t>
            </a:r>
          </a:p>
          <a:p>
            <a:r>
              <a:rPr lang="en-US" altLang="ko-KR" sz="1200"/>
              <a:t>                &lt;option th:each="item : ${items}" th:value="${item.id}" th:text="${item.name}"&gt;&lt;/option&gt;</a:t>
            </a:r>
          </a:p>
          <a:p>
            <a:r>
              <a:rPr lang="en-US" altLang="ko-KR" sz="1200"/>
              <a:t>            &lt;/select&gt;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&lt;label&gt;</a:t>
            </a:r>
            <a:r>
              <a:rPr lang="ko-KR" altLang="en-US" sz="1200"/>
              <a:t>수량 </a:t>
            </a:r>
            <a:r>
              <a:rPr lang="en-US" altLang="ko-KR" sz="1200"/>
              <a:t>&lt;/label&gt;</a:t>
            </a:r>
          </a:p>
          <a:p>
            <a:r>
              <a:rPr lang="en-US" altLang="ko-KR" sz="1200"/>
              <a:t>            &lt;input type="text" name="count" size="5" placeholder="</a:t>
            </a:r>
            <a:r>
              <a:rPr lang="ko-KR" altLang="en-US" sz="1200"/>
              <a:t>수량</a:t>
            </a:r>
            <a:r>
              <a:rPr lang="en-US" altLang="ko-KR" sz="1200"/>
              <a:t>"/&gt;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    &lt;div class="form-row"&gt;</a:t>
            </a:r>
          </a:p>
          <a:p>
            <a:r>
              <a:rPr lang="en-US" altLang="ko-KR" sz="1200"/>
              <a:t>            &lt;input type="submit" value="</a:t>
            </a:r>
            <a:r>
              <a:rPr lang="ko-KR" altLang="en-US" sz="1200"/>
              <a:t>상품주문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    &lt;input type="reset" value="</a:t>
            </a:r>
            <a:r>
              <a:rPr lang="ko-KR" altLang="en-US" sz="1200"/>
              <a:t>초기화</a:t>
            </a:r>
            <a:r>
              <a:rPr lang="en-US" altLang="ko-KR" sz="1200"/>
              <a:t>" /&gt;</a:t>
            </a:r>
          </a:p>
          <a:p>
            <a:r>
              <a:rPr lang="en-US" altLang="ko-KR" sz="1200"/>
              <a:t>        &lt;/div&gt;</a:t>
            </a:r>
          </a:p>
          <a:p>
            <a:r>
              <a:rPr lang="en-US" altLang="ko-KR" sz="1200"/>
              <a:t>    &lt;/form&gt;</a:t>
            </a:r>
          </a:p>
          <a:p>
            <a:r>
              <a:rPr lang="en-US" altLang="ko-KR" sz="1200"/>
              <a:t>&lt;/section&gt;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7406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회원 </a:t>
            </a:r>
            <a:r>
              <a:rPr lang="ko-KR" altLang="en-US" sz="1600" b="1" dirty="0" err="1"/>
              <a:t>식별자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상품 </a:t>
            </a:r>
            <a:r>
              <a:rPr lang="ko-KR" altLang="en-US" sz="1600" b="1" dirty="0" err="1"/>
              <a:t>식별자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수량을 통해 주문 생성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Controller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로직은</a:t>
            </a:r>
            <a:r>
              <a:rPr lang="ko-KR" altLang="en-US" sz="1600" b="1" dirty="0"/>
              <a:t> 최대한 간소화하고 </a:t>
            </a:r>
            <a:r>
              <a:rPr lang="ko-KR" altLang="en-US" sz="1600" b="1" dirty="0" err="1"/>
              <a:t>엔티티를</a:t>
            </a:r>
            <a:r>
              <a:rPr lang="ko-KR" altLang="en-US" sz="1600" b="1" dirty="0"/>
              <a:t> 찾아 처리하는 </a:t>
            </a:r>
            <a:r>
              <a:rPr lang="ko-KR" altLang="en-US" sz="1600" b="1" dirty="0" err="1"/>
              <a:t>로직은</a:t>
            </a:r>
            <a:r>
              <a:rPr lang="ko-KR" altLang="en-US" sz="1600" b="1" dirty="0"/>
              <a:t> 한 곳에 모으자</a:t>
            </a: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예제는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가 아닌 </a:t>
            </a:r>
            <a:r>
              <a:rPr lang="en-US" altLang="ko-KR" sz="1400" dirty="0"/>
              <a:t>service</a:t>
            </a:r>
            <a:r>
              <a:rPr lang="ko-KR" altLang="en-US" sz="1400" dirty="0"/>
              <a:t>계층에서 </a:t>
            </a:r>
            <a:r>
              <a:rPr lang="ko-KR" altLang="en-US" sz="1400" dirty="0" err="1"/>
              <a:t>엔티티를</a:t>
            </a:r>
            <a:r>
              <a:rPr lang="ko-KR" altLang="en-US" sz="1400" dirty="0"/>
              <a:t> 시작 </a:t>
            </a:r>
            <a:r>
              <a:rPr lang="en-US" altLang="ko-KR" sz="1400" dirty="0"/>
              <a:t>-&gt; transaction </a:t>
            </a:r>
            <a:r>
              <a:rPr lang="ko-KR" altLang="en-US" sz="1400"/>
              <a:t>안에서 주문과 관련된 회원과 상품 처리 로직을 일괄적으로 처리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만약 </a:t>
            </a:r>
            <a:r>
              <a:rPr lang="en-US" altLang="ko-KR" sz="1400" dirty="0"/>
              <a:t>Controller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memberId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itemId</a:t>
            </a:r>
            <a:r>
              <a:rPr lang="ko-KR" altLang="en-US" sz="1400"/>
              <a:t>를 각각 찾아 </a:t>
            </a:r>
            <a:r>
              <a:rPr lang="en-US" altLang="ko-KR" sz="1400" dirty="0"/>
              <a:t>service</a:t>
            </a:r>
            <a:r>
              <a:rPr lang="ko-KR" altLang="en-US" sz="1400" dirty="0"/>
              <a:t>계층으로 넘기면 하나의 </a:t>
            </a:r>
            <a:r>
              <a:rPr lang="en-US" altLang="ko-KR" sz="1400" dirty="0"/>
              <a:t>transaction</a:t>
            </a:r>
            <a:r>
              <a:rPr lang="ko-KR" altLang="en-US" sz="1400" dirty="0"/>
              <a:t>안에서 처리되지 못함</a:t>
            </a:r>
            <a:r>
              <a:rPr lang="en-US" altLang="ko-KR" sz="1400" dirty="0"/>
              <a:t>. </a:t>
            </a:r>
            <a:r>
              <a:rPr lang="ko-KR" altLang="en-US" sz="1400" dirty="0"/>
              <a:t>즉 외부에서 조회에서 넘기면 영속성 컨텍스트와 무관한 </a:t>
            </a:r>
            <a:r>
              <a:rPr lang="ko-KR" altLang="en-US" sz="1400" dirty="0" err="1"/>
              <a:t>엔티티가</a:t>
            </a:r>
            <a:r>
              <a:rPr lang="ko-KR" altLang="en-US" sz="1400" dirty="0"/>
              <a:t> 넘어옴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u="sng" dirty="0"/>
              <a:t>특정 비즈니스 </a:t>
            </a:r>
            <a:r>
              <a:rPr lang="ko-KR" altLang="en-US" sz="1400" u="sng" dirty="0" err="1"/>
              <a:t>로직과</a:t>
            </a:r>
            <a:r>
              <a:rPr lang="ko-KR" altLang="en-US" sz="1400" u="sng" dirty="0"/>
              <a:t> 연관된 </a:t>
            </a:r>
            <a:r>
              <a:rPr lang="ko-KR" altLang="en-US" sz="1400" u="sng" dirty="0" err="1"/>
              <a:t>엔티티는</a:t>
            </a:r>
            <a:r>
              <a:rPr lang="ko-KR" altLang="en-US" sz="1400" u="sng" dirty="0"/>
              <a:t> 하나의 </a:t>
            </a:r>
            <a:r>
              <a:rPr lang="en-US" altLang="ko-KR" sz="1400" u="sng" dirty="0"/>
              <a:t>transaction</a:t>
            </a:r>
            <a:r>
              <a:rPr lang="ko-KR" altLang="en-US" sz="1400" u="sng" dirty="0"/>
              <a:t>에서 다루는 것이 안전</a:t>
            </a:r>
            <a:endParaRPr lang="en-US" altLang="ko-KR" sz="1400" u="sng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다만 조회만 하는 것은 괜찮음</a:t>
            </a:r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344" y="1021443"/>
            <a:ext cx="574388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"/order"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memberId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"itemId"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itemId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@RequestParam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"count"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.order(memberId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count)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"redirect:/orders"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4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주문 목록은 조회 기능을 가지고 있음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각 고객의 이름과 주문 상태</a:t>
            </a:r>
            <a:r>
              <a:rPr lang="en-US" altLang="ko-KR" sz="1400" dirty="0"/>
              <a:t>(ORDER, CANCELED)</a:t>
            </a:r>
            <a:r>
              <a:rPr lang="ko-KR" altLang="en-US" sz="1400" dirty="0"/>
              <a:t>를 검색 조건에 설정할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웹 계층에서 사용할 </a:t>
            </a:r>
            <a:r>
              <a:rPr lang="en-US" altLang="ko-KR" sz="1400" dirty="0" err="1"/>
              <a:t>OrderSearch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r>
              <a:rPr lang="en-US" altLang="ko-KR" sz="1400" dirty="0"/>
              <a:t>(in domain </a:t>
            </a:r>
            <a:r>
              <a:rPr lang="ko-KR" altLang="en-US" sz="1400" dirty="0"/>
              <a:t>패키지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Service</a:t>
            </a:r>
            <a:r>
              <a:rPr lang="ko-KR" altLang="en-US" sz="1400" dirty="0"/>
              <a:t>와 </a:t>
            </a:r>
            <a:r>
              <a:rPr lang="en-US" altLang="ko-KR" sz="1400" dirty="0"/>
              <a:t>Repository</a:t>
            </a:r>
            <a:r>
              <a:rPr lang="ko-KR" altLang="en-US" sz="1400" dirty="0"/>
              <a:t>계층에서 검색조건을 만족하는 모든 주문 내역 조회를 수행하는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8552" y="1620935"/>
            <a:ext cx="558518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"/orders"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orders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orders"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"order/order-list"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8552" y="3517673"/>
            <a:ext cx="3116559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jpabook.jpashop.domain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Setter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검색에 따른 </a:t>
            </a:r>
            <a:r>
              <a:rPr lang="en-US" altLang="ko-KR" sz="1600" b="1" dirty="0"/>
              <a:t>JPQL</a:t>
            </a:r>
            <a:r>
              <a:rPr lang="ko-KR" altLang="en-US" sz="1600" b="1" dirty="0"/>
              <a:t>을 문자열 덧셈 연산으로 작성한다면</a:t>
            </a:r>
            <a:r>
              <a:rPr lang="en-US" altLang="ko-KR" sz="1600" b="1" dirty="0"/>
              <a:t>…</a:t>
            </a:r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05245" y="1048185"/>
            <a:ext cx="5617243" cy="63709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//language=JPAQL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o From Order o join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o.member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isFirstCondition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orderSearch.getOrderStatus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isFirstCondition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isFirstCondition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and"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o.status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:status"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orderSearch.getMemberName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isFirstCondition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isFirstCondition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and"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m.name like :name"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TypedQuery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&lt;Order&gt; query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setMaxResults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orderSearch.getOrderStatus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!=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query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query.setParameter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"status"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orderSearch.getOrderStatus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StringUtils.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orderSearch.getMemberName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query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query.setParameter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orderSearch.getMemberName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query.getResultList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공통 </a:t>
            </a:r>
            <a:r>
              <a:rPr lang="en-US" altLang="ko-KR" sz="1600" b="1"/>
              <a:t>fragment</a:t>
            </a:r>
            <a:r>
              <a:rPr lang="ko-KR" altLang="en-US" sz="1600" b="1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lvl="1"/>
            <a:r>
              <a:rPr lang="en-US" altLang="ko-KR" sz="1600"/>
              <a:t>head.html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004502-A446-40E8-B510-B7A8E2ABC7ED}"/>
              </a:ext>
            </a:extLst>
          </p:cNvPr>
          <p:cNvSpPr/>
          <p:nvPr/>
        </p:nvSpPr>
        <p:spPr>
          <a:xfrm>
            <a:off x="205614" y="1476170"/>
            <a:ext cx="678808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&lt;!DOCTYPE html&gt;</a:t>
            </a:r>
          </a:p>
          <a:p>
            <a:r>
              <a:rPr lang="en-US" altLang="ko-KR" sz="1100"/>
              <a:t>&lt;html lagn="ko" xmlns:th="http://www.thymeleaf.org"&gt;</a:t>
            </a:r>
          </a:p>
          <a:p>
            <a:endParaRPr lang="en-US" altLang="ko-KR" sz="1100"/>
          </a:p>
          <a:p>
            <a:r>
              <a:rPr lang="en-US" altLang="ko-KR" sz="1100"/>
              <a:t>&lt;!-- Head --&gt;</a:t>
            </a:r>
          </a:p>
          <a:p>
            <a:r>
              <a:rPr lang="en-US" altLang="ko-KR" sz="1100"/>
              <a:t>&lt;th:block th:fragment="headFragment"&gt;</a:t>
            </a:r>
          </a:p>
          <a:p>
            <a:r>
              <a:rPr lang="en-US" altLang="ko-KR" sz="1100"/>
              <a:t>    &lt;head&gt;</a:t>
            </a:r>
          </a:p>
          <a:p>
            <a:r>
              <a:rPr lang="en-US" altLang="ko-KR" sz="1100"/>
              <a:t>        &lt;meta charset="utf-8"&gt;</a:t>
            </a:r>
          </a:p>
          <a:p>
            <a:r>
              <a:rPr lang="en-US" altLang="ko-KR" sz="1100"/>
              <a:t>        &lt;meta http-equiv="X-UA-Compatible" content="IE=edge"&gt;</a:t>
            </a:r>
          </a:p>
          <a:p>
            <a:r>
              <a:rPr lang="en-US" altLang="ko-KR" sz="1100"/>
              <a:t>        &lt;link rel="stylesheet" href="https://maxcdn.bootstrapcdn.com/bootstrap/3.3.2/css/bootstrap.min.css"&gt;</a:t>
            </a:r>
          </a:p>
          <a:p>
            <a:r>
              <a:rPr lang="en-US" altLang="ko-KR" sz="1100"/>
              <a:t>        &lt;link rel="stylesheet" href="https://maxcdn.bootstrapcdn.com/bootstrap/3.3.2/css/bootstrap-theme.min.css"&gt;</a:t>
            </a:r>
          </a:p>
          <a:p>
            <a:r>
              <a:rPr lang="en-US" altLang="ko-KR" sz="1100"/>
              <a:t>        &lt;script src="https://maxcdn.bootstrapcdn.com/bootstrap/3.3.2/js/bootstrap.min.js"&gt;&lt;/script&gt;</a:t>
            </a:r>
          </a:p>
          <a:p>
            <a:r>
              <a:rPr lang="en-US" altLang="ko-KR" sz="1100"/>
              <a:t>        &lt;link href="https://cdnjs.cloudflare.com/ajax/libs/font-awesome/5.13.0/css/all.min.css" rel="stylesheet"&gt;</a:t>
            </a:r>
          </a:p>
          <a:p>
            <a:r>
              <a:rPr lang="en-US" altLang="ko-KR" sz="1100"/>
              <a:t>        &lt;link rel="stylesheet" type="text/css" th:href="@{/css/style.css}"&gt;</a:t>
            </a:r>
          </a:p>
          <a:p>
            <a:r>
              <a:rPr lang="en-US" altLang="ko-KR" sz="1100"/>
              <a:t>        &lt;title&gt;SHOP&lt;/title&gt;</a:t>
            </a:r>
          </a:p>
          <a:p>
            <a:r>
              <a:rPr lang="en-US" altLang="ko-KR" sz="1100"/>
              <a:t>    &lt;/head&gt;</a:t>
            </a:r>
          </a:p>
          <a:p>
            <a:r>
              <a:rPr lang="en-US" altLang="ko-KR" sz="1100"/>
              <a:t>&lt;/th:block&gt;</a:t>
            </a:r>
          </a:p>
          <a:p>
            <a:r>
              <a:rPr lang="en-US" altLang="ko-KR" sz="1100"/>
              <a:t>&lt;/html&gt;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97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문자열 연산을 통한 </a:t>
            </a:r>
            <a:r>
              <a:rPr lang="en-US" altLang="ko-KR" sz="1400" b="1" dirty="0"/>
              <a:t>JPQL</a:t>
            </a:r>
            <a:r>
              <a:rPr lang="ko-KR" altLang="en-US" sz="1400" b="1" dirty="0"/>
              <a:t>작성은 오류 발생 여지가 너무 많고 유지보수 측면에서도 좋지 않음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특히 예제와 같이 </a:t>
            </a:r>
            <a:r>
              <a:rPr lang="ko-KR" altLang="en-US" sz="1400" b="1" dirty="0" err="1">
                <a:solidFill>
                  <a:srgbClr val="FF0000"/>
                </a:solidFill>
              </a:rPr>
              <a:t>동적쿼리</a:t>
            </a:r>
            <a:r>
              <a:rPr lang="ko-KR" altLang="en-US" sz="1400" b="1" dirty="0"/>
              <a:t> 혹은 복잡한 쿼리를 작성하는 데 매우 불편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JPQL </a:t>
            </a:r>
            <a:r>
              <a:rPr lang="ko-KR" altLang="en-US" sz="1400" b="1" dirty="0"/>
              <a:t>쿼리 </a:t>
            </a:r>
            <a:r>
              <a:rPr lang="ko-KR" altLang="en-US" sz="1400" b="1" dirty="0" err="1"/>
              <a:t>빌더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API: JPQL</a:t>
            </a:r>
            <a:r>
              <a:rPr lang="ko-KR" altLang="en-US" sz="1400" b="1" dirty="0"/>
              <a:t>을 문자열 연산이 아닌 </a:t>
            </a:r>
            <a:r>
              <a:rPr lang="ko-KR" altLang="en-US" sz="1400" b="1" dirty="0" err="1">
                <a:solidFill>
                  <a:srgbClr val="0000FF"/>
                </a:solidFill>
              </a:rPr>
              <a:t>자바코드로</a:t>
            </a:r>
            <a:r>
              <a:rPr lang="ko-KR" altLang="en-US" sz="1400" b="1" dirty="0">
                <a:solidFill>
                  <a:srgbClr val="0000FF"/>
                </a:solidFill>
              </a:rPr>
              <a:t> 작성</a:t>
            </a:r>
            <a:endParaRPr lang="en-US" altLang="ko-KR" sz="1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문자가 아닌 코드로 작성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컴파일 시점에 문법 오류 발견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코드 자동완성</a:t>
            </a:r>
            <a:r>
              <a:rPr lang="en-US" altLang="ko-KR" sz="1300" dirty="0"/>
              <a:t>(IDE </a:t>
            </a:r>
            <a:r>
              <a:rPr lang="ko-KR" altLang="en-US" sz="1300" dirty="0"/>
              <a:t>도움</a:t>
            </a:r>
            <a:r>
              <a:rPr lang="en-US" altLang="ko-KR" sz="13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/>
              <a:t>단순하고 해석이 가능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대표적인 </a:t>
            </a:r>
            <a:r>
              <a:rPr lang="ko-KR" altLang="en-US" sz="1400" b="1" dirty="0" err="1"/>
              <a:t>빌더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API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/>
              <a:t>JPA criteria: </a:t>
            </a:r>
            <a:r>
              <a:rPr lang="ko-KR" altLang="en-US" sz="1300" dirty="0"/>
              <a:t>코드가</a:t>
            </a:r>
            <a:r>
              <a:rPr lang="en-US" altLang="ko-KR" sz="1300" dirty="0"/>
              <a:t> </a:t>
            </a:r>
            <a:r>
              <a:rPr lang="ko-KR" altLang="en-US" sz="1300" dirty="0"/>
              <a:t>복잡하고 직관적으로 이해하기 힘듦</a:t>
            </a:r>
            <a:endParaRPr lang="en-US" altLang="ko-KR" sz="1300" dirty="0"/>
          </a:p>
          <a:p>
            <a:pPr lvl="1">
              <a:lnSpc>
                <a:spcPct val="150000"/>
              </a:lnSpc>
            </a:pPr>
            <a:r>
              <a:rPr lang="en-US" altLang="ko-KR" sz="1300" dirty="0" err="1">
                <a:solidFill>
                  <a:srgbClr val="0000FF"/>
                </a:solidFill>
              </a:rPr>
              <a:t>QueryDSL</a:t>
            </a:r>
            <a:r>
              <a:rPr lang="en-US" altLang="ko-KR" sz="1300" dirty="0">
                <a:solidFill>
                  <a:srgbClr val="0000FF"/>
                </a:solidFill>
              </a:rPr>
              <a:t>: </a:t>
            </a:r>
            <a:r>
              <a:rPr lang="ko-KR" altLang="en-US" sz="1300" dirty="0">
                <a:solidFill>
                  <a:srgbClr val="0000FF"/>
                </a:solidFill>
              </a:rPr>
              <a:t>사용이 간단하고 직관적</a:t>
            </a:r>
            <a:endParaRPr lang="en-US" altLang="ko-KR" sz="13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382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QueryDSL</a:t>
            </a:r>
            <a:r>
              <a:rPr lang="en-US" altLang="ko-KR" sz="1600" b="1" dirty="0"/>
              <a:t> </a:t>
            </a:r>
            <a:r>
              <a:rPr lang="ko-KR" altLang="en-US" sz="1600" b="1"/>
              <a:t>사용 설정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8F8DD-6CE5-4840-8D1C-3C08DB4650F1}"/>
              </a:ext>
            </a:extLst>
          </p:cNvPr>
          <p:cNvSpPr/>
          <p:nvPr/>
        </p:nvSpPr>
        <p:spPr>
          <a:xfrm>
            <a:off x="0" y="1079730"/>
            <a:ext cx="71993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</a:rPr>
              <a:t>buildscript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dependencies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	classpath("gradle.plugin.com.ewerk.gradle.plugins:querydsl-plugin:1.0.10")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plugins {</a:t>
            </a:r>
          </a:p>
          <a:p>
            <a:r>
              <a:rPr lang="en-US" altLang="ko-KR" sz="1200"/>
              <a:t>	id 'org.springframework.boot' version '2.6.6'</a:t>
            </a:r>
          </a:p>
          <a:p>
            <a:r>
              <a:rPr lang="en-US" altLang="ko-KR" sz="1200"/>
              <a:t>	id 'io.spring.dependency-management' version '1.0.11.RELEASE'</a:t>
            </a:r>
          </a:p>
          <a:p>
            <a:r>
              <a:rPr lang="en-US" altLang="ko-KR" sz="1200"/>
              <a:t>	id 'java'</a:t>
            </a:r>
          </a:p>
          <a:p>
            <a:r>
              <a:rPr lang="en-US" altLang="ko-KR" sz="1200"/>
              <a:t>	id 'war'</a:t>
            </a:r>
          </a:p>
          <a:p>
            <a:r>
              <a:rPr lang="en-US" altLang="ko-KR" sz="1200"/>
              <a:t>	</a:t>
            </a:r>
            <a:r>
              <a:rPr lang="en-US" altLang="ko-KR" sz="1200">
                <a:solidFill>
                  <a:srgbClr val="0000FF"/>
                </a:solidFill>
              </a:rPr>
              <a:t>id "io.franzbecker.gradle-lombok" version "3.0.0"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group = 'shop'</a:t>
            </a:r>
          </a:p>
          <a:p>
            <a:r>
              <a:rPr lang="en-US" altLang="ko-KR" sz="1200"/>
              <a:t>version = '0.0.1-SNAPSHOT'</a:t>
            </a:r>
          </a:p>
          <a:p>
            <a:r>
              <a:rPr lang="en-US" altLang="ko-KR" sz="1200"/>
              <a:t>sourceCompatibility = '11'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0000FF"/>
                </a:solidFill>
              </a:rPr>
              <a:t>apply plugin: "com.ewerk.gradle.plugins.querydsl"</a:t>
            </a:r>
          </a:p>
          <a:p>
            <a:endParaRPr lang="en-US" altLang="ko-KR" sz="1200"/>
          </a:p>
          <a:p>
            <a:r>
              <a:rPr lang="en-US" altLang="ko-KR" sz="1200"/>
              <a:t>configurations {</a:t>
            </a:r>
          </a:p>
          <a:p>
            <a:r>
              <a:rPr lang="en-US" altLang="ko-KR" sz="1200"/>
              <a:t>	compileOnly {</a:t>
            </a:r>
          </a:p>
          <a:p>
            <a:r>
              <a:rPr lang="en-US" altLang="ko-KR" sz="1200"/>
              <a:t>		extendsFrom annotationProcessor</a:t>
            </a:r>
          </a:p>
          <a:p>
            <a:r>
              <a:rPr lang="en-US" altLang="ko-KR" sz="1200"/>
              <a:t>	}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repositories {</a:t>
            </a:r>
          </a:p>
          <a:p>
            <a:r>
              <a:rPr lang="en-US" altLang="ko-KR" sz="1200"/>
              <a:t>	mavenCentral()</a:t>
            </a:r>
          </a:p>
          <a:p>
            <a:r>
              <a:rPr lang="en-US" altLang="ko-KR" sz="1200"/>
              <a:t>}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33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QueryDSL</a:t>
            </a:r>
            <a:r>
              <a:rPr lang="en-US" altLang="ko-KR" sz="1600" b="1" dirty="0"/>
              <a:t> </a:t>
            </a:r>
            <a:r>
              <a:rPr lang="ko-KR" altLang="en-US" sz="1600" b="1"/>
              <a:t>사용 설정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38F8DD-6CE5-4840-8D1C-3C08DB4650F1}"/>
              </a:ext>
            </a:extLst>
          </p:cNvPr>
          <p:cNvSpPr/>
          <p:nvPr/>
        </p:nvSpPr>
        <p:spPr>
          <a:xfrm>
            <a:off x="501677" y="1013003"/>
            <a:ext cx="583262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dependencies {</a:t>
            </a:r>
          </a:p>
          <a:p>
            <a:r>
              <a:rPr lang="en-US" altLang="ko-KR" sz="1200"/>
              <a:t>	..</a:t>
            </a:r>
          </a:p>
          <a:p>
            <a:endParaRPr lang="en-US" altLang="ko-KR" sz="1200"/>
          </a:p>
          <a:p>
            <a:r>
              <a:rPr lang="en-US" altLang="ko-KR" sz="1200"/>
              <a:t>	//querydsl </a:t>
            </a:r>
            <a:r>
              <a:rPr lang="ko-KR" altLang="en-US" sz="1200"/>
              <a:t>추가</a:t>
            </a:r>
          </a:p>
          <a:p>
            <a:r>
              <a:rPr lang="ko-KR" altLang="en-US" sz="1200"/>
              <a:t>	</a:t>
            </a:r>
            <a:r>
              <a:rPr lang="en-US" altLang="ko-KR" sz="1200">
                <a:solidFill>
                  <a:srgbClr val="0000FF"/>
                </a:solidFill>
              </a:rPr>
              <a:t>implementation 'com.querydsl:querydsl-jpa'</a:t>
            </a:r>
          </a:p>
          <a:p>
            <a:r>
              <a:rPr lang="en-US" altLang="ko-KR" sz="1200"/>
              <a:t>	//querydsl </a:t>
            </a:r>
            <a:r>
              <a:rPr lang="ko-KR" altLang="en-US" sz="1200"/>
              <a:t>추가</a:t>
            </a:r>
          </a:p>
          <a:p>
            <a:r>
              <a:rPr lang="ko-KR" altLang="en-US" sz="1200"/>
              <a:t>	</a:t>
            </a:r>
            <a:r>
              <a:rPr lang="en-US" altLang="ko-KR" sz="1200">
                <a:solidFill>
                  <a:srgbClr val="0000FF"/>
                </a:solidFill>
              </a:rPr>
              <a:t>implementation 'com.querydsl:querydsl-apt'</a:t>
            </a:r>
          </a:p>
          <a:p>
            <a:endParaRPr lang="en-US" altLang="ko-KR" sz="1200"/>
          </a:p>
          <a:p>
            <a:r>
              <a:rPr lang="en-US" altLang="ko-KR" sz="1200"/>
              <a:t>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def querydslDir = "$buildDir/generated/querydsl"</a:t>
            </a:r>
          </a:p>
          <a:p>
            <a:endParaRPr lang="en-US" altLang="ko-KR" sz="1200"/>
          </a:p>
          <a:p>
            <a:r>
              <a:rPr lang="en-US" altLang="ko-KR" sz="1200">
                <a:solidFill>
                  <a:srgbClr val="0000FF"/>
                </a:solidFill>
              </a:rPr>
              <a:t>querydsl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library = "com.querydsl:querydsl-apt"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jpa = true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querydslSourcesDir = querydslDir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sourceSets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main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	java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		srcDirs = ['src/main/java', querydslDir]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	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compileQuerydsl{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options.annotationProcessorPath = configurations.querydsl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configurations {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	querydsl.extendsFrom compileClasspath</a:t>
            </a:r>
          </a:p>
          <a:p>
            <a:r>
              <a:rPr lang="en-US" altLang="ko-KR" sz="1200">
                <a:solidFill>
                  <a:srgbClr val="0000FF"/>
                </a:solidFill>
              </a:rPr>
              <a:t>}</a:t>
            </a:r>
          </a:p>
          <a:p>
            <a:endParaRPr lang="en-US" altLang="ko-KR" sz="1200"/>
          </a:p>
          <a:p>
            <a:r>
              <a:rPr lang="en-US" altLang="ko-KR" sz="1200"/>
              <a:t>tasks.named('test') {</a:t>
            </a:r>
          </a:p>
          <a:p>
            <a:r>
              <a:rPr lang="en-US" altLang="ko-KR" sz="1200"/>
              <a:t>	useJUnitPlatform()</a:t>
            </a:r>
          </a:p>
          <a:p>
            <a:r>
              <a:rPr lang="en-US" altLang="ko-KR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4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3859705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gradle</a:t>
            </a:r>
            <a:r>
              <a:rPr lang="ko-KR" altLang="en-US" sz="1600" b="1" dirty="0"/>
              <a:t>의 </a:t>
            </a:r>
            <a:r>
              <a:rPr lang="en-US" altLang="ko-KR" sz="1600" b="1" dirty="0"/>
              <a:t>Tasks </a:t>
            </a:r>
            <a:r>
              <a:rPr lang="en-US" altLang="ko-KR" sz="1600" b="1" dirty="0">
                <a:sym typeface="Wingdings" panose="05000000000000000000" pitchFamily="2" charset="2"/>
              </a:rPr>
              <a:t> other  </a:t>
            </a:r>
            <a:r>
              <a:rPr lang="en-US" altLang="ko-KR" sz="1600" b="1" dirty="0" err="1">
                <a:sym typeface="Wingdings" panose="05000000000000000000" pitchFamily="2" charset="2"/>
              </a:rPr>
              <a:t>compileQuerydsl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실행</a:t>
            </a:r>
            <a:r>
              <a:rPr lang="en-US" altLang="ko-KR" sz="1600" b="1" dirty="0"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sym typeface="Wingdings" panose="05000000000000000000" pitchFamily="2" charset="2"/>
              </a:rPr>
              <a:t>더블클릭</a:t>
            </a:r>
            <a:r>
              <a:rPr lang="en-US" altLang="ko-KR" sz="1600" b="1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ym typeface="Wingdings" panose="05000000000000000000" pitchFamily="2" charset="2"/>
              </a:rPr>
              <a:t>프로젝트의</a:t>
            </a:r>
            <a:r>
              <a:rPr lang="en-US" altLang="ko-KR" sz="1600" b="1" dirty="0">
                <a:sym typeface="Wingdings" panose="05000000000000000000" pitchFamily="2" charset="2"/>
              </a:rPr>
              <a:t> build  generated  </a:t>
            </a:r>
            <a:r>
              <a:rPr lang="en-US" altLang="ko-KR" sz="1600" b="1" dirty="0" err="1">
                <a:sym typeface="Wingdings" panose="05000000000000000000" pitchFamily="2" charset="2"/>
              </a:rPr>
              <a:t>querydsl</a:t>
            </a:r>
            <a:r>
              <a:rPr lang="en-US" altLang="ko-KR" sz="1600" b="1" dirty="0"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sym typeface="Wingdings" panose="05000000000000000000" pitchFamily="2" charset="2"/>
              </a:rPr>
              <a:t>확인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5" y="1437481"/>
            <a:ext cx="2809875" cy="3486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519222-9F18-4D84-BBE9-1D908E98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44" y="2449033"/>
            <a:ext cx="2971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/>
              <a:t>querydsl </a:t>
            </a:r>
            <a:r>
              <a:rPr lang="ko-KR" altLang="en-US" sz="1800"/>
              <a:t>컴파일과 관련하여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3117E66-DCC2-4122-B72A-80EC7A13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04" y="932871"/>
            <a:ext cx="6690903" cy="6266441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400"/>
              <a:t>Build Tools</a:t>
            </a:r>
            <a:r>
              <a:rPr lang="ko-KR" altLang="en-US" sz="1400"/>
              <a:t>확인</a:t>
            </a:r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endParaRPr lang="en-US" altLang="ko-KR" sz="1400"/>
          </a:p>
          <a:p>
            <a:pPr latinLnBrk="1"/>
            <a:r>
              <a:rPr lang="en-US" altLang="ko-KR" sz="1400"/>
              <a:t>bulid.gradle</a:t>
            </a:r>
            <a:r>
              <a:rPr lang="ko-KR" altLang="en-US" sz="1400"/>
              <a:t>을 수정했는데도 이전과 동일한 문제가 발생할 경우</a:t>
            </a:r>
            <a:r>
              <a:rPr lang="en-US" altLang="ko-KR" sz="1400"/>
              <a:t>,</a:t>
            </a:r>
          </a:p>
          <a:p>
            <a:pPr lvl="1" latinLnBrk="1"/>
            <a:r>
              <a:rPr lang="en-US" altLang="ko-KR" sz="1200">
                <a:solidFill>
                  <a:srgbClr val="0000FF"/>
                </a:solidFill>
              </a:rPr>
              <a:t>.idea</a:t>
            </a:r>
            <a:r>
              <a:rPr lang="ko-KR" altLang="en-US" sz="1200">
                <a:solidFill>
                  <a:srgbClr val="0000FF"/>
                </a:solidFill>
              </a:rPr>
              <a:t>와 </a:t>
            </a:r>
            <a:r>
              <a:rPr lang="en-US" altLang="ko-KR" sz="1200">
                <a:solidFill>
                  <a:srgbClr val="0000FF"/>
                </a:solidFill>
              </a:rPr>
              <a:t>cache</a:t>
            </a:r>
            <a:r>
              <a:rPr lang="ko-KR" altLang="en-US" sz="1200">
                <a:solidFill>
                  <a:srgbClr val="0000FF"/>
                </a:solidFill>
              </a:rPr>
              <a:t>삭제</a:t>
            </a:r>
            <a:endParaRPr lang="en-US" altLang="ko-KR" sz="1200" dirty="0">
              <a:solidFill>
                <a:srgbClr val="0000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871BC-BBCD-4896-88FE-7C4590B28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76"/>
          <a:stretch/>
        </p:blipFill>
        <p:spPr>
          <a:xfrm>
            <a:off x="313289" y="1417269"/>
            <a:ext cx="5530789" cy="23599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C7949DF-3946-4FE7-BA0C-79D90A2E6695}"/>
              </a:ext>
            </a:extLst>
          </p:cNvPr>
          <p:cNvSpPr/>
          <p:nvPr/>
        </p:nvSpPr>
        <p:spPr>
          <a:xfrm>
            <a:off x="2849732" y="2920753"/>
            <a:ext cx="2361460" cy="65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6B8371-B0A0-42A0-BA09-15315A15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9" y="3838173"/>
            <a:ext cx="5530789" cy="2317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D6EBFC-3B8C-4D86-AF80-648A0B6310A7}"/>
              </a:ext>
            </a:extLst>
          </p:cNvPr>
          <p:cNvSpPr/>
          <p:nvPr/>
        </p:nvSpPr>
        <p:spPr>
          <a:xfrm>
            <a:off x="2487227" y="5280694"/>
            <a:ext cx="1365682" cy="656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A5FF5-C63B-4DE2-9FEA-87912261A267}"/>
              </a:ext>
            </a:extLst>
          </p:cNvPr>
          <p:cNvSpPr txBox="1"/>
          <p:nvPr/>
        </p:nvSpPr>
        <p:spPr>
          <a:xfrm>
            <a:off x="5845558" y="5424502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gradle</a:t>
            </a:r>
            <a:r>
              <a:rPr lang="ko-KR" altLang="en-US"/>
              <a:t>로 설정해서 됨</a:t>
            </a:r>
          </a:p>
        </p:txBody>
      </p:sp>
    </p:spTree>
    <p:extLst>
      <p:ext uri="{BB962C8B-B14F-4D97-AF65-F5344CB8AC3E}">
        <p14:creationId xmlns:p14="http://schemas.microsoft.com/office/powerpoint/2010/main" val="153549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QueryDSL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이용하여 </a:t>
            </a:r>
            <a:r>
              <a:rPr lang="en-US" altLang="ko-KR" sz="1600" b="1" dirty="0" err="1"/>
              <a:t>findAll</a:t>
            </a:r>
            <a:r>
              <a:rPr lang="ko-KR" altLang="en-US" sz="1600" b="1" dirty="0"/>
              <a:t>함수 구현</a:t>
            </a:r>
            <a:r>
              <a:rPr lang="en-US" altLang="ko-KR" sz="1600" b="1" dirty="0"/>
              <a:t>(OrderRepository.java)</a:t>
            </a:r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2600" y="1077367"/>
            <a:ext cx="6646371" cy="56938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order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QOrder.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JPAQueryFactory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query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JPAQueryFactory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query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.select(order)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.from(order)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.join(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.where(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orderSearch.getOrderStatus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nameLike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(orderSearch))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.fetch()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BooleanExpression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nameLike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StringUtils.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hasText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orderSearch.getMemberName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QMember.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.like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orderSearch.getMemberName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BooleanExpression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statusEq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QOrder.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4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QueryDSL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을 이용하여 </a:t>
            </a:r>
            <a:r>
              <a:rPr lang="en-US" altLang="ko-KR" sz="1600" b="1" dirty="0" err="1"/>
              <a:t>findAll</a:t>
            </a:r>
            <a:r>
              <a:rPr lang="ko-KR" altLang="en-US" sz="1600" b="1" dirty="0"/>
              <a:t>함수 구현</a:t>
            </a:r>
            <a:r>
              <a:rPr lang="en-US" altLang="ko-KR" sz="1600" b="1" dirty="0"/>
              <a:t>(OrderService.java)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OrderController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0700" y="1167368"/>
            <a:ext cx="503054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List&lt;Order&gt;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findOrders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(OrderSearch orderSearch){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orderRepository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.findAll(orderSearch)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0700" y="2799376"/>
            <a:ext cx="558518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GetMapping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"/orders"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orderList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model){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List&lt;Order&gt; orders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.findOrders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orderSearch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model.addAttribute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orders"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"order/order-list"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조회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template/order/order-list.html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6F7FD4-90A8-4DD0-BF92-6F26CB38A3EB}"/>
              </a:ext>
            </a:extLst>
          </p:cNvPr>
          <p:cNvSpPr/>
          <p:nvPr/>
        </p:nvSpPr>
        <p:spPr>
          <a:xfrm>
            <a:off x="382095" y="1010611"/>
            <a:ext cx="7199312" cy="1177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/>
              <a:t>&lt;!DOCTYPE html&gt;</a:t>
            </a:r>
          </a:p>
          <a:p>
            <a:r>
              <a:rPr lang="en-US" altLang="ko-KR" sz="1100"/>
              <a:t>&lt;html xmlns:th="http://www.thymeleaf.org"</a:t>
            </a:r>
          </a:p>
          <a:p>
            <a:r>
              <a:rPr lang="en-US" altLang="ko-KR" sz="1100"/>
              <a:t>      xmlns:layout="http://www.ultraq.net.nz/thymeleaf/layout"</a:t>
            </a:r>
          </a:p>
          <a:p>
            <a:r>
              <a:rPr lang="en-US" altLang="ko-KR" sz="1100"/>
              <a:t>      layout:decorate="~{layouts/layout.html}"&gt;</a:t>
            </a:r>
          </a:p>
          <a:p>
            <a:r>
              <a:rPr lang="en-US" altLang="ko-KR" sz="1100"/>
              <a:t>&lt;head&gt;</a:t>
            </a:r>
          </a:p>
          <a:p>
            <a:endParaRPr lang="en-US" altLang="ko-KR" sz="1100"/>
          </a:p>
          <a:p>
            <a:r>
              <a:rPr lang="en-US" altLang="ko-KR" sz="1100"/>
              <a:t>&lt;/head&gt;</a:t>
            </a:r>
          </a:p>
          <a:p>
            <a:r>
              <a:rPr lang="en-US" altLang="ko-KR" sz="1100"/>
              <a:t>&lt;body&gt;</a:t>
            </a:r>
          </a:p>
          <a:p>
            <a:r>
              <a:rPr lang="en-US" altLang="ko-KR" sz="1100"/>
              <a:t>&lt;section layout:fragment="content" class="main-content"&gt;</a:t>
            </a:r>
          </a:p>
          <a:p>
            <a:r>
              <a:rPr lang="en-US" altLang="ko-KR" sz="1100"/>
              <a:t>    &lt;h1&gt;</a:t>
            </a:r>
            <a:r>
              <a:rPr lang="ko-KR" altLang="en-US" sz="1100"/>
              <a:t>상품주문</a:t>
            </a:r>
            <a:r>
              <a:rPr lang="en-US" altLang="ko-KR" sz="1100"/>
              <a:t>&lt;/h1&gt;</a:t>
            </a:r>
          </a:p>
          <a:p>
            <a:r>
              <a:rPr lang="en-US" altLang="ko-KR" sz="1100"/>
              <a:t>    &lt;form id="register-form" th:action="@{/orders}" method="get"&gt;</a:t>
            </a:r>
          </a:p>
          <a:p>
            <a:r>
              <a:rPr lang="en-US" altLang="ko-KR" sz="1100"/>
              <a:t>        &lt;div class="form-row"&gt;</a:t>
            </a:r>
          </a:p>
          <a:p>
            <a:r>
              <a:rPr lang="en-US" altLang="ko-KR" sz="1100"/>
              <a:t>            &lt;label&gt;</a:t>
            </a:r>
            <a:r>
              <a:rPr lang="ko-KR" altLang="en-US" sz="1100"/>
              <a:t>회원명 </a:t>
            </a:r>
            <a:r>
              <a:rPr lang="en-US" altLang="ko-KR" sz="1100"/>
              <a:t>&lt;/label&gt;</a:t>
            </a:r>
          </a:p>
          <a:p>
            <a:r>
              <a:rPr lang="en-US" altLang="ko-KR" sz="1100"/>
              <a:t>            &lt;input type="text" name="memberName" placeholder="</a:t>
            </a:r>
            <a:r>
              <a:rPr lang="ko-KR" altLang="en-US" sz="1100"/>
              <a:t>회원명</a:t>
            </a:r>
            <a:r>
              <a:rPr lang="en-US" altLang="ko-KR" sz="1100"/>
              <a:t>"/&gt;</a:t>
            </a:r>
          </a:p>
          <a:p>
            <a:r>
              <a:rPr lang="en-US" altLang="ko-KR" sz="1100"/>
              <a:t>            &lt;select name="orderStatus"&gt;</a:t>
            </a:r>
          </a:p>
          <a:p>
            <a:r>
              <a:rPr lang="en-US" altLang="ko-KR" sz="1100"/>
              <a:t>                &lt;option selected value="ORDER"&gt;ORDER&lt;/option&gt;</a:t>
            </a:r>
          </a:p>
          <a:p>
            <a:r>
              <a:rPr lang="en-US" altLang="ko-KR" sz="1100"/>
              <a:t>                &lt;option value="CANCELED"&gt;CANCELED&lt;/option&gt;</a:t>
            </a:r>
          </a:p>
          <a:p>
            <a:r>
              <a:rPr lang="en-US" altLang="ko-KR" sz="1100"/>
              <a:t>            &lt;/select&gt;</a:t>
            </a:r>
          </a:p>
          <a:p>
            <a:r>
              <a:rPr lang="en-US" altLang="ko-KR" sz="1100"/>
              <a:t>            &lt;input type="submit" value="</a:t>
            </a:r>
            <a:r>
              <a:rPr lang="ko-KR" altLang="en-US" sz="1100"/>
              <a:t>검색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    &lt;input type="reset" value="</a:t>
            </a:r>
            <a:r>
              <a:rPr lang="ko-KR" altLang="en-US" sz="1100"/>
              <a:t>초기화</a:t>
            </a:r>
            <a:r>
              <a:rPr lang="en-US" altLang="ko-KR" sz="1100"/>
              <a:t>" /&gt;</a:t>
            </a:r>
          </a:p>
          <a:p>
            <a:r>
              <a:rPr lang="en-US" altLang="ko-KR" sz="1100"/>
              <a:t>        &lt;/div&gt;</a:t>
            </a:r>
          </a:p>
          <a:p>
            <a:r>
              <a:rPr lang="en-US" altLang="ko-KR" sz="1100"/>
              <a:t>    &lt;/form&gt;</a:t>
            </a:r>
          </a:p>
          <a:p>
            <a:r>
              <a:rPr lang="en-US" altLang="ko-KR" sz="1100"/>
              <a:t>    &lt;h1&gt;</a:t>
            </a:r>
            <a:r>
              <a:rPr lang="ko-KR" altLang="en-US" sz="1100"/>
              <a:t>주문리스트</a:t>
            </a:r>
            <a:r>
              <a:rPr lang="en-US" altLang="ko-KR" sz="1100"/>
              <a:t>&lt;/h1&gt;</a:t>
            </a:r>
          </a:p>
          <a:p>
            <a:r>
              <a:rPr lang="en-US" altLang="ko-KR" sz="1100"/>
              <a:t>    &lt;table class="table table-striped table-hover"&gt;</a:t>
            </a:r>
          </a:p>
          <a:p>
            <a:r>
              <a:rPr lang="en-US" altLang="ko-KR" sz="1100"/>
              <a:t>        &lt;thead&gt;</a:t>
            </a:r>
          </a:p>
          <a:p>
            <a:r>
              <a:rPr lang="en-US" altLang="ko-KR" sz="1100"/>
              <a:t>        &lt;tr&gt;</a:t>
            </a:r>
          </a:p>
          <a:p>
            <a:r>
              <a:rPr lang="en-US" altLang="ko-KR" sz="1100"/>
              <a:t>            &lt;th&gt;#&lt;/th&gt;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회원명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상퓸이름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주문가격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주문수량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주문상태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주문일시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    &lt;th&gt;</a:t>
            </a:r>
            <a:r>
              <a:rPr lang="ko-KR" altLang="en-US" sz="1100"/>
              <a:t>주문취소</a:t>
            </a:r>
            <a:r>
              <a:rPr lang="en-US" altLang="ko-KR" sz="1100"/>
              <a:t>&lt;/th&gt;</a:t>
            </a:r>
          </a:p>
          <a:p>
            <a:r>
              <a:rPr lang="en-US" altLang="ko-KR" sz="1100"/>
              <a:t>        &lt;/tr&gt;</a:t>
            </a:r>
          </a:p>
          <a:p>
            <a:r>
              <a:rPr lang="en-US" altLang="ko-KR" sz="1100"/>
              <a:t>        &lt;/thead&gt;</a:t>
            </a:r>
          </a:p>
          <a:p>
            <a:r>
              <a:rPr lang="en-US" altLang="ko-KR" sz="1100"/>
              <a:t>        &lt;tbody&gt;</a:t>
            </a:r>
          </a:p>
          <a:p>
            <a:r>
              <a:rPr lang="en-US" altLang="ko-KR" sz="1100"/>
              <a:t>        &lt;tr th:each="order : ${orders}"&gt;</a:t>
            </a:r>
          </a:p>
          <a:p>
            <a:r>
              <a:rPr lang="en-US" altLang="ko-KR" sz="1100"/>
              <a:t>            &lt;td th:text="${order.id}"&gt;&lt;/td&gt;</a:t>
            </a:r>
          </a:p>
          <a:p>
            <a:r>
              <a:rPr lang="en-US" altLang="ko-KR" sz="1100"/>
              <a:t>            &lt;td th:text="${order.member.name}"&gt;&lt;/td&gt;</a:t>
            </a:r>
          </a:p>
          <a:p>
            <a:r>
              <a:rPr lang="en-US" altLang="ko-KR" sz="1100"/>
              <a:t>            &lt;td th:text="${order.orderItems.get(0).item.name}"&gt;&lt;/td&gt;</a:t>
            </a:r>
          </a:p>
          <a:p>
            <a:r>
              <a:rPr lang="en-US" altLang="ko-KR" sz="1100"/>
              <a:t>            &lt;td th:text="${order.orderItems.get(0).orderPrice}"&gt;&lt;/td&gt;</a:t>
            </a:r>
          </a:p>
          <a:p>
            <a:r>
              <a:rPr lang="en-US" altLang="ko-KR" sz="1100"/>
              <a:t>            &lt;td th:text="${order.orderItems.get(0).count}"&gt;&lt;/td&gt;</a:t>
            </a:r>
          </a:p>
          <a:p>
            <a:r>
              <a:rPr lang="en-US" altLang="ko-KR" sz="1100"/>
              <a:t>            &lt;td th:text="${order.status}"&gt;&lt;/td&gt;</a:t>
            </a:r>
          </a:p>
          <a:p>
            <a:r>
              <a:rPr lang="en-US" altLang="ko-KR" sz="1100"/>
              <a:t>            &lt;td th:text="${order.orderDate}"&gt;&lt;/td&gt;</a:t>
            </a:r>
          </a:p>
          <a:p>
            <a:r>
              <a:rPr lang="en-US" altLang="ko-KR" sz="1100"/>
              <a:t>            &lt;td&gt;&lt;a style="background-color:red; color:#fff" th:onclick="|javascript:CancelOrder(this,${order.id})|"&gt;CANCEL&lt;/a&gt;</a:t>
            </a:r>
          </a:p>
          <a:p>
            <a:r>
              <a:rPr lang="en-US" altLang="ko-KR" sz="1100"/>
              <a:t>        &lt;/tr&gt;</a:t>
            </a:r>
          </a:p>
          <a:p>
            <a:r>
              <a:rPr lang="en-US" altLang="ko-KR" sz="1100"/>
              <a:t>        &lt;/tbody&gt;</a:t>
            </a:r>
          </a:p>
          <a:p>
            <a:r>
              <a:rPr lang="en-US" altLang="ko-KR" sz="1100"/>
              <a:t>    &lt;/table&gt;</a:t>
            </a:r>
          </a:p>
          <a:p>
            <a:r>
              <a:rPr lang="en-US" altLang="ko-KR" sz="1100"/>
              <a:t>    &lt;script type="text/javascript"&gt;</a:t>
            </a:r>
          </a:p>
          <a:p>
            <a:endParaRPr lang="en-US" altLang="ko-KR" sz="1100"/>
          </a:p>
          <a:p>
            <a:r>
              <a:rPr lang="en-US" altLang="ko-KR" sz="1100"/>
              <a:t>        function CancelOrder(el,id) {</a:t>
            </a:r>
          </a:p>
          <a:p>
            <a:r>
              <a:rPr lang="en-US" altLang="ko-KR" sz="1100"/>
              <a:t>            let status = el.parentNode.previousElementSibling.previousElementSibling.innerHTML;</a:t>
            </a:r>
          </a:p>
          <a:p>
            <a:r>
              <a:rPr lang="en-US" altLang="ko-KR" sz="1100"/>
              <a:t>            if(status=="CANCELED"){</a:t>
            </a:r>
          </a:p>
          <a:p>
            <a:r>
              <a:rPr lang="en-US" altLang="ko-KR" sz="1100"/>
              <a:t>                    alert("</a:t>
            </a:r>
            <a:r>
              <a:rPr lang="ko-KR" altLang="en-US" sz="1100"/>
              <a:t>이미 취소된 상품입니다</a:t>
            </a:r>
            <a:r>
              <a:rPr lang="en-US" altLang="ko-KR" sz="1100"/>
              <a:t>.");</a:t>
            </a:r>
          </a:p>
          <a:p>
            <a:r>
              <a:rPr lang="en-US" altLang="ko-KR" sz="1100"/>
              <a:t>            }else{</a:t>
            </a:r>
          </a:p>
          <a:p>
            <a:r>
              <a:rPr lang="en-US" altLang="ko-KR" sz="1100"/>
              <a:t>                var form = document.createElement("form");</a:t>
            </a:r>
          </a:p>
          <a:p>
            <a:r>
              <a:rPr lang="en-US" altLang="ko-KR" sz="1100"/>
              <a:t>                form.setAttribute("method", "post");</a:t>
            </a:r>
          </a:p>
          <a:p>
            <a:r>
              <a:rPr lang="en-US" altLang="ko-KR" sz="1100"/>
              <a:t>                form.setAttribute("action", "/orders/" + id + "/cancel");</a:t>
            </a:r>
          </a:p>
          <a:p>
            <a:r>
              <a:rPr lang="en-US" altLang="ko-KR" sz="1100"/>
              <a:t>                document.body.appendChild(form);</a:t>
            </a:r>
          </a:p>
          <a:p>
            <a:r>
              <a:rPr lang="en-US" altLang="ko-KR" sz="1100"/>
              <a:t>                form.submit()</a:t>
            </a:r>
          </a:p>
          <a:p>
            <a:r>
              <a:rPr lang="en-US" altLang="ko-KR" sz="1100"/>
              <a:t>            }</a:t>
            </a:r>
          </a:p>
          <a:p>
            <a:r>
              <a:rPr lang="en-US" altLang="ko-KR" sz="1100"/>
              <a:t>        }</a:t>
            </a:r>
          </a:p>
          <a:p>
            <a:r>
              <a:rPr lang="en-US" altLang="ko-KR" sz="1100"/>
              <a:t>    &lt;/script&gt;</a:t>
            </a:r>
          </a:p>
          <a:p>
            <a:r>
              <a:rPr lang="en-US" altLang="ko-KR" sz="1100"/>
              <a:t>&lt;/section&gt;</a:t>
            </a:r>
          </a:p>
          <a:p>
            <a:r>
              <a:rPr lang="en-US" altLang="ko-KR" sz="1100"/>
              <a:t>&lt;/body&gt;</a:t>
            </a:r>
          </a:p>
          <a:p>
            <a:r>
              <a:rPr lang="en-US" altLang="ko-KR" sz="1100"/>
              <a:t>&lt;/html&gt;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3256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/>
              <a:t>주문 취소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82095" y="568805"/>
            <a:ext cx="6539484" cy="66305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주문 취소 처리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재고가 증가하는지 확인해보기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46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 lvl="2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/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395" y="1104325"/>
            <a:ext cx="576311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@PostMapping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"/orders/{orderId}/cancel"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cancelOrder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@PathVariable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"orderId"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Long orderId){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orderService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.cancelOrder(orderId)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"redirect:/orders"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0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공통 </a:t>
            </a:r>
            <a:r>
              <a:rPr lang="en-US" altLang="ko-KR" sz="1600" b="1"/>
              <a:t>fragment</a:t>
            </a:r>
            <a:r>
              <a:rPr lang="ko-KR" altLang="en-US" sz="1600" b="1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lvl="1"/>
            <a:r>
              <a:rPr lang="en-US" altLang="ko-KR" sz="1600"/>
              <a:t>header.html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053FBA-D4C5-42ED-8B03-658CE7420A9F}"/>
              </a:ext>
            </a:extLst>
          </p:cNvPr>
          <p:cNvSpPr/>
          <p:nvPr/>
        </p:nvSpPr>
        <p:spPr>
          <a:xfrm>
            <a:off x="529355" y="1567615"/>
            <a:ext cx="61406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&lt;!DOCTYPE html&gt;</a:t>
            </a:r>
          </a:p>
          <a:p>
            <a:r>
              <a:rPr lang="ko-KR" altLang="en-US"/>
              <a:t>&lt;html xmlns:th="http://www.thymeleaf.org"&gt;</a:t>
            </a:r>
          </a:p>
          <a:p>
            <a:r>
              <a:rPr lang="ko-KR" altLang="en-US"/>
              <a:t>&lt;header th:fragment="headerFragment"&gt;</a:t>
            </a:r>
          </a:p>
          <a:p>
            <a:r>
              <a:rPr lang="ko-KR" altLang="en-US"/>
              <a:t>    &lt;div style="text-align:center"&gt;</a:t>
            </a:r>
          </a:p>
          <a:p>
            <a:r>
              <a:rPr lang="ko-KR" altLang="en-US"/>
              <a:t>        &lt;div&gt;</a:t>
            </a:r>
          </a:p>
          <a:p>
            <a:r>
              <a:rPr lang="ko-KR" altLang="en-US"/>
              <a:t>            &lt;h2&gt;HELLO SHOP&lt;/h2&gt;</a:t>
            </a:r>
          </a:p>
          <a:p>
            <a:r>
              <a:rPr lang="ko-KR" altLang="en-US"/>
              <a:t>        &lt;/div&gt;</a:t>
            </a:r>
          </a:p>
          <a:p>
            <a:r>
              <a:rPr lang="ko-KR" altLang="en-US"/>
              <a:t>        &lt;div&gt;</a:t>
            </a:r>
          </a:p>
          <a:p>
            <a:r>
              <a:rPr lang="ko-KR" altLang="en-US"/>
              <a:t>            &lt;a href="/"&gt;HOME&lt;/a&gt;</a:t>
            </a:r>
          </a:p>
          <a:p>
            <a:r>
              <a:rPr lang="ko-KR" altLang="en-US"/>
              <a:t>        &lt;/div&gt;</a:t>
            </a:r>
          </a:p>
          <a:p>
            <a:r>
              <a:rPr lang="ko-KR" altLang="en-US"/>
              <a:t>    &lt;/div&gt;</a:t>
            </a:r>
          </a:p>
          <a:p>
            <a:r>
              <a:rPr lang="ko-KR" altLang="en-US"/>
              <a:t>&lt;/header&gt;</a:t>
            </a:r>
          </a:p>
          <a:p>
            <a:r>
              <a:rPr lang="ko-KR" alt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247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공통 </a:t>
            </a:r>
            <a:r>
              <a:rPr lang="en-US" altLang="ko-KR" sz="1600" b="1"/>
              <a:t>fragment</a:t>
            </a:r>
            <a:r>
              <a:rPr lang="ko-KR" altLang="en-US" sz="1600" b="1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lvl="1"/>
            <a:r>
              <a:rPr lang="en-US" altLang="ko-KR" sz="1600"/>
              <a:t>footer.html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BA665C-A8A9-494B-8645-DD973BBCA650}"/>
              </a:ext>
            </a:extLst>
          </p:cNvPr>
          <p:cNvSpPr/>
          <p:nvPr/>
        </p:nvSpPr>
        <p:spPr>
          <a:xfrm>
            <a:off x="102243" y="1623078"/>
            <a:ext cx="73330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&lt;!DOCTYPE html&gt;</a:t>
            </a:r>
          </a:p>
          <a:p>
            <a:r>
              <a:rPr lang="ko-KR" altLang="en-US" sz="1400"/>
              <a:t>&lt;html xmlns:th="http://www.thymeleaf.org"&gt;</a:t>
            </a:r>
          </a:p>
          <a:p>
            <a:r>
              <a:rPr lang="ko-KR" altLang="en-US" sz="1400"/>
              <a:t>&lt;footer th:fragment="footerFragment"&gt;</a:t>
            </a:r>
          </a:p>
          <a:p>
            <a:r>
              <a:rPr lang="ko-KR" altLang="en-US" sz="1400"/>
              <a:t>    &lt;div class="footer"&gt;</a:t>
            </a:r>
          </a:p>
          <a:p>
            <a:r>
              <a:rPr lang="ko-KR" altLang="en-US" sz="1400"/>
              <a:t>        [39177] 경북 구미시 대학로 61 컴퓨터소프트웨어공학과 TEL : (054) 478-7540  FAX : (054) 478-7319&lt;br&gt;</a:t>
            </a:r>
          </a:p>
          <a:p>
            <a:r>
              <a:rPr lang="ko-KR" altLang="en-US" sz="1400"/>
              <a:t>        Copyright (c) 2019 Kumoh National Institute of Technology. All Rights Reserved.</a:t>
            </a:r>
          </a:p>
          <a:p>
            <a:r>
              <a:rPr lang="ko-KR" altLang="en-US" sz="1400"/>
              <a:t>    &lt;/div&gt;</a:t>
            </a:r>
          </a:p>
          <a:p>
            <a:r>
              <a:rPr lang="ko-KR" altLang="en-US" sz="1400"/>
              <a:t>&lt;/footer&gt;</a:t>
            </a:r>
          </a:p>
          <a:p>
            <a:r>
              <a:rPr lang="ko-KR" altLang="en-US" sz="14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547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ko-KR" altLang="en-US" sz="1600" b="1"/>
              <a:t>레이아웃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lvl="1"/>
            <a:r>
              <a:rPr lang="en-US" altLang="ko-KR" sz="1600"/>
              <a:t>layout.html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BD755E-25FF-4C46-ACFD-B1E94B93C88D}"/>
              </a:ext>
            </a:extLst>
          </p:cNvPr>
          <p:cNvSpPr/>
          <p:nvPr/>
        </p:nvSpPr>
        <p:spPr>
          <a:xfrm>
            <a:off x="382095" y="1665767"/>
            <a:ext cx="620940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&lt;!DOCTYPE html&gt;</a:t>
            </a:r>
          </a:p>
          <a:p>
            <a:r>
              <a:rPr lang="en-US" altLang="ko-KR" sz="1400"/>
              <a:t>&lt;html lang="ko"</a:t>
            </a:r>
          </a:p>
          <a:p>
            <a:r>
              <a:rPr lang="en-US" altLang="ko-KR" sz="1400"/>
              <a:t>      xmlns:th="http://www.thymeleaf.org"</a:t>
            </a:r>
          </a:p>
          <a:p>
            <a:r>
              <a:rPr lang="en-US" altLang="ko-KR" sz="1400"/>
              <a:t>      xmlns:layout="http://www.ultraq.net.nz/thymeleaf/layout"&gt;</a:t>
            </a:r>
          </a:p>
          <a:p>
            <a:r>
              <a:rPr lang="en-US" altLang="ko-KR" sz="1400"/>
              <a:t>&lt;th:block th:replace="fragments/head :: headFragment"&gt;&lt;/th:block&gt;</a:t>
            </a:r>
          </a:p>
          <a:p>
            <a:r>
              <a:rPr lang="en-US" altLang="ko-KR" sz="1400"/>
              <a:t>&lt;body&gt;</a:t>
            </a:r>
          </a:p>
          <a:p>
            <a:r>
              <a:rPr lang="en-US" altLang="ko-KR" sz="1400"/>
              <a:t>&lt;header th:replace="fragments/header :: headerFragment"&gt;&lt;/header&gt;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&lt;section layout:fragment="content"&gt;</a:t>
            </a:r>
          </a:p>
          <a:p>
            <a:r>
              <a:rPr lang="en-US" altLang="ko-KR" sz="1400"/>
              <a:t>    &lt;p&gt;Page content goes here&lt;/p&gt;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&lt;/section&gt;</a:t>
            </a:r>
          </a:p>
          <a:p>
            <a:r>
              <a:rPr lang="en-US" altLang="ko-KR" sz="1400"/>
              <a:t>&lt;header th:replace="fragments/footer :: footerFragment"&gt;&lt;/header&gt;</a:t>
            </a:r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157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105" dirty="0" err="1"/>
              <a:t>메인페이지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/>
              <a:t>index.html</a:t>
            </a:r>
            <a:r>
              <a:rPr lang="ko-KR" altLang="en-US" sz="1600" b="1"/>
              <a:t> </a:t>
            </a:r>
            <a:r>
              <a:rPr lang="ko-KR" altLang="en-US" sz="1600" b="1" dirty="0"/>
              <a:t>작성</a:t>
            </a:r>
            <a:endParaRPr lang="en-US" altLang="ko-KR" sz="160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97B4FA-4DB5-4E86-B473-B08F37FF6A11}"/>
              </a:ext>
            </a:extLst>
          </p:cNvPr>
          <p:cNvSpPr/>
          <p:nvPr/>
        </p:nvSpPr>
        <p:spPr>
          <a:xfrm>
            <a:off x="382095" y="1290584"/>
            <a:ext cx="62957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&lt;!DOCTYPE html&gt;</a:t>
            </a:r>
          </a:p>
          <a:p>
            <a:r>
              <a:rPr lang="ko-KR" altLang="en-US" sz="1200"/>
              <a:t>&lt;html xmlns:layout="http://www.ultraq.net.nz/thymeleaf/layout"</a:t>
            </a:r>
          </a:p>
          <a:p>
            <a:r>
              <a:rPr lang="ko-KR" altLang="en-US" sz="1200"/>
              <a:t>      </a:t>
            </a:r>
            <a:r>
              <a:rPr lang="ko-KR" altLang="en-US" sz="1200">
                <a:solidFill>
                  <a:srgbClr val="FF0000"/>
                </a:solidFill>
              </a:rPr>
              <a:t>layout:decorate="~{layouts/layout.html}"</a:t>
            </a:r>
            <a:r>
              <a:rPr lang="ko-KR" altLang="en-US" sz="1200"/>
              <a:t>&gt;</a:t>
            </a:r>
          </a:p>
          <a:p>
            <a:r>
              <a:rPr lang="ko-KR" altLang="en-US" sz="1200"/>
              <a:t>&lt;head&gt;</a:t>
            </a:r>
          </a:p>
          <a:p>
            <a:endParaRPr lang="ko-KR" altLang="en-US" sz="1200"/>
          </a:p>
          <a:p>
            <a:r>
              <a:rPr lang="ko-KR" altLang="en-US" sz="1200"/>
              <a:t>&lt;/head&gt;</a:t>
            </a:r>
          </a:p>
          <a:p>
            <a:r>
              <a:rPr lang="ko-KR" altLang="en-US" sz="1200"/>
              <a:t>&lt;body&gt;</a:t>
            </a:r>
          </a:p>
          <a:p>
            <a:r>
              <a:rPr lang="ko-KR" altLang="en-US" sz="1200"/>
              <a:t>&lt;</a:t>
            </a:r>
            <a:r>
              <a:rPr lang="ko-KR" altLang="en-US" sz="1200">
                <a:solidFill>
                  <a:srgbClr val="FF0000"/>
                </a:solidFill>
              </a:rPr>
              <a:t>section layout:fragment="content"</a:t>
            </a:r>
            <a:r>
              <a:rPr lang="ko-KR" altLang="en-US" sz="1200"/>
              <a:t> class="main-content"&gt;</a:t>
            </a:r>
          </a:p>
          <a:p>
            <a:r>
              <a:rPr lang="ko-KR" altLang="en-US" sz="1200"/>
              <a:t>    &lt;div class="service-container"&gt;</a:t>
            </a:r>
          </a:p>
          <a:p>
            <a:r>
              <a:rPr lang="ko-KR" altLang="en-US" sz="1200"/>
              <a:t>        &lt;h3&gt;&lt;i class="fa fa-user"&gt;&lt;/i&gt;&amp;nbsp;&amp;nbsp;회원 기능&lt;/h3&gt;</a:t>
            </a:r>
          </a:p>
          <a:p>
            <a:r>
              <a:rPr lang="ko-KR" altLang="en-US" sz="1200"/>
              <a:t>        &lt;a href="/members/new"&gt;회원 가입&lt;/a&gt;</a:t>
            </a:r>
          </a:p>
          <a:p>
            <a:r>
              <a:rPr lang="ko-KR" altLang="en-US" sz="1200"/>
              <a:t>        &lt;a href="/members"&gt;회원 목록&lt;/a&gt;</a:t>
            </a:r>
          </a:p>
          <a:p>
            <a:r>
              <a:rPr lang="ko-KR" altLang="en-US" sz="1200"/>
              <a:t>    &lt;/div&gt;</a:t>
            </a:r>
          </a:p>
          <a:p>
            <a:endParaRPr lang="ko-KR" altLang="en-US" sz="1200"/>
          </a:p>
          <a:p>
            <a:r>
              <a:rPr lang="ko-KR" altLang="en-US" sz="1200"/>
              <a:t>    &lt;div class="service-container"&gt;</a:t>
            </a:r>
          </a:p>
          <a:p>
            <a:r>
              <a:rPr lang="ko-KR" altLang="en-US" sz="1200"/>
              <a:t>        &lt;h3&gt;&lt;i class="fa fa-box"&gt;&lt;/i&gt;&amp;nbsp;&amp;nbsp;상품 기능&lt;/h3&gt;</a:t>
            </a:r>
          </a:p>
          <a:p>
            <a:r>
              <a:rPr lang="ko-KR" altLang="en-US" sz="1200"/>
              <a:t>        &lt;a href="</a:t>
            </a:r>
            <a:r>
              <a:rPr lang="en-US" altLang="ko-KR" sz="1200"/>
              <a:t>/</a:t>
            </a:r>
            <a:r>
              <a:rPr lang="ko-KR" altLang="en-US" sz="1200"/>
              <a:t>"&gt;상품 등록&lt;/a&gt;</a:t>
            </a:r>
          </a:p>
          <a:p>
            <a:r>
              <a:rPr lang="ko-KR" altLang="en-US" sz="1200"/>
              <a:t>        &lt;a href="/"&gt;상품 목록&lt;/a&gt;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    &lt;div class="service-container"&gt;</a:t>
            </a:r>
          </a:p>
          <a:p>
            <a:r>
              <a:rPr lang="ko-KR" altLang="en-US" sz="1200"/>
              <a:t>        &lt;h3&gt;&lt;i class="fa fa-cart-arrow-down"&gt;&lt;/i&gt;&amp;nbsp;&amp;nbsp;주문 기능&lt;/h3&gt;</a:t>
            </a:r>
          </a:p>
          <a:p>
            <a:r>
              <a:rPr lang="ko-KR" altLang="en-US" sz="1200"/>
              <a:t>        &lt;a href="/"&gt;상품 주문&lt;/a&gt;</a:t>
            </a:r>
          </a:p>
          <a:p>
            <a:r>
              <a:rPr lang="ko-KR" altLang="en-US" sz="1200"/>
              <a:t>        &lt;a href="/"&gt;주문 내역&lt;/a&gt;</a:t>
            </a:r>
          </a:p>
          <a:p>
            <a:r>
              <a:rPr lang="ko-KR" altLang="en-US" sz="1200"/>
              <a:t>    &lt;/div&gt;</a:t>
            </a:r>
          </a:p>
          <a:p>
            <a:r>
              <a:rPr lang="ko-KR" altLang="en-US" sz="1200"/>
              <a:t>&lt;/section&gt;</a:t>
            </a:r>
          </a:p>
          <a:p>
            <a:r>
              <a:rPr lang="ko-KR" altLang="en-US" sz="1200"/>
              <a:t>&lt;/body&gt;</a:t>
            </a:r>
          </a:p>
          <a:p>
            <a:r>
              <a:rPr lang="ko-KR" altLang="en-US" sz="120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992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105" dirty="0" err="1"/>
              <a:t>MemberController</a:t>
            </a:r>
            <a:endParaRPr lang="ko-KR" altLang="en-US" sz="2105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095" y="568806"/>
            <a:ext cx="6539484" cy="6404568"/>
          </a:xfrm>
        </p:spPr>
        <p:txBody>
          <a:bodyPr>
            <a:normAutofit/>
          </a:bodyPr>
          <a:lstStyle/>
          <a:p>
            <a:r>
              <a:rPr lang="en-US" altLang="ko-KR" sz="1600" b="1" dirty="0" err="1"/>
              <a:t>jpabook.jpashop.</a:t>
            </a:r>
            <a:r>
              <a:rPr lang="en-US" altLang="ko-KR" sz="1600" b="1" dirty="0" err="1">
                <a:solidFill>
                  <a:srgbClr val="0000FF"/>
                </a:solidFill>
              </a:rPr>
              <a:t>web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패키지 만들기</a:t>
            </a:r>
            <a:endParaRPr lang="en-US" altLang="ko-KR" sz="1600" b="1" dirty="0"/>
          </a:p>
          <a:p>
            <a:r>
              <a:rPr lang="ko-KR" altLang="en-US" sz="1600" b="1"/>
              <a:t>회원 가입 시 사용자 입력을 </a:t>
            </a:r>
            <a:r>
              <a:rPr lang="en-US" altLang="ko-KR" sz="1600" b="1"/>
              <a:t>Member Entity</a:t>
            </a:r>
            <a:r>
              <a:rPr lang="ko-KR" altLang="en-US" sz="1600" b="1"/>
              <a:t>로 받으면 안됨</a:t>
            </a:r>
            <a:endParaRPr lang="en-US" altLang="ko-KR" sz="1600" b="1"/>
          </a:p>
          <a:p>
            <a:r>
              <a:rPr lang="ko-KR" altLang="en-US" sz="1600" b="1"/>
              <a:t>별도의 </a:t>
            </a:r>
            <a:r>
              <a:rPr lang="en-US" altLang="ko-KR" sz="1600" b="1"/>
              <a:t>MemberForm </a:t>
            </a:r>
            <a:r>
              <a:rPr lang="ko-KR" altLang="en-US" sz="1600" b="1"/>
              <a:t>클래스 만들기</a:t>
            </a:r>
            <a:r>
              <a:rPr lang="en-US" altLang="ko-KR" sz="1600" b="1"/>
              <a:t>(form</a:t>
            </a:r>
            <a:r>
              <a:rPr lang="ko-KR" altLang="en-US" sz="1600" b="1"/>
              <a:t>객체라고도 함</a:t>
            </a:r>
            <a:r>
              <a:rPr lang="en-US" altLang="ko-KR" sz="1600" b="1"/>
              <a:t>)</a:t>
            </a:r>
          </a:p>
          <a:p>
            <a:pPr lvl="1"/>
            <a:r>
              <a:rPr lang="ko-KR" altLang="en-US" sz="1391">
                <a:latin typeface="Arial Unicode MS"/>
                <a:ea typeface="JetBrains Mono"/>
              </a:rPr>
              <a:t>본 예제에서는 </a:t>
            </a:r>
            <a:r>
              <a:rPr lang="en-US" altLang="ko-KR" sz="1391">
                <a:latin typeface="Arial Unicode MS"/>
                <a:ea typeface="JetBrains Mono"/>
              </a:rPr>
              <a:t>shop.online.dto</a:t>
            </a:r>
            <a:r>
              <a:rPr lang="ko-KR" altLang="en-US" sz="1391">
                <a:latin typeface="Arial Unicode MS"/>
                <a:ea typeface="JetBrains Mono"/>
              </a:rPr>
              <a:t>아래에 생성</a:t>
            </a:r>
            <a:br>
              <a:rPr lang="en-US" altLang="en-US" sz="1391" dirty="0">
                <a:latin typeface="Arial Unicode MS"/>
                <a:ea typeface="JetBrains Mono"/>
              </a:rPr>
            </a:br>
            <a:endParaRPr lang="en-US" altLang="ko-KR" sz="1251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pPr marL="0" indent="0">
              <a:buNone/>
            </a:pPr>
            <a:endParaRPr lang="en-US" altLang="ko-KR" sz="160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60" b="1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C6947E-3E81-4E4A-B30C-A3D5B1A3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58" y="2168495"/>
            <a:ext cx="2967479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@Getter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@Setter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@AllArgsConstructor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@NoArgsConstructor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MemberForm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street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zipcode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33664</TotalTime>
  <Words>7258</Words>
  <Application>Microsoft Office PowerPoint</Application>
  <PresentationFormat>사용자 지정</PresentationFormat>
  <Paragraphs>1292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-apple-system</vt:lpstr>
      <vt:lpstr>Arial Unicode MS</vt:lpstr>
      <vt:lpstr>JetBrains Mono</vt:lpstr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웹 계층 구현 </vt:lpstr>
      <vt:lpstr>메인페이지</vt:lpstr>
      <vt:lpstr>메인페이지</vt:lpstr>
      <vt:lpstr>메인페이지</vt:lpstr>
      <vt:lpstr>메인페이지</vt:lpstr>
      <vt:lpstr>메인페이지</vt:lpstr>
      <vt:lpstr>메인페이지</vt:lpstr>
      <vt:lpstr>메인페이지</vt:lpstr>
      <vt:lpstr>MemberController</vt:lpstr>
      <vt:lpstr>MemberController</vt:lpstr>
      <vt:lpstr>members/join-form.html</vt:lpstr>
      <vt:lpstr>members/join-form.html</vt:lpstr>
      <vt:lpstr>MemberController</vt:lpstr>
      <vt:lpstr>PRG (Post-Redirect-Get) 패턴이란?</vt:lpstr>
      <vt:lpstr>MemberController</vt:lpstr>
      <vt:lpstr>MemberController</vt:lpstr>
      <vt:lpstr>ItemController</vt:lpstr>
      <vt:lpstr>ItemController</vt:lpstr>
      <vt:lpstr>ItemController</vt:lpstr>
      <vt:lpstr>ItemController</vt:lpstr>
      <vt:lpstr>ItemController</vt:lpstr>
      <vt:lpstr>ItemController</vt:lpstr>
      <vt:lpstr>ItemController</vt:lpstr>
      <vt:lpstr>ItemController</vt:lpstr>
      <vt:lpstr>Transactional</vt:lpstr>
      <vt:lpstr>변경감지와 병합</vt:lpstr>
      <vt:lpstr>변경감지와 병합</vt:lpstr>
      <vt:lpstr>변경감지와 병합</vt:lpstr>
      <vt:lpstr>변경감지와 병합</vt:lpstr>
      <vt:lpstr>변경감지와 병합</vt:lpstr>
      <vt:lpstr>변경감지와 병합</vt:lpstr>
      <vt:lpstr>변경감지와 병합</vt:lpstr>
      <vt:lpstr>웹 계층 구현 (주문기능)</vt:lpstr>
      <vt:lpstr>준비사항</vt:lpstr>
      <vt:lpstr>주문</vt:lpstr>
      <vt:lpstr>주문</vt:lpstr>
      <vt:lpstr>주문</vt:lpstr>
      <vt:lpstr>주문 조회</vt:lpstr>
      <vt:lpstr>주문 조회</vt:lpstr>
      <vt:lpstr>주문 조회</vt:lpstr>
      <vt:lpstr>주문 조회</vt:lpstr>
      <vt:lpstr>주문 조회</vt:lpstr>
      <vt:lpstr>주문 조회</vt:lpstr>
      <vt:lpstr>querydsl 컴파일과 관련하여</vt:lpstr>
      <vt:lpstr>주문 조회</vt:lpstr>
      <vt:lpstr>주문 조회</vt:lpstr>
      <vt:lpstr>주문 조회</vt:lpstr>
      <vt:lpstr>주문 취소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7927</cp:revision>
  <dcterms:created xsi:type="dcterms:W3CDTF">2020-03-06T01:35:43Z</dcterms:created>
  <dcterms:modified xsi:type="dcterms:W3CDTF">2022-05-02T01:44:40Z</dcterms:modified>
  <cp:version>1000.0000.01</cp:version>
</cp:coreProperties>
</file>