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4"/>
  </p:notesMasterIdLst>
  <p:sldIdLst>
    <p:sldId id="372" r:id="rId2"/>
    <p:sldId id="353" r:id="rId3"/>
    <p:sldId id="351" r:id="rId4"/>
    <p:sldId id="352" r:id="rId5"/>
    <p:sldId id="354" r:id="rId6"/>
    <p:sldId id="355" r:id="rId7"/>
    <p:sldId id="343" r:id="rId8"/>
    <p:sldId id="349" r:id="rId9"/>
    <p:sldId id="348" r:id="rId10"/>
    <p:sldId id="347" r:id="rId11"/>
    <p:sldId id="350" r:id="rId12"/>
    <p:sldId id="356" r:id="rId13"/>
    <p:sldId id="374" r:id="rId14"/>
    <p:sldId id="375" r:id="rId15"/>
    <p:sldId id="376" r:id="rId16"/>
    <p:sldId id="357" r:id="rId17"/>
    <p:sldId id="359" r:id="rId18"/>
    <p:sldId id="360" r:id="rId19"/>
    <p:sldId id="362" r:id="rId20"/>
    <p:sldId id="361" r:id="rId21"/>
    <p:sldId id="377" r:id="rId22"/>
    <p:sldId id="363" r:id="rId23"/>
    <p:sldId id="364" r:id="rId24"/>
    <p:sldId id="365" r:id="rId25"/>
    <p:sldId id="366" r:id="rId26"/>
    <p:sldId id="368" r:id="rId27"/>
    <p:sldId id="369" r:id="rId28"/>
    <p:sldId id="370" r:id="rId29"/>
    <p:sldId id="378" r:id="rId30"/>
    <p:sldId id="379" r:id="rId31"/>
    <p:sldId id="380" r:id="rId32"/>
    <p:sldId id="38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723" autoAdjust="0"/>
  </p:normalViewPr>
  <p:slideViewPr>
    <p:cSldViewPr snapToGrid="0">
      <p:cViewPr varScale="1">
        <p:scale>
          <a:sx n="113" d="100"/>
          <a:sy n="113" d="100"/>
        </p:scale>
        <p:origin x="73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5/4/2022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5/4/2022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5/4/2022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5/4/2022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5/4/2022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Post/Redirect/G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PRG(Post-Redirect-Get) </a:t>
            </a:r>
            <a:r>
              <a:rPr lang="ko-KR" altLang="en-US"/>
              <a:t>패턴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1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검증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상품 관리 시스템 검증 요구사항</a:t>
            </a:r>
            <a:endParaRPr lang="en-US" altLang="ko-KR" sz="2000" b="1" dirty="0"/>
          </a:p>
          <a:p>
            <a:pPr lvl="1"/>
            <a:r>
              <a:rPr lang="ko-KR" altLang="en-US" sz="1800"/>
              <a:t>타입 검증</a:t>
            </a:r>
            <a:endParaRPr lang="en-US" altLang="ko-KR" sz="1800"/>
          </a:p>
          <a:p>
            <a:pPr lvl="2"/>
            <a:r>
              <a:rPr lang="ko-KR" altLang="en-US"/>
              <a:t>가격과 수량에는 숫자만 들어갈 수 있다</a:t>
            </a:r>
            <a:endParaRPr lang="en-US" altLang="ko-KR"/>
          </a:p>
          <a:p>
            <a:pPr lvl="1"/>
            <a:r>
              <a:rPr lang="ko-KR" altLang="en-US" sz="1800"/>
              <a:t>필드 검증</a:t>
            </a:r>
            <a:endParaRPr lang="en-US" altLang="ko-KR" sz="1800"/>
          </a:p>
          <a:p>
            <a:pPr lvl="2"/>
            <a:r>
              <a:rPr lang="ko-KR" altLang="en-US"/>
              <a:t>상품명</a:t>
            </a:r>
            <a:r>
              <a:rPr lang="en-US" altLang="ko-KR"/>
              <a:t>: </a:t>
            </a:r>
            <a:r>
              <a:rPr lang="ko-KR" altLang="en-US"/>
              <a:t>필수</a:t>
            </a:r>
            <a:r>
              <a:rPr lang="en-US" altLang="ko-KR"/>
              <a:t>, </a:t>
            </a:r>
            <a:r>
              <a:rPr lang="ko-KR" altLang="en-US"/>
              <a:t>공백 불가</a:t>
            </a:r>
            <a:endParaRPr lang="en-US" altLang="ko-KR"/>
          </a:p>
          <a:p>
            <a:pPr lvl="2"/>
            <a:r>
              <a:rPr lang="ko-KR" altLang="en-US"/>
              <a:t>가격</a:t>
            </a:r>
            <a:r>
              <a:rPr lang="en-US" altLang="ko-KR"/>
              <a:t>: 1000</a:t>
            </a:r>
            <a:r>
              <a:rPr lang="ko-KR" altLang="en-US"/>
              <a:t>원 이상</a:t>
            </a:r>
            <a:r>
              <a:rPr lang="en-US" altLang="ko-KR"/>
              <a:t>, 1</a:t>
            </a:r>
            <a:r>
              <a:rPr lang="ko-KR" altLang="en-US"/>
              <a:t>백만원 이하</a:t>
            </a:r>
            <a:endParaRPr lang="en-US" altLang="ko-KR"/>
          </a:p>
          <a:p>
            <a:pPr lvl="2"/>
            <a:r>
              <a:rPr lang="ko-KR" altLang="en-US"/>
              <a:t>수량</a:t>
            </a:r>
            <a:r>
              <a:rPr lang="en-US" altLang="ko-KR"/>
              <a:t>: </a:t>
            </a:r>
            <a:r>
              <a:rPr lang="ko-KR" altLang="en-US"/>
              <a:t>최대 </a:t>
            </a:r>
            <a:r>
              <a:rPr lang="en-US" altLang="ko-KR"/>
              <a:t>9999</a:t>
            </a:r>
          </a:p>
          <a:p>
            <a:pPr lvl="1"/>
            <a:r>
              <a:rPr lang="ko-KR" altLang="en-US" sz="1800"/>
              <a:t>범위 검증</a:t>
            </a:r>
            <a:endParaRPr lang="en-US" altLang="ko-KR" sz="1800"/>
          </a:p>
          <a:p>
            <a:pPr lvl="2"/>
            <a:r>
              <a:rPr lang="ko-KR" altLang="en-US"/>
              <a:t>가격 </a:t>
            </a:r>
            <a:r>
              <a:rPr lang="en-US" altLang="ko-KR"/>
              <a:t>* </a:t>
            </a:r>
            <a:r>
              <a:rPr lang="ko-KR" altLang="en-US"/>
              <a:t>수량의 합은 </a:t>
            </a:r>
            <a:r>
              <a:rPr lang="en-US" altLang="ko-KR"/>
              <a:t>10,000</a:t>
            </a:r>
            <a:r>
              <a:rPr lang="ko-KR" altLang="en-US"/>
              <a:t>원 이상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760299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검증 직접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상품 저장 성공과 실패 흐름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1026" name="Picture 2" descr="https://velog.velcdn.com/images%2Fsorzzzzy%2Fpost%2Fadeb7436-c02c-4b54-8774-d56632166768%2F%E1%84%89%E1%85%B3%E1%84%8F%E1%85%B3%E1%84%85%E1%85%B5%E1%86%AB%E1%84%89%E1%85%A3%E1%86%BA%202021-09-17%20%E1%84%8B%E1%85%A9%E1%84%92%E1%85%AE%204.32.05.png">
            <a:extLst>
              <a:ext uri="{FF2B5EF4-FFF2-40B4-BE49-F238E27FC236}">
                <a16:creationId xmlns:a16="http://schemas.microsoft.com/office/drawing/2014/main" id="{251E1D1E-B12D-49F4-AAC0-4F33949E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6"/>
          <a:stretch/>
        </p:blipFill>
        <p:spPr bwMode="auto">
          <a:xfrm>
            <a:off x="100829" y="1434789"/>
            <a:ext cx="5252671" cy="451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velog.velcdn.com/images%2Fsorzzzzy%2Fpost%2Ffd6b035d-6a34-4926-b294-8bf07227c9d6%2F%E1%84%89%E1%85%B3%E1%84%8F%E1%85%B3%E1%84%85%E1%85%B5%E1%86%AB%E1%84%89%E1%85%A3%E1%86%BA%202021-09-17%20%E1%84%8B%E1%85%A9%E1%84%92%E1%85%AE%204.32.21.png">
            <a:extLst>
              <a:ext uri="{FF2B5EF4-FFF2-40B4-BE49-F238E27FC236}">
                <a16:creationId xmlns:a16="http://schemas.microsoft.com/office/drawing/2014/main" id="{A0691A89-0A30-4363-90AE-73943B75E8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41"/>
          <a:stretch/>
        </p:blipFill>
        <p:spPr bwMode="auto">
          <a:xfrm>
            <a:off x="5353500" y="1382036"/>
            <a:ext cx="6838500" cy="458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AF67B-D063-4C38-94F7-7F4EAA1DCFD8}"/>
              </a:ext>
            </a:extLst>
          </p:cNvPr>
          <p:cNvSpPr txBox="1"/>
          <p:nvPr/>
        </p:nvSpPr>
        <p:spPr>
          <a:xfrm>
            <a:off x="608443" y="6002526"/>
            <a:ext cx="423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상품 저장 후 상품 </a:t>
            </a:r>
            <a:r>
              <a:rPr lang="ko-KR" altLang="en-US">
                <a:solidFill>
                  <a:srgbClr val="FF0000"/>
                </a:solidFill>
              </a:rPr>
              <a:t>상세 화면으로 </a:t>
            </a:r>
            <a:r>
              <a:rPr lang="en-US" altLang="ko-KR">
                <a:solidFill>
                  <a:srgbClr val="FF0000"/>
                </a:solidFill>
              </a:rPr>
              <a:t>redirect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8F3A6F-E830-458D-BD02-91CA70A17CDD}"/>
              </a:ext>
            </a:extLst>
          </p:cNvPr>
          <p:cNvSpPr txBox="1"/>
          <p:nvPr/>
        </p:nvSpPr>
        <p:spPr>
          <a:xfrm>
            <a:off x="6436942" y="5969978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검증</a:t>
            </a:r>
            <a:r>
              <a:rPr lang="en-US" altLang="ko-KR"/>
              <a:t> </a:t>
            </a:r>
            <a:r>
              <a:rPr lang="ko-KR" altLang="en-US"/>
              <a:t>로직이 실패하면 </a:t>
            </a:r>
            <a:r>
              <a:rPr lang="ko-KR" altLang="en-US">
                <a:solidFill>
                  <a:srgbClr val="FF0000"/>
                </a:solidFill>
              </a:rPr>
              <a:t>다시 상품 등록 폼</a:t>
            </a:r>
            <a:r>
              <a:rPr lang="ko-KR" altLang="en-US"/>
              <a:t>을 보여 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3F97A-9EAC-4134-8FBF-FA8B0AC6F904}"/>
              </a:ext>
            </a:extLst>
          </p:cNvPr>
          <p:cNvSpPr txBox="1"/>
          <p:nvPr/>
        </p:nvSpPr>
        <p:spPr>
          <a:xfrm>
            <a:off x="5351666" y="688187"/>
            <a:ext cx="684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잘못된 데이터를 포함해서 이전에 입력한 내용을 모델에 담아야 함</a:t>
            </a: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6B48554B-4043-4365-BBA8-03B4C9336A4F}"/>
              </a:ext>
            </a:extLst>
          </p:cNvPr>
          <p:cNvCxnSpPr>
            <a:endCxn id="6" idx="3"/>
          </p:cNvCxnSpPr>
          <p:nvPr/>
        </p:nvCxnSpPr>
        <p:spPr>
          <a:xfrm rot="5400000" flipH="1" flipV="1">
            <a:off x="9817991" y="1857333"/>
            <a:ext cx="3358488" cy="1389529"/>
          </a:xfrm>
          <a:prstGeom prst="curvedConnector4">
            <a:avLst>
              <a:gd name="adj1" fmla="val 47251"/>
              <a:gd name="adj2" fmla="val 1164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24796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검증 직접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준비사항</a:t>
            </a:r>
            <a:r>
              <a:rPr lang="en-US" altLang="ko-KR" sz="2000" b="1"/>
              <a:t>1) BookForm </a:t>
            </a:r>
            <a:r>
              <a:rPr lang="ko-KR" altLang="en-US" sz="2000" b="1"/>
              <a:t>수정</a:t>
            </a:r>
            <a:endParaRPr lang="en-US" altLang="ko-KR" sz="2000" b="1"/>
          </a:p>
          <a:p>
            <a:pPr lvl="1"/>
            <a:r>
              <a:rPr lang="en-US" altLang="ko-KR" sz="1800"/>
              <a:t>price</a:t>
            </a:r>
            <a:r>
              <a:rPr lang="ko-KR" altLang="en-US" sz="1800"/>
              <a:t>와 </a:t>
            </a:r>
            <a:r>
              <a:rPr lang="en-US" altLang="ko-KR" sz="1800"/>
              <a:t>stockQuantity</a:t>
            </a:r>
            <a:r>
              <a:rPr lang="ko-KR" altLang="en-US" sz="1800"/>
              <a:t>를 </a:t>
            </a:r>
            <a:r>
              <a:rPr lang="en-US" altLang="ko-KR" sz="1800"/>
              <a:t>int</a:t>
            </a:r>
            <a:r>
              <a:rPr lang="ko-KR" altLang="en-US" sz="1800"/>
              <a:t>에서 </a:t>
            </a:r>
            <a:r>
              <a:rPr lang="en-US" altLang="ko-KR" sz="1800"/>
              <a:t>Integer</a:t>
            </a:r>
            <a:r>
              <a:rPr lang="ko-KR" altLang="en-US" sz="1800"/>
              <a:t>로 변경</a:t>
            </a:r>
            <a:r>
              <a:rPr lang="en-US" altLang="ko-KR" sz="1800"/>
              <a:t>(null check</a:t>
            </a:r>
            <a:r>
              <a:rPr lang="ko-KR" altLang="en-US" sz="1800"/>
              <a:t>를 위해</a:t>
            </a:r>
            <a:r>
              <a:rPr lang="en-US" altLang="ko-KR" sz="1800"/>
              <a:t>)</a:t>
            </a:r>
          </a:p>
          <a:p>
            <a:pPr lvl="1"/>
            <a:endParaRPr lang="en-US" altLang="ko-KR" sz="1800"/>
          </a:p>
          <a:p>
            <a:pPr lvl="2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0F5D7DA-5D45-41BC-B2E9-DB64B5DBD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039" y="1743037"/>
            <a:ext cx="3441968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BookForm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price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stockQuantity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author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isbn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4790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검증 직접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준비사항</a:t>
            </a:r>
            <a:r>
              <a:rPr lang="en-US" altLang="ko-KR" sz="2000" b="1"/>
              <a:t>2) @ModelAttribute</a:t>
            </a:r>
            <a:r>
              <a:rPr lang="ko-KR" altLang="en-US" sz="2000" b="1"/>
              <a:t>가 붙은 폼객체의 이름 확인</a:t>
            </a:r>
            <a:endParaRPr lang="en-US" altLang="ko-KR" sz="2000" b="1"/>
          </a:p>
          <a:p>
            <a:r>
              <a:rPr lang="en-US" altLang="ko-KR" sz="2000" b="1"/>
              <a:t>@ModelAttribute</a:t>
            </a:r>
            <a:r>
              <a:rPr lang="ko-KR" altLang="en-US" sz="2000" b="1"/>
              <a:t>상세</a:t>
            </a:r>
            <a:r>
              <a:rPr lang="en-US" altLang="ko-KR" sz="2000" b="1"/>
              <a:t>(@ModelAttribute</a:t>
            </a:r>
            <a:r>
              <a:rPr lang="ko-KR" altLang="en-US" sz="2000" b="1"/>
              <a:t>를 붙이면 자동으로 수행되는 세 가지</a:t>
            </a:r>
            <a:r>
              <a:rPr lang="en-US" altLang="ko-KR" sz="2000" b="1"/>
              <a:t>)</a:t>
            </a:r>
          </a:p>
          <a:p>
            <a:pPr lvl="1"/>
            <a:r>
              <a:rPr lang="ko-KR" altLang="en-US" sz="1800"/>
              <a:t>파라미터로 넘겨 준 타입의 오브젝트를 자동으로 생성</a:t>
            </a:r>
            <a:endParaRPr lang="en-US" altLang="ko-KR" sz="1800"/>
          </a:p>
          <a:p>
            <a:pPr lvl="1"/>
            <a:r>
              <a:rPr lang="ko-KR" altLang="en-US" sz="1800"/>
              <a:t>생성된 오브젝트</a:t>
            </a:r>
            <a:r>
              <a:rPr lang="en-US" altLang="ko-KR" sz="1800"/>
              <a:t>(test) HTTP</a:t>
            </a:r>
            <a:r>
              <a:rPr lang="ko-KR" altLang="en-US" sz="1800"/>
              <a:t>로 넘어 온 값들을 자동으로 바인딩</a:t>
            </a:r>
            <a:endParaRPr lang="en-US" altLang="ko-KR" sz="1800"/>
          </a:p>
          <a:p>
            <a:pPr lvl="1"/>
            <a:r>
              <a:rPr lang="ko-KR" altLang="en-US" sz="1800"/>
              <a:t>자동으로 </a:t>
            </a:r>
            <a:r>
              <a:rPr lang="en-US" altLang="ko-KR" sz="1800"/>
              <a:t>Model</a:t>
            </a:r>
            <a:r>
              <a:rPr lang="ko-KR" altLang="en-US" sz="1800"/>
              <a:t>객체에 추가되고 </a:t>
            </a:r>
            <a:r>
              <a:rPr lang="en-US" altLang="ko-KR" sz="1800"/>
              <a:t>View</a:t>
            </a:r>
            <a:r>
              <a:rPr lang="ko-KR" altLang="en-US" sz="1800"/>
              <a:t>단으로 전달</a:t>
            </a:r>
            <a:endParaRPr lang="en-US" altLang="ko-KR" sz="1800"/>
          </a:p>
          <a:p>
            <a:pPr marL="457200" lvl="1" indent="0">
              <a:buNone/>
            </a:pPr>
            <a:br>
              <a:rPr lang="ko-KR" altLang="en-US" sz="1800"/>
            </a:br>
            <a:br>
              <a:rPr lang="ko-KR" altLang="en-US" sz="1800"/>
            </a:br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17AEE-9CFE-4505-9FAC-F9BC03B70F6E}"/>
              </a:ext>
            </a:extLst>
          </p:cNvPr>
          <p:cNvSpPr txBox="1"/>
          <p:nvPr/>
        </p:nvSpPr>
        <p:spPr>
          <a:xfrm>
            <a:off x="5036040" y="3336325"/>
            <a:ext cx="392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/>
              <a:t>@ModelAttribute</a:t>
            </a:r>
            <a:r>
              <a:rPr lang="ko-KR" altLang="en-US"/>
              <a:t>는 생략 될 수 있음</a:t>
            </a:r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72D09C-9E00-40CD-BCA0-3291701A9FA2}"/>
              </a:ext>
            </a:extLst>
          </p:cNvPr>
          <p:cNvSpPr txBox="1"/>
          <p:nvPr/>
        </p:nvSpPr>
        <p:spPr>
          <a:xfrm>
            <a:off x="5036040" y="3889233"/>
            <a:ext cx="4548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/>
              <a:t>//</a:t>
            </a:r>
            <a:r>
              <a:rPr lang="ko-KR" altLang="en-US"/>
              <a:t>자동으로 등록되는 빈 이름은 객체타입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/>
              <a:t>model.addAttribute("</a:t>
            </a:r>
            <a:r>
              <a:rPr lang="en-US" altLang="ko-KR">
                <a:solidFill>
                  <a:srgbClr val="FF0000"/>
                </a:solidFill>
              </a:rPr>
              <a:t>bookForm</a:t>
            </a:r>
            <a:r>
              <a:rPr lang="en-US" altLang="ko-KR"/>
              <a:t>", form")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DA8A420-1A64-45CB-AE6B-A0538B776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63" y="3589696"/>
            <a:ext cx="398057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(BookForm form){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060781-B222-44BD-A1DD-23D7CE396E46}"/>
              </a:ext>
            </a:extLst>
          </p:cNvPr>
          <p:cNvSpPr txBox="1"/>
          <p:nvPr/>
        </p:nvSpPr>
        <p:spPr>
          <a:xfrm>
            <a:off x="47898" y="4719140"/>
            <a:ext cx="122963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model</a:t>
            </a:r>
            <a:r>
              <a:rPr lang="ko-KR" altLang="en-US"/>
              <a:t>에 담긴 객체는 </a:t>
            </a:r>
            <a:r>
              <a:rPr lang="en-US" altLang="ko-KR"/>
              <a:t>view(thymeleaf)</a:t>
            </a:r>
            <a:r>
              <a:rPr lang="ko-KR" altLang="en-US"/>
              <a:t>에서 이름으로 조회 및 사용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문제는 동일한 </a:t>
            </a:r>
            <a:r>
              <a:rPr lang="en-US" altLang="ko-KR"/>
              <a:t>view</a:t>
            </a:r>
            <a:r>
              <a:rPr lang="ko-KR" altLang="en-US"/>
              <a:t>를 하나의 핸들러가 아닌 여러 핸들러에서 사용함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특히</a:t>
            </a:r>
            <a:r>
              <a:rPr lang="en-US" altLang="ko-KR"/>
              <a:t>, </a:t>
            </a:r>
            <a:r>
              <a:rPr lang="ko-KR" altLang="en-US"/>
              <a:t>뒤에 나올 검증 로직까지 들어가면 그 현상은 더욱 빈번하게 발생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/>
              <a:t>naming convention</a:t>
            </a:r>
            <a:r>
              <a:rPr lang="ko-KR" altLang="en-US"/>
              <a:t>을 맞추지 않으면 </a:t>
            </a:r>
            <a:r>
              <a:rPr lang="ko-KR" altLang="en-US">
                <a:solidFill>
                  <a:srgbClr val="FF0000"/>
                </a:solidFill>
              </a:rPr>
              <a:t>어떤 핸들러에서는 </a:t>
            </a:r>
            <a:r>
              <a:rPr lang="en-US" altLang="ko-KR">
                <a:solidFill>
                  <a:srgbClr val="FF0000"/>
                </a:solidFill>
              </a:rPr>
              <a:t>view</a:t>
            </a:r>
            <a:r>
              <a:rPr lang="ko-KR" altLang="en-US">
                <a:solidFill>
                  <a:srgbClr val="FF0000"/>
                </a:solidFill>
              </a:rPr>
              <a:t>가 정상동작하지만 전달하는 모델명이 맞지 않으면 에러</a:t>
            </a:r>
            <a:endParaRPr lang="en-US" altLang="ko-KR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/>
              <a:t>클래스명과 파라미터명의 </a:t>
            </a:r>
            <a:r>
              <a:rPr lang="en-US" altLang="ko-KR"/>
              <a:t>naming convention</a:t>
            </a:r>
            <a:r>
              <a:rPr lang="ko-KR" altLang="en-US"/>
              <a:t>을 지키고</a:t>
            </a:r>
            <a:endParaRPr lang="en-US" altLang="ko-KR"/>
          </a:p>
          <a:p>
            <a:pPr marL="342900" indent="-342900">
              <a:buFontTx/>
              <a:buAutoNum type="arabicParenR"/>
            </a:pPr>
            <a:r>
              <a:rPr lang="en-US" altLang="ko-KR"/>
              <a:t>model.addAttribute</a:t>
            </a:r>
            <a:r>
              <a:rPr lang="ko-KR" altLang="en-US"/>
              <a:t>를 사용할 때</a:t>
            </a:r>
            <a:r>
              <a:rPr lang="en-US" altLang="ko-KR"/>
              <a:t>, </a:t>
            </a:r>
            <a:r>
              <a:rPr lang="ko-KR" altLang="en-US"/>
              <a:t>파라미터로 사용된 객체명과 빈 이름 일치</a:t>
            </a:r>
            <a:r>
              <a:rPr lang="en-US" altLang="ko-KR"/>
              <a:t>model.addAttribute("</a:t>
            </a:r>
            <a:r>
              <a:rPr lang="en-US" altLang="ko-KR">
                <a:solidFill>
                  <a:srgbClr val="FF0000"/>
                </a:solidFill>
              </a:rPr>
              <a:t>bookForm</a:t>
            </a:r>
            <a:r>
              <a:rPr lang="en-US" altLang="ko-KR"/>
              <a:t>", </a:t>
            </a:r>
            <a:r>
              <a:rPr lang="en-US" altLang="ko-KR">
                <a:solidFill>
                  <a:srgbClr val="FF0000"/>
                </a:solidFill>
              </a:rPr>
              <a:t>bookForm </a:t>
            </a:r>
            <a:r>
              <a:rPr lang="en-US" altLang="ko-KR"/>
              <a:t>")</a:t>
            </a:r>
          </a:p>
          <a:p>
            <a:pPr marL="342900" indent="-342900">
              <a:buAutoNum type="arabicParenR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17620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검증 직접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F376EE-5F52-466D-928C-32918E979854}"/>
              </a:ext>
            </a:extLst>
          </p:cNvPr>
          <p:cNvSpPr/>
          <p:nvPr/>
        </p:nvSpPr>
        <p:spPr>
          <a:xfrm>
            <a:off x="644852" y="1319996"/>
            <a:ext cx="3487533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"/>
              <a:t>package shop.online.web;</a:t>
            </a:r>
          </a:p>
          <a:p>
            <a:endParaRPr lang="en-US" altLang="ko-KR" sz="500"/>
          </a:p>
          <a:p>
            <a:r>
              <a:rPr lang="en-US" altLang="ko-KR" sz="500"/>
              <a:t>import lombok.RequiredArgsConstructor;</a:t>
            </a:r>
          </a:p>
          <a:p>
            <a:r>
              <a:rPr lang="en-US" altLang="ko-KR" sz="500"/>
              <a:t>import org.springframework.stereotype.Controller;</a:t>
            </a:r>
          </a:p>
          <a:p>
            <a:r>
              <a:rPr lang="en-US" altLang="ko-KR" sz="500"/>
              <a:t>import org.springframework.ui.Model;</a:t>
            </a:r>
          </a:p>
          <a:p>
            <a:r>
              <a:rPr lang="en-US" altLang="ko-KR" sz="500"/>
              <a:t>import org.springframework.web.bind.annotation.GetMapping;</a:t>
            </a:r>
          </a:p>
          <a:p>
            <a:r>
              <a:rPr lang="en-US" altLang="ko-KR" sz="500"/>
              <a:t>import org.springframework.web.bind.annotation.PathVariable;</a:t>
            </a:r>
          </a:p>
          <a:p>
            <a:r>
              <a:rPr lang="en-US" altLang="ko-KR" sz="500"/>
              <a:t>import org.springframework.web.bind.annotation.PostMapping;</a:t>
            </a:r>
          </a:p>
          <a:p>
            <a:r>
              <a:rPr lang="en-US" altLang="ko-KR" sz="500"/>
              <a:t>import shop.online.domain.item.Book;</a:t>
            </a:r>
          </a:p>
          <a:p>
            <a:r>
              <a:rPr lang="en-US" altLang="ko-KR" sz="500"/>
              <a:t>import shop.online.domain.item.Item;</a:t>
            </a:r>
          </a:p>
          <a:p>
            <a:r>
              <a:rPr lang="en-US" altLang="ko-KR" sz="500"/>
              <a:t>import shop.online.dto.BookForm;</a:t>
            </a:r>
          </a:p>
          <a:p>
            <a:r>
              <a:rPr lang="en-US" altLang="ko-KR" sz="500"/>
              <a:t>import shop.online.service.ItemService;</a:t>
            </a:r>
          </a:p>
          <a:p>
            <a:endParaRPr lang="en-US" altLang="ko-KR" sz="500"/>
          </a:p>
          <a:p>
            <a:r>
              <a:rPr lang="en-US" altLang="ko-KR" sz="500"/>
              <a:t>import java.util.List;</a:t>
            </a:r>
          </a:p>
          <a:p>
            <a:r>
              <a:rPr lang="en-US" altLang="ko-KR" sz="500"/>
              <a:t>import java.util.stream.Collectors;</a:t>
            </a:r>
          </a:p>
          <a:p>
            <a:endParaRPr lang="en-US" altLang="ko-KR" sz="500"/>
          </a:p>
          <a:p>
            <a:r>
              <a:rPr lang="en-US" altLang="ko-KR" sz="500"/>
              <a:t>@Controller</a:t>
            </a:r>
          </a:p>
          <a:p>
            <a:r>
              <a:rPr lang="en-US" altLang="ko-KR" sz="500"/>
              <a:t>@RequiredArgsConstructor</a:t>
            </a:r>
          </a:p>
          <a:p>
            <a:r>
              <a:rPr lang="en-US" altLang="ko-KR" sz="500"/>
              <a:t>public class ItemController {</a:t>
            </a:r>
          </a:p>
          <a:p>
            <a:r>
              <a:rPr lang="en-US" altLang="ko-KR" sz="500"/>
              <a:t>    private final ItemService itemService;</a:t>
            </a:r>
          </a:p>
          <a:p>
            <a:endParaRPr lang="en-US" altLang="ko-KR" sz="500"/>
          </a:p>
          <a:p>
            <a:r>
              <a:rPr lang="en-US" altLang="ko-KR" sz="500"/>
              <a:t>    @GetMapping("items/new")</a:t>
            </a:r>
          </a:p>
          <a:p>
            <a:r>
              <a:rPr lang="en-US" altLang="ko-KR" sz="500"/>
              <a:t>    public String createForm(Model model){</a:t>
            </a:r>
          </a:p>
          <a:p>
            <a:r>
              <a:rPr lang="en-US" altLang="ko-KR" sz="500"/>
              <a:t>        model.addAttribute("bookForm",new BookForm());</a:t>
            </a:r>
          </a:p>
          <a:p>
            <a:r>
              <a:rPr lang="en-US" altLang="ko-KR" sz="500"/>
              <a:t>        return "items/item-form";</a:t>
            </a:r>
          </a:p>
          <a:p>
            <a:r>
              <a:rPr lang="en-US" altLang="ko-KR" sz="500"/>
              <a:t>    }</a:t>
            </a:r>
          </a:p>
          <a:p>
            <a:r>
              <a:rPr lang="en-US" altLang="ko-KR" sz="500"/>
              <a:t>    @PostMapping("items/new")</a:t>
            </a:r>
          </a:p>
          <a:p>
            <a:r>
              <a:rPr lang="en-US" altLang="ko-KR" sz="500"/>
              <a:t>    public String create(BookForm bookForm){</a:t>
            </a:r>
          </a:p>
          <a:p>
            <a:r>
              <a:rPr lang="en-US" altLang="ko-KR" sz="500"/>
              <a:t>        Book book = new Book();</a:t>
            </a:r>
          </a:p>
          <a:p>
            <a:r>
              <a:rPr lang="en-US" altLang="ko-KR" sz="500"/>
              <a:t>        book.setName(bookForm.getName());</a:t>
            </a:r>
          </a:p>
          <a:p>
            <a:r>
              <a:rPr lang="en-US" altLang="ko-KR" sz="500"/>
              <a:t>        book.setPrice(bookForm.getPrice());</a:t>
            </a:r>
          </a:p>
          <a:p>
            <a:r>
              <a:rPr lang="en-US" altLang="ko-KR" sz="500"/>
              <a:t>        book.setStockQuantity(bookForm.getStockQuantity());</a:t>
            </a:r>
          </a:p>
          <a:p>
            <a:r>
              <a:rPr lang="en-US" altLang="ko-KR" sz="500"/>
              <a:t>        book.setAuthor(bookForm.getAuthor());</a:t>
            </a:r>
          </a:p>
          <a:p>
            <a:r>
              <a:rPr lang="en-US" altLang="ko-KR" sz="500"/>
              <a:t>        book.setIsbn(bookForm.getIsbn());</a:t>
            </a:r>
          </a:p>
          <a:p>
            <a:r>
              <a:rPr lang="en-US" altLang="ko-KR" sz="500"/>
              <a:t>        itemService.saveItem(book);</a:t>
            </a:r>
          </a:p>
          <a:p>
            <a:r>
              <a:rPr lang="en-US" altLang="ko-KR" sz="500"/>
              <a:t>        return "redirect:/";</a:t>
            </a:r>
          </a:p>
          <a:p>
            <a:r>
              <a:rPr lang="en-US" altLang="ko-KR" sz="500"/>
              <a:t>    }</a:t>
            </a:r>
          </a:p>
          <a:p>
            <a:r>
              <a:rPr lang="en-US" altLang="ko-KR" sz="500"/>
              <a:t>    @GetMapping("items")</a:t>
            </a:r>
          </a:p>
          <a:p>
            <a:r>
              <a:rPr lang="en-US" altLang="ko-KR" sz="500"/>
              <a:t>    public String itemList(Model model){</a:t>
            </a:r>
          </a:p>
          <a:p>
            <a:r>
              <a:rPr lang="en-US" altLang="ko-KR" sz="500"/>
              <a:t>        List&lt;Item&gt; items = itemService.findItems();</a:t>
            </a:r>
          </a:p>
          <a:p>
            <a:endParaRPr lang="en-US" altLang="ko-KR" sz="500"/>
          </a:p>
          <a:p>
            <a:r>
              <a:rPr lang="en-US" altLang="ko-KR" sz="500"/>
              <a:t>        List&lt;BookForm&gt; bookList = items</a:t>
            </a:r>
          </a:p>
          <a:p>
            <a:r>
              <a:rPr lang="en-US" altLang="ko-KR" sz="500"/>
              <a:t>                .stream()</a:t>
            </a:r>
          </a:p>
          <a:p>
            <a:r>
              <a:rPr lang="en-US" altLang="ko-KR" sz="500"/>
              <a:t>                .map(i-&gt;new BookForm((Book)i))</a:t>
            </a:r>
          </a:p>
          <a:p>
            <a:r>
              <a:rPr lang="en-US" altLang="ko-KR" sz="500"/>
              <a:t>                .collect(Collectors.toList());</a:t>
            </a:r>
          </a:p>
          <a:p>
            <a:r>
              <a:rPr lang="en-US" altLang="ko-KR" sz="500"/>
              <a:t>        model.addAttribute("items",bookList);</a:t>
            </a:r>
          </a:p>
          <a:p>
            <a:endParaRPr lang="en-US" altLang="ko-KR" sz="500"/>
          </a:p>
          <a:p>
            <a:r>
              <a:rPr lang="en-US" altLang="ko-KR" sz="500"/>
              <a:t>        return "items/item-list";</a:t>
            </a:r>
          </a:p>
          <a:p>
            <a:r>
              <a:rPr lang="en-US" altLang="ko-KR" sz="500"/>
              <a:t>    }</a:t>
            </a:r>
          </a:p>
          <a:p>
            <a:r>
              <a:rPr lang="en-US" altLang="ko-KR" sz="500"/>
              <a:t>    @GetMapping("item/edit/{itemId}")</a:t>
            </a:r>
          </a:p>
          <a:p>
            <a:r>
              <a:rPr lang="en-US" altLang="ko-KR" sz="500"/>
              <a:t>    public String updateItemForm(@PathVariable("itemId") Long itemId, Model model){</a:t>
            </a:r>
          </a:p>
          <a:p>
            <a:r>
              <a:rPr lang="en-US" altLang="ko-KR" sz="500"/>
              <a:t>        Book item = (Book) itemService.findOne(itemId);</a:t>
            </a:r>
          </a:p>
          <a:p>
            <a:r>
              <a:rPr lang="en-US" altLang="ko-KR" sz="500"/>
              <a:t>        BookForm form = new BookForm(item);</a:t>
            </a:r>
          </a:p>
          <a:p>
            <a:r>
              <a:rPr lang="en-US" altLang="ko-KR" sz="500"/>
              <a:t>        model.addAttribute("form",form);</a:t>
            </a:r>
          </a:p>
          <a:p>
            <a:r>
              <a:rPr lang="en-US" altLang="ko-KR" sz="500"/>
              <a:t>        return "items/update-item-form";</a:t>
            </a:r>
          </a:p>
          <a:p>
            <a:r>
              <a:rPr lang="en-US" altLang="ko-KR" sz="500"/>
              <a:t>    }</a:t>
            </a:r>
          </a:p>
          <a:p>
            <a:r>
              <a:rPr lang="en-US" altLang="ko-KR" sz="500"/>
              <a:t>    @PostMapping("item/edit")</a:t>
            </a:r>
          </a:p>
          <a:p>
            <a:r>
              <a:rPr lang="en-US" altLang="ko-KR" sz="500"/>
              <a:t>    public String updateItem(BookForm form){</a:t>
            </a:r>
          </a:p>
          <a:p>
            <a:r>
              <a:rPr lang="en-US" altLang="ko-KR" sz="500"/>
              <a:t>        Book book = new Book();</a:t>
            </a:r>
          </a:p>
          <a:p>
            <a:r>
              <a:rPr lang="en-US" altLang="ko-KR" sz="500"/>
              <a:t>        book.setId(form.getId());</a:t>
            </a:r>
          </a:p>
          <a:p>
            <a:r>
              <a:rPr lang="en-US" altLang="ko-KR" sz="500"/>
              <a:t>        book.setName(form.getName());</a:t>
            </a:r>
          </a:p>
          <a:p>
            <a:r>
              <a:rPr lang="en-US" altLang="ko-KR" sz="500"/>
              <a:t>        book.setPrice(form.getPrice());</a:t>
            </a:r>
          </a:p>
          <a:p>
            <a:r>
              <a:rPr lang="en-US" altLang="ko-KR" sz="500"/>
              <a:t>        book.setStockQuantity(form.getStockQuantity());</a:t>
            </a:r>
          </a:p>
          <a:p>
            <a:r>
              <a:rPr lang="en-US" altLang="ko-KR" sz="500"/>
              <a:t>        book.setAuthor(form.getAuthor());</a:t>
            </a:r>
          </a:p>
          <a:p>
            <a:r>
              <a:rPr lang="en-US" altLang="ko-KR" sz="500"/>
              <a:t>        book.setIsbn(form.getIsbn());</a:t>
            </a:r>
          </a:p>
          <a:p>
            <a:r>
              <a:rPr lang="en-US" altLang="ko-KR" sz="500"/>
              <a:t>        itemService.saveItem(book);</a:t>
            </a:r>
          </a:p>
          <a:p>
            <a:r>
              <a:rPr lang="en-US" altLang="ko-KR" sz="500"/>
              <a:t>        return "redirect:/items";</a:t>
            </a:r>
          </a:p>
          <a:p>
            <a:r>
              <a:rPr lang="en-US" altLang="ko-KR" sz="500"/>
              <a:t>    }</a:t>
            </a:r>
          </a:p>
          <a:p>
            <a:r>
              <a:rPr lang="en-US" altLang="ko-KR" sz="50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C89A73-9536-4826-80E1-4D9225DD2E27}"/>
              </a:ext>
            </a:extLst>
          </p:cNvPr>
          <p:cNvSpPr txBox="1"/>
          <p:nvPr/>
        </p:nvSpPr>
        <p:spPr>
          <a:xfrm>
            <a:off x="644852" y="826477"/>
            <a:ext cx="563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아래의 코드를 복사하여 </a:t>
            </a:r>
            <a:r>
              <a:rPr lang="en-US" altLang="ko-KR"/>
              <a:t>ItemController.java</a:t>
            </a:r>
            <a:r>
              <a:rPr lang="ko-KR" altLang="en-US"/>
              <a:t>에 붙여넣기</a:t>
            </a:r>
          </a:p>
        </p:txBody>
      </p:sp>
    </p:spTree>
    <p:extLst>
      <p:ext uri="{BB962C8B-B14F-4D97-AF65-F5344CB8AC3E}">
        <p14:creationId xmlns:p14="http://schemas.microsoft.com/office/powerpoint/2010/main" val="294192506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검증 직접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C89A73-9536-4826-80E1-4D9225DD2E27}"/>
              </a:ext>
            </a:extLst>
          </p:cNvPr>
          <p:cNvSpPr txBox="1"/>
          <p:nvPr/>
        </p:nvSpPr>
        <p:spPr>
          <a:xfrm>
            <a:off x="644852" y="826477"/>
            <a:ext cx="311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item-form.html</a:t>
            </a:r>
            <a:r>
              <a:rPr lang="ko-KR" altLang="en-US"/>
              <a:t>에서 아래 수정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CB1F93-7913-43E7-99CB-1BDCA543B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52" y="1333591"/>
            <a:ext cx="90108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&lt;form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="register-form"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:action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="@{/items/new}"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:object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="${item}"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="post"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A38657-2BCC-4E80-814A-A6D7474F2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52" y="2078124"/>
            <a:ext cx="961352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&lt;form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="register-form"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:action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="@{/items/new}"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:object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="${bookForm}"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="post"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E770D5-7801-4AC7-8A9B-B8A0C9808999}"/>
              </a:ext>
            </a:extLst>
          </p:cNvPr>
          <p:cNvSpPr/>
          <p:nvPr/>
        </p:nvSpPr>
        <p:spPr>
          <a:xfrm>
            <a:off x="5890847" y="2043980"/>
            <a:ext cx="2523392" cy="435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CD81C91-0301-4C84-81BB-1A5574B5FBB7}"/>
              </a:ext>
            </a:extLst>
          </p:cNvPr>
          <p:cNvSpPr/>
          <p:nvPr/>
        </p:nvSpPr>
        <p:spPr>
          <a:xfrm>
            <a:off x="4677508" y="1738091"/>
            <a:ext cx="334107" cy="28830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5567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검증 직접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ItemController </a:t>
            </a:r>
            <a:r>
              <a:rPr lang="ko-KR" altLang="en-US" sz="2000" b="1"/>
              <a:t>수정</a:t>
            </a:r>
            <a:r>
              <a:rPr lang="en-US" altLang="ko-KR" sz="2000" b="1"/>
              <a:t>(create</a:t>
            </a:r>
            <a:r>
              <a:rPr lang="ko-KR" altLang="en-US" sz="2000" b="1"/>
              <a:t>함수 복붙</a:t>
            </a:r>
            <a:r>
              <a:rPr lang="en-US" altLang="ko-KR" sz="2000" b="1"/>
              <a:t>)</a:t>
            </a:r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2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97D008-93F1-47F8-9822-764A80708EAC}"/>
              </a:ext>
            </a:extLst>
          </p:cNvPr>
          <p:cNvSpPr/>
          <p:nvPr/>
        </p:nvSpPr>
        <p:spPr>
          <a:xfrm>
            <a:off x="674611" y="1205873"/>
            <a:ext cx="840837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@PostMapping("items/new")</a:t>
            </a:r>
          </a:p>
          <a:p>
            <a:r>
              <a:rPr lang="en-US" altLang="ko-KR"/>
              <a:t>    public String </a:t>
            </a:r>
            <a:r>
              <a:rPr lang="en-US" altLang="ko-KR">
                <a:solidFill>
                  <a:srgbClr val="0000FF"/>
                </a:solidFill>
              </a:rPr>
              <a:t>create</a:t>
            </a:r>
            <a:r>
              <a:rPr lang="en-US" altLang="ko-KR"/>
              <a:t>(@ModelAttribute BookForm bookForm, Model model){</a:t>
            </a:r>
          </a:p>
          <a:p>
            <a:r>
              <a:rPr lang="en-US" altLang="ko-KR" sz="1200"/>
              <a:t>        Map&lt;String, String&gt; errors= new HashMap&lt;&gt;();</a:t>
            </a:r>
          </a:p>
          <a:p>
            <a:r>
              <a:rPr lang="en-US" altLang="ko-KR" sz="1200"/>
              <a:t>        if (!StringUtils.hasText(bookForm.getName())) {</a:t>
            </a:r>
          </a:p>
          <a:p>
            <a:r>
              <a:rPr lang="en-US" altLang="ko-KR" sz="1200"/>
              <a:t>            errors.put("name", "</a:t>
            </a:r>
            <a:r>
              <a:rPr lang="ko-KR" altLang="en-US" sz="1200"/>
              <a:t>상품 이름은 필수입니다</a:t>
            </a:r>
            <a:r>
              <a:rPr lang="en-US" altLang="ko-KR" sz="1200"/>
              <a:t>.");</a:t>
            </a:r>
          </a:p>
          <a:p>
            <a:r>
              <a:rPr lang="en-US" altLang="ko-KR" sz="1200"/>
              <a:t>        }</a:t>
            </a:r>
          </a:p>
          <a:p>
            <a:r>
              <a:rPr lang="en-US" altLang="ko-KR" sz="1200"/>
              <a:t>        if (bookForm.getPrice() == null || bookForm.getPrice() &lt; 1000 || bookForm.getPrice() &gt; 1000000) {</a:t>
            </a:r>
          </a:p>
          <a:p>
            <a:r>
              <a:rPr lang="en-US" altLang="ko-KR" sz="1200"/>
              <a:t>            errors.put("price", "</a:t>
            </a:r>
            <a:r>
              <a:rPr lang="ko-KR" altLang="en-US" sz="1200"/>
              <a:t>가격은 </a:t>
            </a:r>
            <a:r>
              <a:rPr lang="en-US" altLang="ko-KR" sz="1200"/>
              <a:t>1,000 ~ 1,000,000 </a:t>
            </a:r>
            <a:r>
              <a:rPr lang="ko-KR" altLang="en-US" sz="1200"/>
              <a:t>까지 허용합니다</a:t>
            </a:r>
            <a:r>
              <a:rPr lang="en-US" altLang="ko-KR" sz="1200"/>
              <a:t>.");</a:t>
            </a:r>
          </a:p>
          <a:p>
            <a:r>
              <a:rPr lang="en-US" altLang="ko-KR" sz="1200"/>
              <a:t>        }</a:t>
            </a:r>
          </a:p>
          <a:p>
            <a:r>
              <a:rPr lang="en-US" altLang="ko-KR" sz="1200"/>
              <a:t>        if (bookForm.getStockQuantity() == null || bookForm.getStockQuantity() &gt;= 9999) {</a:t>
            </a:r>
          </a:p>
          <a:p>
            <a:r>
              <a:rPr lang="en-US" altLang="ko-KR" sz="1200"/>
              <a:t>            errors.put("stockQuantity", "</a:t>
            </a:r>
            <a:r>
              <a:rPr lang="ko-KR" altLang="en-US" sz="1200"/>
              <a:t>수량은 최대 </a:t>
            </a:r>
            <a:r>
              <a:rPr lang="en-US" altLang="ko-KR" sz="1200"/>
              <a:t>9,999 </a:t>
            </a:r>
            <a:r>
              <a:rPr lang="ko-KR" altLang="en-US" sz="1200"/>
              <a:t>까지 허용합니다</a:t>
            </a:r>
            <a:r>
              <a:rPr lang="en-US" altLang="ko-KR" sz="1200"/>
              <a:t>.");</a:t>
            </a:r>
          </a:p>
          <a:p>
            <a:r>
              <a:rPr lang="en-US" altLang="ko-KR" sz="1200"/>
              <a:t>        }</a:t>
            </a:r>
          </a:p>
          <a:p>
            <a:r>
              <a:rPr lang="en-US" altLang="ko-KR" sz="1200"/>
              <a:t>        if (bookForm.getPrice() != null &amp;&amp; bookForm.getStockQuantity() != null) {</a:t>
            </a:r>
          </a:p>
          <a:p>
            <a:r>
              <a:rPr lang="en-US" altLang="ko-KR" sz="1200"/>
              <a:t>            int resultPrice = bookForm.getPrice() * bookForm.getStockQuantity();</a:t>
            </a:r>
          </a:p>
          <a:p>
            <a:r>
              <a:rPr lang="en-US" altLang="ko-KR" sz="1200"/>
              <a:t>            if (resultPrice &lt; 10000) {</a:t>
            </a:r>
          </a:p>
          <a:p>
            <a:r>
              <a:rPr lang="en-US" altLang="ko-KR" sz="1200"/>
              <a:t>                errors.put("globalError", "</a:t>
            </a:r>
            <a:r>
              <a:rPr lang="ko-KR" altLang="en-US" sz="1200"/>
              <a:t>가격 * 수량의 합은 </a:t>
            </a:r>
            <a:r>
              <a:rPr lang="en-US" altLang="ko-KR" sz="1200"/>
              <a:t>10,000</a:t>
            </a:r>
            <a:r>
              <a:rPr lang="ko-KR" altLang="en-US" sz="1200"/>
              <a:t>원 이상이어야 합니다</a:t>
            </a:r>
            <a:r>
              <a:rPr lang="en-US" altLang="ko-KR" sz="1200"/>
              <a:t>. </a:t>
            </a:r>
            <a:r>
              <a:rPr lang="ko-KR" altLang="en-US" sz="1200"/>
              <a:t>현재 값 </a:t>
            </a:r>
            <a:r>
              <a:rPr lang="en-US" altLang="ko-KR" sz="1200"/>
              <a:t>= " + resultPrice);</a:t>
            </a:r>
          </a:p>
          <a:p>
            <a:r>
              <a:rPr lang="en-US" altLang="ko-KR" sz="1200"/>
              <a:t>            }</a:t>
            </a:r>
          </a:p>
          <a:p>
            <a:r>
              <a:rPr lang="en-US" altLang="ko-KR" sz="1200"/>
              <a:t>        }</a:t>
            </a:r>
          </a:p>
          <a:p>
            <a:r>
              <a:rPr lang="en-US" altLang="ko-KR" sz="1200"/>
              <a:t>        if (!errors.isEmpty()) {</a:t>
            </a:r>
          </a:p>
          <a:p>
            <a:r>
              <a:rPr lang="en-US" altLang="ko-KR" sz="1200"/>
              <a:t>            log.info("errors = {} ", errors);</a:t>
            </a:r>
          </a:p>
          <a:p>
            <a:r>
              <a:rPr lang="en-US" altLang="ko-KR" sz="1200"/>
              <a:t>            model.addAttribute("errors", errors);</a:t>
            </a:r>
          </a:p>
          <a:p>
            <a:r>
              <a:rPr lang="en-US" altLang="ko-KR" sz="1200"/>
              <a:t>            //model.addAttribute("bookForm",bookForm); </a:t>
            </a:r>
            <a:r>
              <a:rPr lang="ko-KR" altLang="en-US" sz="1200"/>
              <a:t>생략 가능</a:t>
            </a:r>
            <a:endParaRPr lang="en-US" altLang="ko-KR" sz="1200"/>
          </a:p>
          <a:p>
            <a:r>
              <a:rPr lang="en-US" altLang="ko-KR" sz="1200"/>
              <a:t>            return "items/item-form";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Book book = new Book();</a:t>
            </a:r>
          </a:p>
          <a:p>
            <a:r>
              <a:rPr lang="en-US" altLang="ko-KR" sz="1200"/>
              <a:t>        book.setName(bookForm.getName());</a:t>
            </a:r>
          </a:p>
          <a:p>
            <a:r>
              <a:rPr lang="en-US" altLang="ko-KR" sz="1200"/>
              <a:t>        book.setPrice(bookForm.getPrice());</a:t>
            </a:r>
          </a:p>
          <a:p>
            <a:r>
              <a:rPr lang="en-US" altLang="ko-KR" sz="1200"/>
              <a:t>        book.setStockQuantity(bookForm.getStockQuantity());</a:t>
            </a:r>
          </a:p>
          <a:p>
            <a:r>
              <a:rPr lang="en-US" altLang="ko-KR" sz="1200"/>
              <a:t>        book.setAuthor(bookForm.getAuthor());</a:t>
            </a:r>
          </a:p>
          <a:p>
            <a:r>
              <a:rPr lang="en-US" altLang="ko-KR" sz="1200"/>
              <a:t>        book.setIsbn(bookForm.getIsbn());</a:t>
            </a:r>
          </a:p>
          <a:p>
            <a:r>
              <a:rPr lang="en-US" altLang="ko-KR" sz="1200"/>
              <a:t>        itemService.saveItem(book);</a:t>
            </a:r>
          </a:p>
          <a:p>
            <a:r>
              <a:rPr lang="en-US" altLang="ko-KR" sz="1200"/>
              <a:t>        return "redirect:/";</a:t>
            </a:r>
          </a:p>
          <a:p>
            <a:r>
              <a:rPr lang="en-US" altLang="ko-KR" sz="1200"/>
              <a:t>    }</a:t>
            </a:r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2634C-F90F-449E-9274-CB49264EFDDC}"/>
              </a:ext>
            </a:extLst>
          </p:cNvPr>
          <p:cNvSpPr txBox="1"/>
          <p:nvPr/>
        </p:nvSpPr>
        <p:spPr>
          <a:xfrm>
            <a:off x="6580129" y="1076663"/>
            <a:ext cx="146867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@slf4j</a:t>
            </a:r>
            <a:r>
              <a:rPr lang="ko-KR" altLang="en-US"/>
              <a:t>붙이기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D9803-F097-4CBB-BF9E-72116E97DCA7}"/>
              </a:ext>
            </a:extLst>
          </p:cNvPr>
          <p:cNvSpPr txBox="1"/>
          <p:nvPr/>
        </p:nvSpPr>
        <p:spPr>
          <a:xfrm>
            <a:off x="8043985" y="2169962"/>
            <a:ext cx="4011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name, price, stockQuantity</a:t>
            </a:r>
            <a:r>
              <a:rPr lang="ko-KR" altLang="en-US"/>
              <a:t>는</a:t>
            </a:r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에서 사용하는 필드명과 동일하게</a:t>
            </a:r>
          </a:p>
        </p:txBody>
      </p:sp>
    </p:spTree>
    <p:extLst>
      <p:ext uri="{BB962C8B-B14F-4D97-AF65-F5344CB8AC3E}">
        <p14:creationId xmlns:p14="http://schemas.microsoft.com/office/powerpoint/2010/main" val="156473797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검증 직접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검증 확인</a:t>
            </a:r>
            <a:r>
              <a:rPr lang="en-US" altLang="ko-KR" sz="2000" b="1"/>
              <a:t>(log</a:t>
            </a:r>
            <a:r>
              <a:rPr lang="ko-KR" altLang="en-US" sz="2000" b="1"/>
              <a:t>확인해보기</a:t>
            </a:r>
            <a:r>
              <a:rPr lang="en-US" altLang="ko-KR" sz="2000" b="1"/>
              <a:t>)</a:t>
            </a:r>
            <a:endParaRPr lang="en-US" altLang="ko-KR" sz="1800"/>
          </a:p>
          <a:p>
            <a:pPr lvl="1"/>
            <a:endParaRPr lang="en-US" altLang="ko-KR" sz="1800"/>
          </a:p>
          <a:p>
            <a:pPr marL="457200" lvl="1" indent="0">
              <a:buNone/>
            </a:pPr>
            <a:br>
              <a:rPr lang="ko-KR" altLang="en-US" sz="1800"/>
            </a:br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512B76-9BE5-4D43-B5BF-8EB81DC2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65" y="1463553"/>
            <a:ext cx="2705100" cy="2524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D9B961-FD57-4626-8845-60FC98B2A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232" y="1463553"/>
            <a:ext cx="2733675" cy="2419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48920D-9FC3-46A5-A218-9931AAEF1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184" y="1463553"/>
            <a:ext cx="2705100" cy="2381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502FEA-2976-4613-868B-2BCF138EE7EE}"/>
              </a:ext>
            </a:extLst>
          </p:cNvPr>
          <p:cNvSpPr txBox="1"/>
          <p:nvPr/>
        </p:nvSpPr>
        <p:spPr>
          <a:xfrm>
            <a:off x="1267751" y="416755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상품명 생략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36C9E1-CE92-4BB2-8C3E-A68C850FA69F}"/>
              </a:ext>
            </a:extLst>
          </p:cNvPr>
          <p:cNvSpPr txBox="1"/>
          <p:nvPr/>
        </p:nvSpPr>
        <p:spPr>
          <a:xfrm>
            <a:off x="4950622" y="395160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가격 오류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EDD20-64D5-419A-A48A-D9D679D3D3C8}"/>
              </a:ext>
            </a:extLst>
          </p:cNvPr>
          <p:cNvSpPr txBox="1"/>
          <p:nvPr/>
        </p:nvSpPr>
        <p:spPr>
          <a:xfrm>
            <a:off x="8668421" y="400038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복합 룰 검증</a:t>
            </a:r>
          </a:p>
        </p:txBody>
      </p:sp>
    </p:spTree>
    <p:extLst>
      <p:ext uri="{BB962C8B-B14F-4D97-AF65-F5344CB8AC3E}">
        <p14:creationId xmlns:p14="http://schemas.microsoft.com/office/powerpoint/2010/main" val="336736913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검증 직접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item-form.html </a:t>
            </a:r>
            <a:r>
              <a:rPr lang="ko-KR" altLang="en-US" sz="2000" b="1"/>
              <a:t>수정</a:t>
            </a:r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r>
              <a:rPr lang="en-US" altLang="ko-KR" sz="2000"/>
              <a:t>th:field="*{name}" </a:t>
            </a:r>
            <a:r>
              <a:rPr lang="en-US" altLang="ko-KR" sz="2000">
                <a:sym typeface="Wingdings" panose="05000000000000000000" pitchFamily="2" charset="2"/>
              </a:rPr>
              <a:t> name</a:t>
            </a:r>
            <a:r>
              <a:rPr lang="ko-KR" altLang="en-US" sz="2000">
                <a:sym typeface="Wingdings" panose="05000000000000000000" pitchFamily="2" charset="2"/>
              </a:rPr>
              <a:t>은 </a:t>
            </a:r>
            <a:r>
              <a:rPr lang="en-US" altLang="ko-KR" sz="2000">
                <a:sym typeface="Wingdings" panose="05000000000000000000" pitchFamily="2" charset="2"/>
              </a:rPr>
              <a:t>th:object="${bookForm}"</a:t>
            </a:r>
            <a:r>
              <a:rPr lang="ko-KR" altLang="en-US" sz="2000">
                <a:sym typeface="Wingdings" panose="05000000000000000000" pitchFamily="2" charset="2"/>
              </a:rPr>
              <a:t>에서 지정한 </a:t>
            </a:r>
            <a:r>
              <a:rPr lang="en-US" altLang="ko-KR" sz="2000">
                <a:sym typeface="Wingdings" panose="05000000000000000000" pitchFamily="2" charset="2"/>
              </a:rPr>
              <a:t>bookForm</a:t>
            </a:r>
            <a:r>
              <a:rPr lang="ko-KR" altLang="en-US" sz="2000">
                <a:sym typeface="Wingdings" panose="05000000000000000000" pitchFamily="2" charset="2"/>
              </a:rPr>
              <a:t>의 </a:t>
            </a:r>
            <a:r>
              <a:rPr lang="en-US" altLang="ko-KR" sz="2000">
                <a:sym typeface="Wingdings" panose="05000000000000000000" pitchFamily="2" charset="2"/>
              </a:rPr>
              <a:t>name field</a:t>
            </a:r>
            <a:endParaRPr lang="en-US" altLang="ko-KR" sz="2000" b="1"/>
          </a:p>
          <a:p>
            <a:r>
              <a:rPr lang="en-US" altLang="ko-KR" sz="2000"/>
              <a:t>th:object="${errors}</a:t>
            </a:r>
            <a:r>
              <a:rPr lang="ko-KR" altLang="en-US" sz="2000"/>
              <a:t>를 정의하지 않더라도 </a:t>
            </a:r>
            <a:r>
              <a:rPr lang="en-US" altLang="ko-KR" sz="2000"/>
              <a:t>errors</a:t>
            </a:r>
            <a:r>
              <a:rPr lang="ko-KR" altLang="en-US" sz="2000"/>
              <a:t>를 사용할 수 있음</a:t>
            </a:r>
            <a:endParaRPr lang="en-US" altLang="ko-KR" sz="2000"/>
          </a:p>
          <a:p>
            <a:r>
              <a:rPr lang="en-US" altLang="ko-KR" sz="2000"/>
              <a:t>errors</a:t>
            </a:r>
            <a:r>
              <a:rPr lang="en-US" altLang="ko-KR" sz="2000">
                <a:solidFill>
                  <a:srgbClr val="FF0000"/>
                </a:solidFill>
              </a:rPr>
              <a:t>?</a:t>
            </a:r>
            <a:r>
              <a:rPr lang="en-US" altLang="ko-KR" sz="2000"/>
              <a:t>.containsKey </a:t>
            </a:r>
            <a:r>
              <a:rPr lang="en-US" altLang="ko-KR" sz="2000">
                <a:sym typeface="Wingdings" panose="05000000000000000000" pitchFamily="2" charset="2"/>
              </a:rPr>
              <a:t> </a:t>
            </a:r>
            <a:r>
              <a:rPr lang="en-US" altLang="ko-KR" sz="2000"/>
              <a:t>errors</a:t>
            </a:r>
            <a:r>
              <a:rPr lang="ko-KR" altLang="en-US" sz="2000"/>
              <a:t>가 </a:t>
            </a:r>
            <a:r>
              <a:rPr lang="en-US" altLang="ko-KR" sz="2000"/>
              <a:t>null</a:t>
            </a:r>
            <a:r>
              <a:rPr lang="ko-KR" altLang="en-US" sz="2000"/>
              <a:t>일 수 있음</a:t>
            </a:r>
            <a:r>
              <a:rPr lang="en-US" altLang="ko-KR" sz="2000"/>
              <a:t>. ?</a:t>
            </a:r>
            <a:r>
              <a:rPr lang="ko-KR" altLang="en-US" sz="2000"/>
              <a:t>가 없으면</a:t>
            </a:r>
            <a:r>
              <a:rPr lang="en-US" altLang="ko-KR" sz="2000"/>
              <a:t>(errors.containsKey) null</a:t>
            </a:r>
            <a:r>
              <a:rPr lang="ko-KR" altLang="en-US" sz="2000"/>
              <a:t> 객체에서 </a:t>
            </a:r>
            <a:r>
              <a:rPr lang="en-US" altLang="ko-KR" sz="2000"/>
              <a:t>dot </a:t>
            </a:r>
            <a:r>
              <a:rPr lang="ko-KR" altLang="en-US" sz="2000"/>
              <a:t>연산을 수행하는 것</a:t>
            </a:r>
            <a:endParaRPr lang="en-US" altLang="ko-KR" sz="2000" b="1"/>
          </a:p>
          <a:p>
            <a:r>
              <a:rPr lang="en-US" altLang="ko-KR" sz="2000" b="1"/>
              <a:t>css</a:t>
            </a:r>
            <a:r>
              <a:rPr lang="ko-KR" altLang="en-US" sz="2000" b="1"/>
              <a:t> 추가</a:t>
            </a:r>
            <a:endParaRPr lang="en-US" altLang="ko-KR" sz="1800"/>
          </a:p>
          <a:p>
            <a:endParaRPr lang="en-US" altLang="ko-KR" sz="2000"/>
          </a:p>
          <a:p>
            <a:endParaRPr lang="en-US" altLang="ko-KR" sz="2000"/>
          </a:p>
          <a:p>
            <a:pPr lvl="1"/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335EAA-6A30-469E-B06A-3714171DCA91}"/>
              </a:ext>
            </a:extLst>
          </p:cNvPr>
          <p:cNvSpPr txBox="1"/>
          <p:nvPr/>
        </p:nvSpPr>
        <p:spPr>
          <a:xfrm>
            <a:off x="8026380" y="610508"/>
            <a:ext cx="334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클래스 추가의 편의성을 위해선</a:t>
            </a:r>
            <a:endParaRPr lang="en-US" altLang="ko-KR"/>
          </a:p>
          <a:p>
            <a:r>
              <a:rPr lang="en-US" altLang="ko-KR"/>
              <a:t>th:classappend </a:t>
            </a:r>
            <a:r>
              <a:rPr lang="ko-KR" altLang="en-US"/>
              <a:t>참고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33EFB9-0110-40A8-A575-F5CD27A7B996}"/>
              </a:ext>
            </a:extLst>
          </p:cNvPr>
          <p:cNvSpPr/>
          <p:nvPr/>
        </p:nvSpPr>
        <p:spPr>
          <a:xfrm>
            <a:off x="680758" y="1326689"/>
            <a:ext cx="10599772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/>
              <a:t>       &lt;div class="form-row"&gt;</a:t>
            </a:r>
          </a:p>
          <a:p>
            <a:r>
              <a:rPr lang="en-US" altLang="ko-KR" sz="1600"/>
              <a:t>            &lt;label&gt;</a:t>
            </a:r>
            <a:r>
              <a:rPr lang="ko-KR" altLang="en-US" sz="1600"/>
              <a:t>상품명</a:t>
            </a:r>
            <a:r>
              <a:rPr lang="en-US" altLang="ko-KR" sz="1600"/>
              <a:t>: &lt;/label&gt;&lt;input type="text" th:field="*{name}" autofocus="autofocus" placeholder="</a:t>
            </a:r>
            <a:r>
              <a:rPr lang="ko-KR" altLang="en-US" sz="1600"/>
              <a:t>상품명</a:t>
            </a:r>
            <a:r>
              <a:rPr lang="en-US" altLang="ko-KR" sz="1600"/>
              <a:t>"</a:t>
            </a:r>
          </a:p>
          <a:p>
            <a:r>
              <a:rPr lang="en-US" altLang="ko-KR" sz="1600"/>
              <a:t>                                       th:class="${errors?.containsKey('name')} ? 'field-error' : ''"/&gt;</a:t>
            </a:r>
          </a:p>
          <a:p>
            <a:r>
              <a:rPr lang="en-US" altLang="ko-KR" sz="1600"/>
              <a:t>            &lt;div class="field-error" th:if="${errors?.containsKey('name')}" th:text="${errors['name']}"&gt;</a:t>
            </a:r>
          </a:p>
          <a:p>
            <a:r>
              <a:rPr lang="en-US" altLang="ko-KR" sz="1600"/>
              <a:t>            &lt;/div&gt;</a:t>
            </a:r>
          </a:p>
          <a:p>
            <a:r>
              <a:rPr lang="en-US" altLang="ko-KR" sz="1600"/>
              <a:t>        &lt;/div&gt;</a:t>
            </a:r>
            <a:endParaRPr lang="ko-KR" altLang="en-US" sz="16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48EF20-A19B-4C96-91AC-2ACEE06FA466}"/>
              </a:ext>
            </a:extLst>
          </p:cNvPr>
          <p:cNvSpPr/>
          <p:nvPr/>
        </p:nvSpPr>
        <p:spPr>
          <a:xfrm>
            <a:off x="592097" y="5531311"/>
            <a:ext cx="6096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.field-error {</a:t>
            </a:r>
          </a:p>
          <a:p>
            <a:r>
              <a:rPr lang="en-US" altLang="ko-KR"/>
              <a:t>    border-color: #dc3545;</a:t>
            </a:r>
          </a:p>
          <a:p>
            <a:r>
              <a:rPr lang="en-US" altLang="ko-KR"/>
              <a:t>    color: #dc3545;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94624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가격과 수량 </a:t>
            </a:r>
            <a:r>
              <a:rPr lang="en-US" altLang="ko-KR" sz="2000" b="1"/>
              <a:t>input</a:t>
            </a:r>
            <a:r>
              <a:rPr lang="ko-KR" altLang="en-US" sz="2000" b="1"/>
              <a:t>에 대해서도 검증 화면을 꾸며보자</a:t>
            </a:r>
            <a:endParaRPr lang="en-US" altLang="ko-KR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r>
              <a:rPr lang="ko-KR" altLang="en-US" sz="1800" b="1"/>
              <a:t>참고로 </a:t>
            </a:r>
            <a:r>
              <a:rPr lang="en-US" sz="1800" b="1"/>
              <a:t>globalError</a:t>
            </a:r>
            <a:r>
              <a:rPr lang="ko-KR" altLang="en-US" sz="1800" b="1"/>
              <a:t>는 특정 필드에 속한 것이 아니므로 </a:t>
            </a:r>
            <a:r>
              <a:rPr lang="en-US" altLang="ko-KR" sz="1800" b="1"/>
              <a:t>form </a:t>
            </a:r>
            <a:r>
              <a:rPr lang="ko-KR" altLang="en-US" sz="1800" b="1"/>
              <a:t>태그 바로 밑에 두자</a:t>
            </a:r>
            <a:endParaRPr lang="en-US" sz="18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962A16-35B5-4088-82B2-8506359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88" y="5156021"/>
            <a:ext cx="901080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&lt;form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="register-form"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:action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="@{/items/new}"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:object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="${item}"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="post"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="${errors?.containsKey('globalError')}"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&lt;p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="field-error"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="${errors['globalError']}"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전체 오류 메시지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&lt;/p&gt;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&lt;/div&gt;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FA3915-A7A3-4A08-B9A9-5416EDDCEF87}"/>
              </a:ext>
            </a:extLst>
          </p:cNvPr>
          <p:cNvSpPr/>
          <p:nvPr/>
        </p:nvSpPr>
        <p:spPr>
          <a:xfrm>
            <a:off x="663388" y="1319091"/>
            <a:ext cx="6096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400"/>
              <a:t>&lt;!DOCTYPE html&gt;</a:t>
            </a:r>
          </a:p>
          <a:p>
            <a:r>
              <a:rPr lang="en-US" altLang="ko-KR" sz="400"/>
              <a:t>&lt;html xmlns:th="http://www.thymeleaf.org"</a:t>
            </a:r>
          </a:p>
          <a:p>
            <a:r>
              <a:rPr lang="en-US" altLang="ko-KR" sz="400"/>
              <a:t>      xmlns:layout="http://www.ultraq.net.nz/thymeleaf/layout"</a:t>
            </a:r>
          </a:p>
          <a:p>
            <a:r>
              <a:rPr lang="en-US" altLang="ko-KR" sz="400"/>
              <a:t>      layout:decorate="~{layouts/layout.html}"&gt;</a:t>
            </a:r>
          </a:p>
          <a:p>
            <a:r>
              <a:rPr lang="en-US" altLang="ko-KR" sz="400"/>
              <a:t>&lt;head&gt;</a:t>
            </a:r>
          </a:p>
          <a:p>
            <a:endParaRPr lang="en-US" altLang="ko-KR" sz="400"/>
          </a:p>
          <a:p>
            <a:r>
              <a:rPr lang="en-US" altLang="ko-KR" sz="400"/>
              <a:t>&lt;/head&gt;</a:t>
            </a:r>
          </a:p>
          <a:p>
            <a:r>
              <a:rPr lang="en-US" altLang="ko-KR" sz="400"/>
              <a:t>&lt;body&gt;</a:t>
            </a:r>
          </a:p>
          <a:p>
            <a:r>
              <a:rPr lang="en-US" altLang="ko-KR" sz="400"/>
              <a:t>&lt;section layout:fragment="content" class="main-content"&gt;</a:t>
            </a:r>
          </a:p>
          <a:p>
            <a:r>
              <a:rPr lang="en-US" altLang="ko-KR" sz="400"/>
              <a:t>    &lt;h1&gt;</a:t>
            </a:r>
            <a:r>
              <a:rPr lang="ko-KR" altLang="en-US" sz="400"/>
              <a:t>상품등록</a:t>
            </a:r>
            <a:r>
              <a:rPr lang="en-US" altLang="ko-KR" sz="400"/>
              <a:t>&lt;/h1&gt;</a:t>
            </a:r>
          </a:p>
          <a:p>
            <a:r>
              <a:rPr lang="en-US" altLang="ko-KR" sz="400"/>
              <a:t>    &lt;form id="register-form" th:action="@{/items/new}" th:object="${bookForm}" method="post"&gt;</a:t>
            </a:r>
          </a:p>
          <a:p>
            <a:r>
              <a:rPr lang="en-US" altLang="ko-KR" sz="400"/>
              <a:t>        &lt;div th:if="${errors?.containsKey('globalError')}"&gt;</a:t>
            </a:r>
          </a:p>
          <a:p>
            <a:r>
              <a:rPr lang="en-US" altLang="ko-KR" sz="400"/>
              <a:t>            &lt;p class="field-error" th:text="${errors['globalError']}"&gt;</a:t>
            </a:r>
            <a:r>
              <a:rPr lang="ko-KR" altLang="en-US" sz="400"/>
              <a:t>전체 오류 메시지</a:t>
            </a:r>
            <a:r>
              <a:rPr lang="en-US" altLang="ko-KR" sz="400"/>
              <a:t>&lt;/p&gt;</a:t>
            </a:r>
          </a:p>
          <a:p>
            <a:r>
              <a:rPr lang="en-US" altLang="ko-KR" sz="400"/>
              <a:t>        &lt;/div&gt;</a:t>
            </a:r>
          </a:p>
          <a:p>
            <a:r>
              <a:rPr lang="en-US" altLang="ko-KR" sz="400"/>
              <a:t>        &lt;div class="form-row"&gt;</a:t>
            </a:r>
          </a:p>
          <a:p>
            <a:r>
              <a:rPr lang="en-US" altLang="ko-KR" sz="400"/>
              <a:t>            &lt;label&gt;</a:t>
            </a:r>
            <a:r>
              <a:rPr lang="ko-KR" altLang="en-US" sz="400"/>
              <a:t>상품명</a:t>
            </a:r>
            <a:r>
              <a:rPr lang="en-US" altLang="ko-KR" sz="400"/>
              <a:t>: &lt;/label&gt;&lt;input type="text" th:field="*{name}" autofocus="autofocus" placeholder="</a:t>
            </a:r>
            <a:r>
              <a:rPr lang="ko-KR" altLang="en-US" sz="400"/>
              <a:t>상품명</a:t>
            </a:r>
            <a:r>
              <a:rPr lang="en-US" altLang="ko-KR" sz="400"/>
              <a:t>"</a:t>
            </a:r>
          </a:p>
          <a:p>
            <a:r>
              <a:rPr lang="en-US" altLang="ko-KR" sz="400"/>
              <a:t>                                       th:class="${errors?.containsKey('name')} ? 'field-error' : ''"/&gt;</a:t>
            </a:r>
          </a:p>
          <a:p>
            <a:r>
              <a:rPr lang="en-US" altLang="ko-KR" sz="400"/>
              <a:t>            &lt;div class="field-error" th:if="${errors?.containsKey('name')}" th:text="${errors['name']}"&gt;</a:t>
            </a:r>
          </a:p>
          <a:p>
            <a:r>
              <a:rPr lang="en-US" altLang="ko-KR" sz="400"/>
              <a:t>            &lt;/div&gt;</a:t>
            </a:r>
          </a:p>
          <a:p>
            <a:r>
              <a:rPr lang="en-US" altLang="ko-KR" sz="400"/>
              <a:t>        &lt;/div&gt;</a:t>
            </a:r>
          </a:p>
          <a:p>
            <a:endParaRPr lang="en-US" altLang="ko-KR" sz="400"/>
          </a:p>
          <a:p>
            <a:r>
              <a:rPr lang="en-US" altLang="ko-KR" sz="400"/>
              <a:t>        &lt;div class="form-row"&gt;</a:t>
            </a:r>
          </a:p>
          <a:p>
            <a:r>
              <a:rPr lang="en-US" altLang="ko-KR" sz="400"/>
              <a:t>            &lt;label&gt;</a:t>
            </a:r>
            <a:r>
              <a:rPr lang="ko-KR" altLang="en-US" sz="400"/>
              <a:t>가격</a:t>
            </a:r>
            <a:r>
              <a:rPr lang="en-US" altLang="ko-KR" sz="400"/>
              <a:t>: &lt;/label&gt;&lt;input type="text" th:field="*{price}" placeholder="</a:t>
            </a:r>
            <a:r>
              <a:rPr lang="ko-KR" altLang="en-US" sz="400"/>
              <a:t>가격</a:t>
            </a:r>
            <a:r>
              <a:rPr lang="en-US" altLang="ko-KR" sz="400"/>
              <a:t>"</a:t>
            </a:r>
          </a:p>
          <a:p>
            <a:r>
              <a:rPr lang="en-US" altLang="ko-KR" sz="400"/>
              <a:t>                                      th:class="${errors?.containsKey('price')} ? 'field-error' : ''"/&gt;&lt;br /&gt;</a:t>
            </a:r>
          </a:p>
          <a:p>
            <a:r>
              <a:rPr lang="en-US" altLang="ko-KR" sz="400"/>
              <a:t>            &lt;div class="field-error" th:if="${errors?.containsKey('price')}" th:text="${errors['price']}"&gt;&lt;/div&gt;</a:t>
            </a:r>
          </a:p>
          <a:p>
            <a:r>
              <a:rPr lang="en-US" altLang="ko-KR" sz="400"/>
              <a:t>        &lt;/div&gt;</a:t>
            </a:r>
          </a:p>
          <a:p>
            <a:r>
              <a:rPr lang="en-US" altLang="ko-KR" sz="400"/>
              <a:t>        &lt;div class="form-row"&gt;</a:t>
            </a:r>
          </a:p>
          <a:p>
            <a:r>
              <a:rPr lang="en-US" altLang="ko-KR" sz="400"/>
              <a:t>            &lt;label&gt;</a:t>
            </a:r>
            <a:r>
              <a:rPr lang="ko-KR" altLang="en-US" sz="400"/>
              <a:t>수량</a:t>
            </a:r>
            <a:r>
              <a:rPr lang="en-US" altLang="ko-KR" sz="400"/>
              <a:t>: &lt;/label&gt;&lt;input type="text" th:field="*{stockQuantity}" placeholder="</a:t>
            </a:r>
            <a:r>
              <a:rPr lang="ko-KR" altLang="en-US" sz="400"/>
              <a:t>수량</a:t>
            </a:r>
            <a:r>
              <a:rPr lang="en-US" altLang="ko-KR" sz="400"/>
              <a:t>"</a:t>
            </a:r>
          </a:p>
          <a:p>
            <a:r>
              <a:rPr lang="en-US" altLang="ko-KR" sz="400"/>
              <a:t>                                      th:class="${errors?.containsKey('stockQuantity')} ? 'field-error' : ''"/&gt;&lt;br /&gt;</a:t>
            </a:r>
          </a:p>
          <a:p>
            <a:r>
              <a:rPr lang="en-US" altLang="ko-KR" sz="400"/>
              <a:t>            &lt;div class="field-error" th:if="${errors?.containsKey('stockQuantity')}" th:text="${errors['stockQuantity']}"&gt;&lt;/div&gt;</a:t>
            </a:r>
          </a:p>
          <a:p>
            <a:r>
              <a:rPr lang="en-US" altLang="ko-KR" sz="400"/>
              <a:t>        &lt;/div&gt;</a:t>
            </a:r>
          </a:p>
          <a:p>
            <a:r>
              <a:rPr lang="en-US" altLang="ko-KR" sz="400"/>
              <a:t>        &lt;div class="form-row"&gt;</a:t>
            </a:r>
          </a:p>
          <a:p>
            <a:r>
              <a:rPr lang="en-US" altLang="ko-KR" sz="400"/>
              <a:t>            &lt;label&gt;</a:t>
            </a:r>
            <a:r>
              <a:rPr lang="ko-KR" altLang="en-US" sz="400"/>
              <a:t>저자</a:t>
            </a:r>
            <a:r>
              <a:rPr lang="en-US" altLang="ko-KR" sz="400"/>
              <a:t>: &lt;/label&gt;&lt;input type="text" th:field="*{author}" placeholder="</a:t>
            </a:r>
            <a:r>
              <a:rPr lang="ko-KR" altLang="en-US" sz="400"/>
              <a:t>저자</a:t>
            </a:r>
            <a:r>
              <a:rPr lang="en-US" altLang="ko-KR" sz="400"/>
              <a:t>"/&gt;&lt;br /&gt;</a:t>
            </a:r>
          </a:p>
          <a:p>
            <a:r>
              <a:rPr lang="en-US" altLang="ko-KR" sz="400"/>
              <a:t>        &lt;/div&gt;</a:t>
            </a:r>
          </a:p>
          <a:p>
            <a:r>
              <a:rPr lang="en-US" altLang="ko-KR" sz="400"/>
              <a:t>        &lt;div class="form-row"&gt;</a:t>
            </a:r>
          </a:p>
          <a:p>
            <a:r>
              <a:rPr lang="en-US" altLang="ko-KR" sz="400"/>
              <a:t>            &lt;label&gt;ISBN: &lt;/label&gt;&lt;input type="text" th:field="*{isbn}" placeholder="ISBN"/&gt;&lt;br /&gt;</a:t>
            </a:r>
          </a:p>
          <a:p>
            <a:r>
              <a:rPr lang="en-US" altLang="ko-KR" sz="400"/>
              <a:t>        &lt;/div&gt;</a:t>
            </a:r>
          </a:p>
          <a:p>
            <a:r>
              <a:rPr lang="en-US" altLang="ko-KR" sz="400"/>
              <a:t>        &lt;div class="form-row"&gt;</a:t>
            </a:r>
          </a:p>
          <a:p>
            <a:r>
              <a:rPr lang="en-US" altLang="ko-KR" sz="400"/>
              <a:t>            &lt;input type="submit" value="</a:t>
            </a:r>
            <a:r>
              <a:rPr lang="ko-KR" altLang="en-US" sz="400"/>
              <a:t>상품등록</a:t>
            </a:r>
            <a:r>
              <a:rPr lang="en-US" altLang="ko-KR" sz="400"/>
              <a:t>" /&gt;</a:t>
            </a:r>
          </a:p>
          <a:p>
            <a:r>
              <a:rPr lang="en-US" altLang="ko-KR" sz="400"/>
              <a:t>            &lt;input type="reset" value="</a:t>
            </a:r>
            <a:r>
              <a:rPr lang="ko-KR" altLang="en-US" sz="400"/>
              <a:t>다시입력</a:t>
            </a:r>
            <a:r>
              <a:rPr lang="en-US" altLang="ko-KR" sz="400"/>
              <a:t>" /&gt;</a:t>
            </a:r>
          </a:p>
          <a:p>
            <a:r>
              <a:rPr lang="en-US" altLang="ko-KR" sz="400"/>
              <a:t>        &lt;/div&gt;</a:t>
            </a:r>
          </a:p>
          <a:p>
            <a:r>
              <a:rPr lang="en-US" altLang="ko-KR" sz="400"/>
              <a:t>    &lt;/form&gt;</a:t>
            </a:r>
          </a:p>
          <a:p>
            <a:r>
              <a:rPr lang="en-US" altLang="ko-KR" sz="400"/>
              <a:t>&lt;/section&gt;</a:t>
            </a:r>
          </a:p>
          <a:p>
            <a:r>
              <a:rPr lang="en-US" altLang="ko-KR" sz="400"/>
              <a:t>&lt;/body&gt;</a:t>
            </a:r>
          </a:p>
          <a:p>
            <a:r>
              <a:rPr lang="en-US" altLang="ko-KR" sz="400"/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756EF-6E27-4D65-BA93-9C083AE4FB5A}"/>
              </a:ext>
            </a:extLst>
          </p:cNvPr>
          <p:cNvSpPr txBox="1"/>
          <p:nvPr/>
        </p:nvSpPr>
        <p:spPr>
          <a:xfrm>
            <a:off x="2268460" y="4205867"/>
            <a:ext cx="288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완성된 </a:t>
            </a:r>
            <a:r>
              <a:rPr lang="en-US" altLang="ko-KR"/>
              <a:t>item-form.html </a:t>
            </a:r>
            <a:r>
              <a:rPr lang="ko-KR" altLang="en-US"/>
              <a:t>전체</a:t>
            </a:r>
          </a:p>
        </p:txBody>
      </p:sp>
    </p:spTree>
    <p:extLst>
      <p:ext uri="{BB962C8B-B14F-4D97-AF65-F5344CB8AC3E}">
        <p14:creationId xmlns:p14="http://schemas.microsoft.com/office/powerpoint/2010/main" val="199096018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검증 직접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PRG(Post-Redirect-Get) </a:t>
            </a:r>
            <a:r>
              <a:rPr lang="ko-KR" altLang="en-US" sz="2000" b="1"/>
              <a:t>패턴</a:t>
            </a:r>
            <a:endParaRPr lang="en-US" altLang="ko-KR" sz="2000" b="1"/>
          </a:p>
          <a:p>
            <a:pPr lvl="1"/>
            <a:r>
              <a:rPr lang="en-US" altLang="ko-KR" sz="1800">
                <a:hlinkClick r:id="rId2"/>
              </a:rPr>
              <a:t>PRG</a:t>
            </a:r>
            <a:r>
              <a:rPr lang="ko-KR" altLang="en-US" sz="1800"/>
              <a:t> 패턴을 사용하여 양식 제출을 완료하려면 리디렉션 후 초기 </a:t>
            </a:r>
            <a:r>
              <a:rPr lang="en-US" altLang="ko-KR" sz="1800"/>
              <a:t>POST </a:t>
            </a:r>
            <a:r>
              <a:rPr lang="ko-KR" altLang="en-US" sz="1800"/>
              <a:t>요청에서 최종 </a:t>
            </a:r>
            <a:r>
              <a:rPr lang="en-US" altLang="ko-KR" sz="1800"/>
              <a:t>GET </a:t>
            </a:r>
            <a:r>
              <a:rPr lang="ko-KR" altLang="en-US" sz="1800"/>
              <a:t>요청으로 정보를 전송해야 함</a:t>
            </a:r>
            <a:endParaRPr lang="en-US" altLang="ko-KR" sz="1600" b="1"/>
          </a:p>
          <a:p>
            <a:pPr lvl="1"/>
            <a:endParaRPr lang="en-US" altLang="ko-KR" sz="14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4098" name="Picture 2" descr="https://velog.velcdn.com/images%2Fneity16%2Fpost%2Fe58891b7-4a69-46f7-89cf-9eda4c623c11%2F%E1%84%89%E1%85%B3%E1%84%8F%E1%85%B3%E1%84%85%E1%85%B5%E1%86%AB%E1%84%89%E1%85%A3%E1%86%BA%202021-06-11%20%E1%84%8B%E1%85%A9%E1%84%8C%E1%85%A5%E1%86%AB%2012.33.00.png">
            <a:extLst>
              <a:ext uri="{FF2B5EF4-FFF2-40B4-BE49-F238E27FC236}">
                <a16:creationId xmlns:a16="http://schemas.microsoft.com/office/drawing/2014/main" id="{F6DB3F5B-4869-4CCA-B404-79873A029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52" y="2124750"/>
            <a:ext cx="5589494" cy="457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2DCF817-CD9D-4695-88B1-DD75096E82D5}"/>
              </a:ext>
            </a:extLst>
          </p:cNvPr>
          <p:cNvSpPr/>
          <p:nvPr/>
        </p:nvSpPr>
        <p:spPr>
          <a:xfrm>
            <a:off x="5711219" y="2286740"/>
            <a:ext cx="6250370" cy="2124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Post 요청 후 redirect 수행시 주의사항</a:t>
            </a:r>
          </a:p>
          <a:p>
            <a:pPr>
              <a:lnSpc>
                <a:spcPct val="150000"/>
              </a:lnSpc>
            </a:pPr>
            <a:r>
              <a:rPr lang="ko-KR" altLang="en-US"/>
              <a:t>특정 값을 추가해서 redirect할 때, 해당 값은 인코딩 과정이 수행되지 않음</a:t>
            </a:r>
          </a:p>
          <a:p>
            <a:pPr>
              <a:lnSpc>
                <a:spcPct val="150000"/>
              </a:lnSpc>
            </a:pP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한글인 경우 모두 깨지게 됨</a:t>
            </a:r>
          </a:p>
          <a:p>
            <a:pPr>
              <a:lnSpc>
                <a:spcPct val="150000"/>
              </a:lnSpc>
            </a:pP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이것을 해결하기 위해 </a:t>
            </a:r>
            <a:r>
              <a:rPr lang="ko-KR" altLang="en-US">
                <a:solidFill>
                  <a:srgbClr val="FF0000"/>
                </a:solidFill>
              </a:rPr>
              <a:t>RedirectAttributes</a:t>
            </a:r>
            <a:r>
              <a:rPr lang="ko-KR" altLang="en-US"/>
              <a:t>를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82266495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검증 직접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정리</a:t>
            </a:r>
            <a:endParaRPr lang="en-US" altLang="ko-KR" sz="2000" b="1"/>
          </a:p>
          <a:p>
            <a:pPr lvl="1"/>
            <a:r>
              <a:rPr lang="ko-KR" altLang="en-US" sz="1800"/>
              <a:t>만약 검증 오류가 발생하면 입력 폼을 다시 보여줌</a:t>
            </a:r>
            <a:endParaRPr lang="en-US" altLang="ko-KR" sz="1800"/>
          </a:p>
          <a:p>
            <a:pPr lvl="1"/>
            <a:r>
              <a:rPr lang="ko-KR" altLang="en-US" sz="1800"/>
              <a:t>검증 오류들을 고객에게 친절하게 안내해서 다시 입력할 수 있게 함</a:t>
            </a:r>
            <a:endParaRPr lang="en-US" altLang="ko-KR" sz="1800"/>
          </a:p>
          <a:p>
            <a:pPr lvl="1"/>
            <a:r>
              <a:rPr lang="ko-KR" altLang="en-US" sz="1800"/>
              <a:t>검증 오류가 발생해도 고객이 입력한 데이터가 유지</a:t>
            </a:r>
            <a:endParaRPr lang="en-US" altLang="ko-KR" sz="1800" b="1"/>
          </a:p>
          <a:p>
            <a:endParaRPr lang="en-US" altLang="ko-KR" sz="2000" b="1"/>
          </a:p>
          <a:p>
            <a:r>
              <a:rPr lang="ko-KR" altLang="en-US" sz="2000" b="1"/>
              <a:t>문제점</a:t>
            </a:r>
            <a:endParaRPr lang="en-US" altLang="ko-KR" sz="2000" b="1"/>
          </a:p>
          <a:p>
            <a:pPr lvl="1"/>
            <a:r>
              <a:rPr lang="ko-KR" altLang="en-US" sz="1800"/>
              <a:t>뷰 템플릿에서 중복 처리가 많음</a:t>
            </a:r>
            <a:endParaRPr lang="en-US" altLang="ko-KR" sz="1800"/>
          </a:p>
          <a:p>
            <a:pPr lvl="1"/>
            <a:r>
              <a:rPr lang="ko-KR" altLang="en-US" sz="1800"/>
              <a:t>타입 오류 처리가 안됨</a:t>
            </a:r>
            <a:endParaRPr lang="en-US" altLang="ko-KR" sz="1800"/>
          </a:p>
          <a:p>
            <a:pPr lvl="2"/>
            <a:r>
              <a:rPr lang="ko-KR" altLang="en-US"/>
              <a:t>문자는 바인딩이 불가능하므로 고객이 입력한 문자가 사라지게 됨</a:t>
            </a:r>
            <a:endParaRPr lang="en-US" altLang="ko-KR"/>
          </a:p>
          <a:p>
            <a:pPr lvl="2"/>
            <a:r>
              <a:rPr lang="ko-KR" altLang="en-US"/>
              <a:t>바인딩이 실패하므로 핸들러 실행 자체가 불가</a:t>
            </a:r>
            <a:endParaRPr lang="en-US" altLang="ko-KR"/>
          </a:p>
          <a:p>
            <a:pPr lvl="2"/>
            <a:r>
              <a:rPr lang="ko-KR" altLang="en-US" b="1"/>
              <a:t>결국 고객이 입력한 값도 어딘가에 별도로 관리가 되어야 함</a:t>
            </a:r>
            <a:endParaRPr lang="en-US" altLang="ko-KR" b="1"/>
          </a:p>
          <a:p>
            <a:pPr lvl="2"/>
            <a:r>
              <a:rPr lang="en-US" altLang="ko-KR" b="1"/>
              <a:t>1) </a:t>
            </a:r>
            <a:r>
              <a:rPr lang="ko-KR" altLang="en-US" b="1"/>
              <a:t>즉</a:t>
            </a:r>
            <a:r>
              <a:rPr lang="en-US" altLang="ko-KR" b="1"/>
              <a:t>, </a:t>
            </a:r>
            <a:r>
              <a:rPr lang="ko-KR" altLang="en-US" b="1"/>
              <a:t>바인딩의 성공</a:t>
            </a:r>
            <a:r>
              <a:rPr lang="en-US" altLang="ko-KR" b="1"/>
              <a:t>/</a:t>
            </a:r>
            <a:r>
              <a:rPr lang="ko-KR" altLang="en-US" b="1"/>
              <a:t>실패 여부와 상관 없이 바인딩 결과를 저장하고 </a:t>
            </a:r>
            <a:r>
              <a:rPr lang="en-US" altLang="ko-KR" b="1"/>
              <a:t>2) </a:t>
            </a:r>
            <a:r>
              <a:rPr lang="ko-KR" altLang="en-US" b="1"/>
              <a:t>핸들러가 실행되야 함</a:t>
            </a:r>
            <a:endParaRPr lang="en-US" altLang="ko-KR"/>
          </a:p>
          <a:p>
            <a:pPr lvl="2"/>
            <a:endParaRPr lang="ko-KR" altLang="en-US"/>
          </a:p>
          <a:p>
            <a:pPr lvl="1"/>
            <a:endParaRPr lang="en-US" altLang="ko-KR" sz="1400"/>
          </a:p>
          <a:p>
            <a:endParaRPr lang="en-US" altLang="ko-KR" sz="2000"/>
          </a:p>
          <a:p>
            <a:pPr lvl="1"/>
            <a:endParaRPr lang="en-US" sz="1600" dirty="0"/>
          </a:p>
        </p:txBody>
      </p:sp>
      <p:pic>
        <p:nvPicPr>
          <p:cNvPr id="14338" name="Picture 2" descr="https://platanus.me/wp-content/uploads/2021/09/04857c3909c14b24bef63927501b9afd-1024x574.png">
            <a:extLst>
              <a:ext uri="{FF2B5EF4-FFF2-40B4-BE49-F238E27FC236}">
                <a16:creationId xmlns:a16="http://schemas.microsoft.com/office/drawing/2014/main" id="{6E905685-BCEF-487B-8359-A05B41952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3"/>
          <a:stretch/>
        </p:blipFill>
        <p:spPr bwMode="auto">
          <a:xfrm>
            <a:off x="7313581" y="2523066"/>
            <a:ext cx="3826933" cy="194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03120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BindingResult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준비</a:t>
            </a:r>
            <a:endParaRPr lang="en-US" altLang="ko-KR" sz="2000" b="1"/>
          </a:p>
          <a:p>
            <a:pPr lvl="1"/>
            <a:r>
              <a:rPr lang="en-US" altLang="ko-KR" sz="1600" b="1"/>
              <a:t>Get</a:t>
            </a:r>
            <a:r>
              <a:rPr lang="ko-KR" altLang="en-US" sz="1600" b="1"/>
              <a:t>요청 핸들러 경로 수정</a:t>
            </a:r>
            <a:endParaRPr lang="en-US" altLang="ko-KR" sz="1600" b="1"/>
          </a:p>
          <a:p>
            <a:pPr lvl="1"/>
            <a:endParaRPr lang="en-US" altLang="ko-KR" sz="1600" b="1"/>
          </a:p>
          <a:p>
            <a:pPr lvl="1"/>
            <a:endParaRPr lang="en-US" altLang="ko-KR" sz="1600" b="1"/>
          </a:p>
          <a:p>
            <a:pPr lvl="1"/>
            <a:endParaRPr lang="en-US" altLang="ko-KR" sz="1600" b="1"/>
          </a:p>
          <a:p>
            <a:pPr lvl="1"/>
            <a:endParaRPr lang="en-US" altLang="ko-KR" sz="1600" b="1"/>
          </a:p>
          <a:p>
            <a:pPr lvl="1"/>
            <a:r>
              <a:rPr lang="ko-KR" altLang="en-US" sz="1600" b="1"/>
              <a:t>새로운 핸들러 준비</a:t>
            </a:r>
            <a:r>
              <a:rPr lang="en-US" altLang="ko-KR" sz="1600" b="1"/>
              <a:t>(create</a:t>
            </a:r>
            <a:r>
              <a:rPr lang="ko-KR" altLang="en-US" sz="1600" b="1"/>
              <a:t>복사 후 이름 변경</a:t>
            </a:r>
            <a:r>
              <a:rPr lang="en-US" altLang="ko-KR" sz="1600" b="1"/>
              <a:t>, </a:t>
            </a:r>
            <a:r>
              <a:rPr lang="ko-KR" altLang="en-US" sz="1600" b="1"/>
              <a:t>혼돈을 막기 위해선 </a:t>
            </a:r>
            <a:r>
              <a:rPr lang="en-US" altLang="ko-KR" sz="1600" b="1"/>
              <a:t>create </a:t>
            </a:r>
            <a:r>
              <a:rPr lang="ko-KR" altLang="en-US" sz="1600" b="1"/>
              <a:t>메소드는 주석 처리</a:t>
            </a:r>
            <a:r>
              <a:rPr lang="en-US" altLang="ko-KR" sz="1600" b="1"/>
              <a:t>)</a:t>
            </a:r>
            <a:r>
              <a:rPr lang="ko-KR" altLang="en-US" sz="1600" b="1"/>
              <a:t> </a:t>
            </a:r>
            <a:endParaRPr lang="en-US" altLang="ko-KR" sz="1600" b="1"/>
          </a:p>
          <a:p>
            <a:pPr lvl="1"/>
            <a:endParaRPr lang="en-US" altLang="ko-KR" sz="1600" b="1"/>
          </a:p>
          <a:p>
            <a:pPr lvl="2"/>
            <a:endParaRPr lang="ko-KR" altLang="en-US"/>
          </a:p>
          <a:p>
            <a:pPr lvl="1"/>
            <a:endParaRPr lang="en-US" altLang="ko-KR" sz="1400"/>
          </a:p>
          <a:p>
            <a:endParaRPr lang="en-US" altLang="ko-KR" sz="2000"/>
          </a:p>
          <a:p>
            <a:pPr lvl="1"/>
            <a:endParaRPr lang="en-US" sz="1600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3B5261E-CAB2-48E5-92F4-9E7CD884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525" y="1629423"/>
            <a:ext cx="496482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"items/new2"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createForm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(Model model){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model.addAttribute(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BookForm())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"items/item-form2"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6F1794-E021-4E06-80AF-9A0E7D91D0FE}"/>
              </a:ext>
            </a:extLst>
          </p:cNvPr>
          <p:cNvSpPr/>
          <p:nvPr/>
        </p:nvSpPr>
        <p:spPr>
          <a:xfrm>
            <a:off x="3390624" y="1690765"/>
            <a:ext cx="726829" cy="290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F93AB7-675A-43F4-949C-8B70EF869C91}"/>
              </a:ext>
            </a:extLst>
          </p:cNvPr>
          <p:cNvSpPr/>
          <p:nvPr/>
        </p:nvSpPr>
        <p:spPr>
          <a:xfrm>
            <a:off x="2778487" y="2486258"/>
            <a:ext cx="1215822" cy="290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0A0D3D6E-584F-4FA4-A3DB-40612B76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82" y="3751250"/>
            <a:ext cx="7920758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@PostMapping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"items/new2"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create2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@ModelAttribute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BookForm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model){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EDD3AB-F45F-4FEC-B2D3-2B31B471F98E}"/>
              </a:ext>
            </a:extLst>
          </p:cNvPr>
          <p:cNvSpPr/>
          <p:nvPr/>
        </p:nvSpPr>
        <p:spPr>
          <a:xfrm>
            <a:off x="2780001" y="3784268"/>
            <a:ext cx="623909" cy="290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94A6EC-4FA2-43A6-8071-96A534C6E980}"/>
              </a:ext>
            </a:extLst>
          </p:cNvPr>
          <p:cNvSpPr/>
          <p:nvPr/>
        </p:nvSpPr>
        <p:spPr>
          <a:xfrm>
            <a:off x="1798194" y="4074416"/>
            <a:ext cx="788033" cy="323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E11EF9C-6310-4E7D-8626-C5B2781E5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82" y="4599646"/>
            <a:ext cx="6154249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(!errors.isEmpty())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"errors = {} 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errors)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model.addAttribute(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"errors"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errors)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//model.addAttribute("bookForm",bookForm);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생략 가능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"items/item-form2"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B85B3B-9F69-42D1-8F43-35B8C624B978}"/>
              </a:ext>
            </a:extLst>
          </p:cNvPr>
          <p:cNvSpPr/>
          <p:nvPr/>
        </p:nvSpPr>
        <p:spPr>
          <a:xfrm>
            <a:off x="1678033" y="5712716"/>
            <a:ext cx="2049905" cy="323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0355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BindingResult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준비</a:t>
            </a:r>
            <a:endParaRPr lang="en-US" altLang="ko-KR" sz="1600" b="1"/>
          </a:p>
          <a:p>
            <a:pPr lvl="1"/>
            <a:r>
              <a:rPr lang="en-US" altLang="ko-KR" sz="1600" b="1"/>
              <a:t>index.html</a:t>
            </a:r>
            <a:r>
              <a:rPr lang="ko-KR" altLang="en-US" sz="1600" b="1"/>
              <a:t> 수정</a:t>
            </a:r>
            <a:endParaRPr lang="en-US" altLang="ko-KR" sz="1600" b="1"/>
          </a:p>
          <a:p>
            <a:pPr lvl="2"/>
            <a:endParaRPr lang="ko-KR" altLang="en-US"/>
          </a:p>
          <a:p>
            <a:pPr lvl="1"/>
            <a:endParaRPr lang="en-US" altLang="ko-KR" sz="1400"/>
          </a:p>
          <a:p>
            <a:endParaRPr lang="en-US" altLang="ko-KR" sz="2000"/>
          </a:p>
          <a:p>
            <a:pPr lvl="1"/>
            <a:endParaRPr lang="en-US" sz="16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A27CBF-3C52-405C-889E-0A40AABBF131}"/>
              </a:ext>
            </a:extLst>
          </p:cNvPr>
          <p:cNvGrpSpPr/>
          <p:nvPr/>
        </p:nvGrpSpPr>
        <p:grpSpPr>
          <a:xfrm>
            <a:off x="1052325" y="1736831"/>
            <a:ext cx="6545382" cy="1477328"/>
            <a:chOff x="639086" y="4879022"/>
            <a:chExt cx="6545382" cy="1477328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FD236AF-6DFB-4916-AF76-8FC252508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086" y="4879022"/>
              <a:ext cx="6545382" cy="1477328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Arial Unicode MS"/>
                  <a:ea typeface="JetBrains Mono"/>
                </a:rPr>
                <a:t>&lt;div 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class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Arial Unicode MS"/>
                  <a:ea typeface="JetBrains Mono"/>
                </a:rPr>
                <a:t>="service-container"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Arial Unicode MS"/>
                  <a:ea typeface="JetBrains Mono"/>
                </a:rPr>
                <a:t>    &lt;h3&gt;&lt;i 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class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Arial Unicode MS"/>
                  <a:ea typeface="JetBrains Mono"/>
                </a:rPr>
                <a:t>="fa fa-box"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Arial Unicode MS"/>
                  <a:ea typeface="JetBrains Mono"/>
                </a:rPr>
                <a:t>&gt;&lt;/i&gt;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6D9CBE"/>
                  </a:solidFill>
                  <a:effectLst/>
                  <a:latin typeface="Arial Unicode MS"/>
                  <a:ea typeface="JetBrains Mono"/>
                </a:rPr>
                <a:t>&amp;nbsp;&amp;nbsp;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상품 기능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Arial Unicode MS"/>
                  <a:ea typeface="JetBrains Mono"/>
                </a:rPr>
                <a:t>&lt;/h3&gt;</a:t>
              </a:r>
              <a:b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Arial Unicode MS"/>
                  <a:ea typeface="JetBrains Mono"/>
                </a:rPr>
                <a:t>    &lt;a 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href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Arial Unicode MS"/>
                  <a:ea typeface="JetBrains Mono"/>
                </a:rPr>
                <a:t>="/items/new2"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Arial Unicode MS"/>
                  <a:ea typeface="JetBrains Mono"/>
                </a:rPr>
                <a:t>&gt;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상품 등록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Arial Unicode MS"/>
                  <a:ea typeface="JetBrains Mono"/>
                </a:rPr>
                <a:t>&lt;/a&gt;</a:t>
              </a:r>
              <a:b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Arial Unicode MS"/>
                  <a:ea typeface="JetBrains Mono"/>
                </a:rPr>
                <a:t>    &lt;a 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href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Arial Unicode MS"/>
                  <a:ea typeface="JetBrains Mono"/>
                </a:rPr>
                <a:t>="/items"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Arial Unicode MS"/>
                  <a:ea typeface="JetBrains Mono"/>
                </a:rPr>
                <a:t>&gt;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상품 목록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Arial Unicode MS"/>
                  <a:ea typeface="JetBrains Mono"/>
                </a:rPr>
                <a:t>&lt;/a&gt;</a:t>
              </a:r>
              <a:b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Arial Unicode MS"/>
                  <a:ea typeface="JetBrains Mono"/>
                </a:rPr>
                <a:t>&lt;/div&gt;</a:t>
              </a:r>
              <a:endPara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408008B-6BE0-4084-BADD-981F1EB300A2}"/>
                </a:ext>
              </a:extLst>
            </p:cNvPr>
            <p:cNvSpPr/>
            <p:nvPr/>
          </p:nvSpPr>
          <p:spPr>
            <a:xfrm>
              <a:off x="2437107" y="5456103"/>
              <a:ext cx="788033" cy="3231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315692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BindingResult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BindingResult</a:t>
            </a:r>
          </a:p>
          <a:p>
            <a:pPr lvl="1"/>
            <a:r>
              <a:rPr lang="en-US" altLang="ko-KR" sz="1800"/>
              <a:t>@ModelAttribute</a:t>
            </a:r>
            <a:r>
              <a:rPr lang="ko-KR" altLang="en-US" sz="1800"/>
              <a:t>의 </a:t>
            </a:r>
            <a:r>
              <a:rPr lang="en-US" altLang="ko-KR" sz="1800"/>
              <a:t>binding</a:t>
            </a:r>
            <a:r>
              <a:rPr lang="ko-KR" altLang="en-US" sz="1800"/>
              <a:t>결과를 저장</a:t>
            </a:r>
            <a:r>
              <a:rPr lang="en-US" altLang="ko-KR" sz="1800"/>
              <a:t>(</a:t>
            </a:r>
            <a:r>
              <a:rPr lang="ko-KR" altLang="en-US" sz="1800"/>
              <a:t>에러가 나더라도</a:t>
            </a:r>
            <a:r>
              <a:rPr lang="en-US" altLang="ko-KR" sz="1800"/>
              <a:t>)</a:t>
            </a:r>
          </a:p>
          <a:p>
            <a:pPr lvl="1"/>
            <a:r>
              <a:rPr lang="en-US" altLang="ko-KR" sz="1800"/>
              <a:t>@ModelAttribute</a:t>
            </a:r>
            <a:r>
              <a:rPr lang="ko-KR" altLang="en-US" sz="1800"/>
              <a:t>가 붙은 </a:t>
            </a:r>
            <a:r>
              <a:rPr lang="en-US" altLang="ko-KR" sz="1800"/>
              <a:t>form</a:t>
            </a:r>
            <a:r>
              <a:rPr lang="ko-KR" altLang="en-US" sz="1800"/>
              <a:t>객체 </a:t>
            </a:r>
            <a:r>
              <a:rPr lang="ko-KR" altLang="en-US" sz="1800" b="1" u="sng"/>
              <a:t>바로 뒤에 추가</a:t>
            </a:r>
            <a:endParaRPr lang="en-US" altLang="ko-KR" sz="1800" b="1" u="sng"/>
          </a:p>
          <a:p>
            <a:endParaRPr lang="en-US" altLang="ko-KR" sz="2000" b="1" u="sng"/>
          </a:p>
          <a:p>
            <a:r>
              <a:rPr lang="ko-KR" altLang="en-US" sz="2000" b="1"/>
              <a:t>검증 로직 수정</a:t>
            </a:r>
            <a:endParaRPr lang="en-US" altLang="ko-KR" sz="2000" b="1"/>
          </a:p>
          <a:p>
            <a:endParaRPr lang="en-US" altLang="ko-KR" sz="2000" b="1" u="sng"/>
          </a:p>
          <a:p>
            <a:endParaRPr lang="en-US" altLang="ko-KR" sz="2000" b="1" u="sng"/>
          </a:p>
          <a:p>
            <a:endParaRPr lang="en-US" altLang="ko-KR" sz="2000" b="1" u="sng"/>
          </a:p>
          <a:p>
            <a:endParaRPr lang="en-US" altLang="ko-KR" sz="2000" b="1" u="sng"/>
          </a:p>
          <a:p>
            <a:endParaRPr lang="en-US" altLang="ko-KR" sz="2000" b="1" u="sng"/>
          </a:p>
          <a:p>
            <a:pPr lvl="2"/>
            <a:endParaRPr lang="ko-KR" altLang="en-US"/>
          </a:p>
          <a:p>
            <a:pPr lvl="1"/>
            <a:endParaRPr lang="en-US" altLang="ko-KR" sz="1400"/>
          </a:p>
          <a:p>
            <a:endParaRPr lang="en-US" altLang="ko-KR" sz="2000"/>
          </a:p>
          <a:p>
            <a:pPr lvl="1"/>
            <a:endParaRPr lang="en-US" sz="16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6AE2A5-87A4-4935-92CF-6358AE575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659" y="2194952"/>
            <a:ext cx="8786380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create2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@ModelAttribute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BookForm 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bookF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BindingResult bindingResult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 . 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7638CE-1CB4-4248-AD68-9650EBEDA522}"/>
              </a:ext>
            </a:extLst>
          </p:cNvPr>
          <p:cNvSpPr/>
          <p:nvPr/>
        </p:nvSpPr>
        <p:spPr>
          <a:xfrm>
            <a:off x="653866" y="3298061"/>
            <a:ext cx="9846942" cy="31624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/>
              <a:t>        if (!StringUtils.hasText(bookForm.getName())) {</a:t>
            </a:r>
          </a:p>
          <a:p>
            <a:r>
              <a:rPr lang="en-US" altLang="ko-KR" sz="1050"/>
              <a:t>            bindingResult.addError(new FieldError("bookForm","name","</a:t>
            </a:r>
            <a:r>
              <a:rPr lang="ko-KR" altLang="en-US" sz="1050"/>
              <a:t>상품 이름은 필수입니다</a:t>
            </a:r>
            <a:r>
              <a:rPr lang="en-US" altLang="ko-KR" sz="1050"/>
              <a:t>."));</a:t>
            </a:r>
          </a:p>
          <a:p>
            <a:r>
              <a:rPr lang="en-US" altLang="ko-KR" sz="1050"/>
              <a:t>        }</a:t>
            </a:r>
          </a:p>
          <a:p>
            <a:r>
              <a:rPr lang="en-US" altLang="ko-KR" sz="1050"/>
              <a:t>        if (bookForm.getPrice() == null || bookForm.getPrice() &lt; 1000 || bookForm.getPrice() &gt; 1000000) {</a:t>
            </a:r>
          </a:p>
          <a:p>
            <a:r>
              <a:rPr lang="en-US" altLang="ko-KR" sz="1050"/>
              <a:t>            bindingResult.addError(new FieldError("bookForm","price","</a:t>
            </a:r>
            <a:r>
              <a:rPr lang="ko-KR" altLang="en-US" sz="1050"/>
              <a:t>가격은 </a:t>
            </a:r>
            <a:r>
              <a:rPr lang="en-US" altLang="ko-KR" sz="1050"/>
              <a:t>1,000 ~ 1,000,000 </a:t>
            </a:r>
            <a:r>
              <a:rPr lang="ko-KR" altLang="en-US" sz="1050"/>
              <a:t>까지 허용합니다</a:t>
            </a:r>
            <a:r>
              <a:rPr lang="en-US" altLang="ko-KR" sz="1050"/>
              <a:t>."));</a:t>
            </a:r>
          </a:p>
          <a:p>
            <a:r>
              <a:rPr lang="en-US" altLang="ko-KR" sz="1050"/>
              <a:t>        }</a:t>
            </a:r>
          </a:p>
          <a:p>
            <a:r>
              <a:rPr lang="en-US" altLang="ko-KR" sz="1050"/>
              <a:t>        if (bookForm.getStockQuantity() == null || bookForm.getStockQuantity() &gt;= 9999) {</a:t>
            </a:r>
          </a:p>
          <a:p>
            <a:r>
              <a:rPr lang="en-US" altLang="ko-KR" sz="1050"/>
              <a:t>            bindingResult.addError(new FieldError("bookForm","stockQuantity","</a:t>
            </a:r>
            <a:r>
              <a:rPr lang="ko-KR" altLang="en-US" sz="1050"/>
              <a:t>수량은 최대 </a:t>
            </a:r>
            <a:r>
              <a:rPr lang="en-US" altLang="ko-KR" sz="1050"/>
              <a:t>9,999 </a:t>
            </a:r>
            <a:r>
              <a:rPr lang="ko-KR" altLang="en-US" sz="1050"/>
              <a:t>까지 허용합니다</a:t>
            </a:r>
            <a:r>
              <a:rPr lang="en-US" altLang="ko-KR" sz="1050"/>
              <a:t>."));</a:t>
            </a:r>
          </a:p>
          <a:p>
            <a:r>
              <a:rPr lang="en-US" altLang="ko-KR" sz="1050"/>
              <a:t>        }</a:t>
            </a:r>
          </a:p>
          <a:p>
            <a:r>
              <a:rPr lang="en-US" altLang="ko-KR" sz="1050"/>
              <a:t>        if (bookForm.getPrice() != null &amp;&amp; bookForm.getStockQuantity() != null) {</a:t>
            </a:r>
          </a:p>
          <a:p>
            <a:r>
              <a:rPr lang="en-US" altLang="ko-KR" sz="1050"/>
              <a:t>            int resultPrice = bookForm.getPrice() * bookForm.getStockQuantity();</a:t>
            </a:r>
          </a:p>
          <a:p>
            <a:r>
              <a:rPr lang="en-US" altLang="ko-KR" sz="1050"/>
              <a:t>            if (resultPrice &lt; 10000) {</a:t>
            </a:r>
          </a:p>
          <a:p>
            <a:r>
              <a:rPr lang="en-US" altLang="ko-KR" sz="1050"/>
              <a:t>                bindingResult.addError(new ObjectError("bookForm","</a:t>
            </a:r>
            <a:r>
              <a:rPr lang="ko-KR" altLang="en-US" sz="1050"/>
              <a:t>가격 * 수량의 합은 </a:t>
            </a:r>
            <a:r>
              <a:rPr lang="en-US" altLang="ko-KR" sz="1050"/>
              <a:t>10,000</a:t>
            </a:r>
            <a:r>
              <a:rPr lang="ko-KR" altLang="en-US" sz="1050"/>
              <a:t>원 이상이어야 합니다</a:t>
            </a:r>
            <a:r>
              <a:rPr lang="en-US" altLang="ko-KR" sz="1050"/>
              <a:t>. </a:t>
            </a:r>
            <a:r>
              <a:rPr lang="ko-KR" altLang="en-US" sz="1050"/>
              <a:t>현재 값 </a:t>
            </a:r>
            <a:r>
              <a:rPr lang="en-US" altLang="ko-KR" sz="1050"/>
              <a:t>= " + resultPrice));</a:t>
            </a:r>
          </a:p>
          <a:p>
            <a:r>
              <a:rPr lang="en-US" altLang="ko-KR" sz="1050"/>
              <a:t>            }</a:t>
            </a:r>
          </a:p>
          <a:p>
            <a:r>
              <a:rPr lang="en-US" altLang="ko-KR" sz="1050"/>
              <a:t>        }</a:t>
            </a:r>
          </a:p>
          <a:p>
            <a:r>
              <a:rPr lang="en-US" altLang="ko-KR" sz="1050"/>
              <a:t>        if (bindingResult.hasErrors()) {</a:t>
            </a:r>
          </a:p>
          <a:p>
            <a:r>
              <a:rPr lang="en-US" altLang="ko-KR" sz="1050"/>
              <a:t>            log.info("errors = {} ", bindingResult);</a:t>
            </a:r>
          </a:p>
          <a:p>
            <a:r>
              <a:rPr lang="en-US" altLang="ko-KR" sz="1050"/>
              <a:t>            return "items/item-form2";</a:t>
            </a:r>
          </a:p>
          <a:p>
            <a:r>
              <a:rPr lang="en-US" altLang="ko-KR" sz="1050"/>
              <a:t>        }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72429433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BindingResult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FieldError: </a:t>
            </a:r>
            <a:r>
              <a:rPr lang="ko-KR" altLang="en-US" sz="2000" b="1"/>
              <a:t>검증할 객체 이름</a:t>
            </a:r>
            <a:r>
              <a:rPr lang="en-US" altLang="ko-KR" sz="2000" b="1"/>
              <a:t>, </a:t>
            </a:r>
            <a:r>
              <a:rPr lang="ko-KR" altLang="en-US" sz="2000" b="1"/>
              <a:t>필드</a:t>
            </a:r>
            <a:r>
              <a:rPr lang="en-US" altLang="ko-KR" sz="2000" b="1"/>
              <a:t>, </a:t>
            </a:r>
            <a:r>
              <a:rPr lang="ko-KR" altLang="en-US" sz="2000" b="1"/>
              <a:t>메시지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r>
              <a:rPr lang="en-US" altLang="ko-KR" sz="2000" b="1"/>
              <a:t>BindingResult</a:t>
            </a:r>
            <a:r>
              <a:rPr lang="ko-KR" altLang="en-US" sz="2000" b="1"/>
              <a:t>를 </a:t>
            </a:r>
            <a:r>
              <a:rPr lang="en-US" altLang="ko-KR" sz="2000" b="1"/>
              <a:t>@ModelAttribute</a:t>
            </a:r>
            <a:r>
              <a:rPr lang="ko-KR" altLang="en-US" sz="2000" b="1"/>
              <a:t>가 붙은 </a:t>
            </a:r>
            <a:r>
              <a:rPr lang="en-US" altLang="ko-KR" sz="2000" b="1"/>
              <a:t>form</a:t>
            </a:r>
            <a:r>
              <a:rPr lang="ko-KR" altLang="en-US" sz="2000" b="1"/>
              <a:t>객체 </a:t>
            </a:r>
            <a:r>
              <a:rPr lang="ko-KR" altLang="en-US" sz="2000" b="1" u="sng"/>
              <a:t>바로 뒤에 추가</a:t>
            </a:r>
            <a:endParaRPr lang="en-US" altLang="ko-KR" sz="2000" b="1" u="sng"/>
          </a:p>
          <a:p>
            <a:pPr lvl="1">
              <a:lnSpc>
                <a:spcPct val="150000"/>
              </a:lnSpc>
            </a:pPr>
            <a:r>
              <a:rPr lang="ko-KR" altLang="en-US" sz="1800"/>
              <a:t>복합 룰 검증은 특정 필드에 대한 것이 아니므로 </a:t>
            </a:r>
            <a:r>
              <a:rPr lang="en-US" altLang="ko-KR" sz="1800"/>
              <a:t>OjbectError</a:t>
            </a:r>
            <a:r>
              <a:rPr lang="ko-KR" altLang="en-US" sz="1800"/>
              <a:t>사용</a:t>
            </a:r>
            <a:endParaRPr lang="en-US" altLang="ko-KR" sz="1800"/>
          </a:p>
          <a:p>
            <a:pPr lvl="2">
              <a:lnSpc>
                <a:spcPct val="150000"/>
              </a:lnSpc>
            </a:pPr>
            <a:r>
              <a:rPr lang="en-US" altLang="ko-KR"/>
              <a:t>objectName : @ModelAttribute </a:t>
            </a:r>
            <a:r>
              <a:rPr lang="ko-KR" altLang="en-US"/>
              <a:t>의 이름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defaultMessage : </a:t>
            </a:r>
            <a:r>
              <a:rPr lang="ko-KR" altLang="en-US"/>
              <a:t>오류 기본 메시지</a:t>
            </a:r>
            <a:endParaRPr lang="en-US" altLang="ko-KR" sz="2000" b="1" u="sng"/>
          </a:p>
          <a:p>
            <a:pPr>
              <a:lnSpc>
                <a:spcPct val="150000"/>
              </a:lnSpc>
            </a:pPr>
            <a:r>
              <a:rPr lang="en-US" altLang="ko-KR" sz="2000" b="1"/>
              <a:t>BindingResult</a:t>
            </a:r>
            <a:r>
              <a:rPr lang="ko-KR" altLang="en-US" sz="2000" b="1"/>
              <a:t>는 </a:t>
            </a:r>
            <a:r>
              <a:rPr lang="en-US" altLang="ko-KR" sz="2000" b="1"/>
              <a:t>View</a:t>
            </a:r>
            <a:r>
              <a:rPr lang="ko-KR" altLang="en-US" sz="2000" b="1"/>
              <a:t>에 자동으로 넘어가므로 </a:t>
            </a:r>
            <a:r>
              <a:rPr lang="en-US" altLang="ko-KR" sz="2000" b="1"/>
              <a:t>model</a:t>
            </a:r>
            <a:r>
              <a:rPr lang="ko-KR" altLang="en-US" sz="2000" b="1"/>
              <a:t>에 추가할 필요가 없음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D38BB5-77CB-4E63-92DA-7EFF23432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18" y="4482989"/>
            <a:ext cx="417614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(bindingResult.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hasErrors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"errors = {} 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bindingResult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"items/item-form"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4DD202-43A7-47D4-AA4C-823C515FD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18" y="1295163"/>
            <a:ext cx="6739345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FieldError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objectName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field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defaultMessage)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7672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en-US" altLang="ko-KR"/>
              <a:t>BindingResult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View </a:t>
            </a:r>
            <a:r>
              <a:rPr lang="ko-KR" altLang="en-US" sz="2000" b="1"/>
              <a:t>새로 작성</a:t>
            </a:r>
            <a:r>
              <a:rPr lang="en-US" altLang="ko-KR" sz="2000" b="1"/>
              <a:t>, item-form2.html</a:t>
            </a:r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th:if="${#fields.hasGlobalErrors()}</a:t>
            </a:r>
            <a:r>
              <a:rPr lang="ko-KR" altLang="en-US" sz="1800"/>
              <a:t>가 있다면 </a:t>
            </a:r>
            <a:r>
              <a:rPr lang="en-US" altLang="ko-KR" sz="1800"/>
              <a:t>div</a:t>
            </a:r>
            <a:r>
              <a:rPr lang="ko-KR" altLang="en-US" sz="1800"/>
              <a:t>를 </a:t>
            </a:r>
            <a:r>
              <a:rPr lang="en-US" altLang="ko-KR" sz="1800"/>
              <a:t>rendering </a:t>
            </a:r>
            <a:r>
              <a:rPr lang="ko-KR" altLang="en-US" sz="1800"/>
              <a:t>대상에 추가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#fields.hasGlobalErrors: ObjectError</a:t>
            </a:r>
            <a:r>
              <a:rPr lang="ko-KR" altLang="en-US" sz="1800"/>
              <a:t>가 있는가</a:t>
            </a:r>
            <a:r>
              <a:rPr lang="en-US" altLang="ko-KR" sz="180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ObjectError</a:t>
            </a:r>
            <a:r>
              <a:rPr lang="ko-KR" altLang="en-US" sz="1800"/>
              <a:t>는</a:t>
            </a:r>
            <a:r>
              <a:rPr lang="en-US" altLang="ko-KR" sz="1800"/>
              <a:t> </a:t>
            </a:r>
            <a:r>
              <a:rPr lang="ko-KR" altLang="en-US" sz="1800"/>
              <a:t>여러 개 등록될 수 있으므로 </a:t>
            </a:r>
            <a:r>
              <a:rPr lang="en-US" altLang="ko-KR" sz="1800"/>
              <a:t>p </a:t>
            </a:r>
            <a:r>
              <a:rPr lang="ko-KR" altLang="en-US" sz="1800"/>
              <a:t>태그에</a:t>
            </a:r>
            <a:r>
              <a:rPr lang="en-US" altLang="ko-KR" sz="1800"/>
              <a:t> th:each</a:t>
            </a:r>
            <a:r>
              <a:rPr lang="ko-KR" altLang="en-US" sz="1800"/>
              <a:t> 적용</a:t>
            </a:r>
            <a:endParaRPr lang="en-US" altLang="ko-KR" sz="1800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98E0AB-F346-45B9-B315-FFDD32639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23" y="2237575"/>
            <a:ext cx="8286243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="${errors?.containsKey('globalError')}"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&lt;p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="field-error"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="${errors['globalError']}"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전체 오류 메시지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&lt;/p&gt;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&lt;/div&gt;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52FAD2-6546-4D40-A6CC-49CEC6E49D49}"/>
              </a:ext>
            </a:extLst>
          </p:cNvPr>
          <p:cNvSpPr/>
          <p:nvPr/>
        </p:nvSpPr>
        <p:spPr>
          <a:xfrm>
            <a:off x="679938" y="3467057"/>
            <a:ext cx="10832123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&lt;div </a:t>
            </a:r>
            <a:r>
              <a:rPr lang="en-US" altLang="ko-KR">
                <a:solidFill>
                  <a:srgbClr val="FF0000"/>
                </a:solidFill>
              </a:rPr>
              <a:t>th:if="${#fields.hasGlobalErrors()}"</a:t>
            </a:r>
            <a:r>
              <a:rPr lang="en-US" altLang="ko-KR"/>
              <a:t>&gt;</a:t>
            </a:r>
          </a:p>
          <a:p>
            <a:r>
              <a:rPr lang="en-US" altLang="ko-KR"/>
              <a:t>            &lt;p class="field-error" th:each="</a:t>
            </a:r>
            <a:r>
              <a:rPr lang="en-US" altLang="ko-KR">
                <a:solidFill>
                  <a:srgbClr val="FF0000"/>
                </a:solidFill>
              </a:rPr>
              <a:t>err : ${#fields.globalErrors()}</a:t>
            </a:r>
            <a:r>
              <a:rPr lang="en-US" altLang="ko-KR"/>
              <a:t>" th:text="${err}"&gt;</a:t>
            </a:r>
            <a:r>
              <a:rPr lang="ko-KR" altLang="en-US"/>
              <a:t>글로벌 오류 메시지</a:t>
            </a:r>
            <a:r>
              <a:rPr lang="en-US" altLang="ko-KR"/>
              <a:t>&lt;/p&gt;</a:t>
            </a:r>
          </a:p>
          <a:p>
            <a:r>
              <a:rPr lang="en-US" altLang="ko-KR"/>
              <a:t>&lt;/div&gt;</a:t>
            </a:r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B3387D7-0774-4A03-9490-6E8970842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38" y="1501094"/>
            <a:ext cx="974176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&lt;form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="register-form"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:action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="@{/items/new2}"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:object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="${bookForm}"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="post"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8D34A7-C812-4A61-82A5-C51E5765CE8C}"/>
              </a:ext>
            </a:extLst>
          </p:cNvPr>
          <p:cNvSpPr/>
          <p:nvPr/>
        </p:nvSpPr>
        <p:spPr>
          <a:xfrm>
            <a:off x="3219316" y="1540686"/>
            <a:ext cx="2829452" cy="290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2A7ACA75-8BD8-4BA8-BDD0-71EBBBA54888}"/>
              </a:ext>
            </a:extLst>
          </p:cNvPr>
          <p:cNvSpPr/>
          <p:nvPr/>
        </p:nvSpPr>
        <p:spPr>
          <a:xfrm>
            <a:off x="4633546" y="3213686"/>
            <a:ext cx="395654" cy="21377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40964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BindingResult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View </a:t>
            </a:r>
            <a:r>
              <a:rPr lang="ko-KR" altLang="en-US" sz="2000" b="1"/>
              <a:t>수정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 b="1"/>
              <a:t>th:errorclass</a:t>
            </a:r>
            <a:r>
              <a:rPr lang="en-US" altLang="ko-KR" sz="1800"/>
              <a:t>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th:field </a:t>
            </a:r>
            <a:r>
              <a:rPr lang="ko-KR" altLang="en-US" sz="1800"/>
              <a:t>에서 지정한 필드에 오류가 있으면 </a:t>
            </a:r>
            <a:r>
              <a:rPr lang="en-US" altLang="ko-KR" sz="1800" u="sng"/>
              <a:t>class </a:t>
            </a:r>
            <a:r>
              <a:rPr lang="ko-KR" altLang="en-US" sz="1800" u="sng"/>
              <a:t>정보를 추가</a:t>
            </a:r>
            <a:endParaRPr lang="en-US" altLang="ko-KR" sz="1800" u="sng"/>
          </a:p>
          <a:p>
            <a:pPr lvl="1">
              <a:lnSpc>
                <a:spcPct val="150000"/>
              </a:lnSpc>
            </a:pPr>
            <a:r>
              <a:rPr lang="en-US" altLang="ko-KR" sz="1800" b="1"/>
              <a:t>th:errors</a:t>
            </a:r>
            <a:r>
              <a:rPr lang="en-US" altLang="ko-KR" sz="1800"/>
              <a:t>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</a:t>
            </a:r>
            <a:r>
              <a:rPr lang="ko-KR" altLang="en-US" sz="1800"/>
              <a:t>해당 필드에 오류가 있는 경우에 메시지를 출력</a:t>
            </a:r>
            <a:r>
              <a:rPr lang="en-US" altLang="ko-KR" sz="1800"/>
              <a:t>. th:if </a:t>
            </a:r>
            <a:r>
              <a:rPr lang="ko-KR" altLang="en-US" sz="1800"/>
              <a:t>의 편의 버전</a:t>
            </a:r>
            <a:r>
              <a:rPr lang="en-US" altLang="ko-KR" sz="1800"/>
              <a:t>(th:text </a:t>
            </a:r>
            <a:r>
              <a:rPr lang="ko-KR" altLang="en-US" sz="1800"/>
              <a:t>생략</a:t>
            </a:r>
            <a:r>
              <a:rPr lang="en-US" altLang="ko-KR" sz="1800"/>
              <a:t>)</a:t>
            </a:r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BD3F7FB-F5F6-47D3-B803-BCB6A681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57" y="1233415"/>
            <a:ext cx="9908482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&lt;div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="form-row"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&lt;label&gt;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상품명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&lt;/label&gt;&lt;input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="text"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:field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="*{name}"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autofocus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="autofocus"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placeholder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상품명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                   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:class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="${errors?.containsKey('itemName')} ? 'field-error' : ''"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&lt;div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="field-error"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:if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="${errors?.containsKey('itemName')}"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="${errors['itemName']}"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&lt;/div&gt;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&lt;/div&gt;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11D3FB9-9E4F-4639-8B97-CB25EF6367E0}"/>
              </a:ext>
            </a:extLst>
          </p:cNvPr>
          <p:cNvSpPr/>
          <p:nvPr/>
        </p:nvSpPr>
        <p:spPr>
          <a:xfrm>
            <a:off x="5460023" y="2834437"/>
            <a:ext cx="395654" cy="21377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D9FABD-3804-4D69-809B-AAA343C4819B}"/>
              </a:ext>
            </a:extLst>
          </p:cNvPr>
          <p:cNvSpPr/>
          <p:nvPr/>
        </p:nvSpPr>
        <p:spPr>
          <a:xfrm>
            <a:off x="530551" y="3146985"/>
            <a:ext cx="10943086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/>
              <a:t>         &lt;div class="form-row"&gt;</a:t>
            </a:r>
          </a:p>
          <a:p>
            <a:r>
              <a:rPr lang="en-US" altLang="ko-KR" sz="1600"/>
              <a:t>            &lt;label&gt;</a:t>
            </a:r>
            <a:r>
              <a:rPr lang="ko-KR" altLang="en-US" sz="1600"/>
              <a:t>상품명</a:t>
            </a:r>
            <a:r>
              <a:rPr lang="en-US" altLang="ko-KR" sz="1600"/>
              <a:t>: &lt;/label&gt;&lt;input type="text" th:field="*{name}" autofocus="autofocus" placeholder="</a:t>
            </a:r>
            <a:r>
              <a:rPr lang="ko-KR" altLang="en-US" sz="1600"/>
              <a:t>상품명</a:t>
            </a:r>
            <a:r>
              <a:rPr lang="en-US" altLang="ko-KR" sz="1600"/>
              <a:t>"</a:t>
            </a:r>
          </a:p>
          <a:p>
            <a:r>
              <a:rPr lang="en-US" altLang="ko-KR" sz="1600"/>
              <a:t>                                       th:errorclass="field-error"/&gt;</a:t>
            </a:r>
          </a:p>
          <a:p>
            <a:r>
              <a:rPr lang="en-US" altLang="ko-KR" sz="1600"/>
              <a:t>            &lt;div class="field-error" th:if="${#fields.hasErrors('name')}" th:errors="*{name}"&gt;</a:t>
            </a:r>
          </a:p>
          <a:p>
            <a:r>
              <a:rPr lang="en-US" altLang="ko-KR" sz="1600"/>
              <a:t>                </a:t>
            </a:r>
            <a:r>
              <a:rPr lang="ko-KR" altLang="en-US" sz="1600"/>
              <a:t>상품명 오류</a:t>
            </a:r>
          </a:p>
          <a:p>
            <a:r>
              <a:rPr lang="ko-KR" altLang="en-US" sz="1600"/>
              <a:t>            </a:t>
            </a:r>
            <a:r>
              <a:rPr lang="en-US" altLang="ko-KR" sz="1600"/>
              <a:t>&lt;/div&gt;</a:t>
            </a:r>
          </a:p>
          <a:p>
            <a:r>
              <a:rPr lang="en-US" altLang="ko-KR" sz="1600"/>
              <a:t>        &lt;/div&gt;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60731728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BindingResult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실습</a:t>
            </a:r>
            <a:r>
              <a:rPr lang="en-US" altLang="ko-KR" sz="2000" b="1"/>
              <a:t> 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price</a:t>
            </a:r>
            <a:r>
              <a:rPr lang="ko-KR" altLang="en-US" sz="1800"/>
              <a:t>와 </a:t>
            </a:r>
            <a:r>
              <a:rPr lang="en-US" altLang="ko-KR" sz="1800"/>
              <a:t>stockQuantity </a:t>
            </a:r>
            <a:r>
              <a:rPr lang="ko-KR" altLang="en-US" sz="1800"/>
              <a:t>필드도 동일하게 수정해보자</a:t>
            </a:r>
            <a:endParaRPr lang="en-US" altLang="ko-KR" sz="1800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D9F464-7B45-49C2-9EF2-F999C928CC0A}"/>
              </a:ext>
            </a:extLst>
          </p:cNvPr>
          <p:cNvSpPr/>
          <p:nvPr/>
        </p:nvSpPr>
        <p:spPr>
          <a:xfrm>
            <a:off x="1041400" y="1861827"/>
            <a:ext cx="6925734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600"/>
              <a:t>&lt;!DOCTYPE html&gt;</a:t>
            </a:r>
          </a:p>
          <a:p>
            <a:r>
              <a:rPr lang="en-US" altLang="ko-KR" sz="600"/>
              <a:t>&lt;html xmlns:th="http://www.thymeleaf.org"</a:t>
            </a:r>
          </a:p>
          <a:p>
            <a:r>
              <a:rPr lang="en-US" altLang="ko-KR" sz="600"/>
              <a:t>      xmlns:layout="http://www.ultraq.net.nz/thymeleaf/layout"</a:t>
            </a:r>
          </a:p>
          <a:p>
            <a:r>
              <a:rPr lang="en-US" altLang="ko-KR" sz="600"/>
              <a:t>      layout:decorate="~{layouts/layout.html}"&gt;</a:t>
            </a:r>
          </a:p>
          <a:p>
            <a:r>
              <a:rPr lang="en-US" altLang="ko-KR" sz="600"/>
              <a:t>&lt;head&gt;</a:t>
            </a:r>
          </a:p>
          <a:p>
            <a:endParaRPr lang="en-US" altLang="ko-KR" sz="600"/>
          </a:p>
          <a:p>
            <a:r>
              <a:rPr lang="en-US" altLang="ko-KR" sz="600"/>
              <a:t>&lt;/head&gt;</a:t>
            </a:r>
          </a:p>
          <a:p>
            <a:r>
              <a:rPr lang="en-US" altLang="ko-KR" sz="600"/>
              <a:t>&lt;body&gt;</a:t>
            </a:r>
          </a:p>
          <a:p>
            <a:r>
              <a:rPr lang="en-US" altLang="ko-KR" sz="600"/>
              <a:t>&lt;section layout:fragment="content" class="main-content"&gt;</a:t>
            </a:r>
          </a:p>
          <a:p>
            <a:r>
              <a:rPr lang="en-US" altLang="ko-KR" sz="600"/>
              <a:t>    &lt;h1&gt;</a:t>
            </a:r>
            <a:r>
              <a:rPr lang="ko-KR" altLang="en-US" sz="600"/>
              <a:t>상품등록</a:t>
            </a:r>
            <a:r>
              <a:rPr lang="en-US" altLang="ko-KR" sz="600"/>
              <a:t>2&lt;/h1&gt;</a:t>
            </a:r>
          </a:p>
          <a:p>
            <a:r>
              <a:rPr lang="en-US" altLang="ko-KR" sz="600"/>
              <a:t>    &lt;form id="register-form" th:action="@{/items/new2}" th:object="${bookForm}" method="post"&gt;</a:t>
            </a:r>
          </a:p>
          <a:p>
            <a:r>
              <a:rPr lang="en-US" altLang="ko-KR" sz="600"/>
              <a:t>        &lt;div th:if="${#fields.hasGlobalErrors()}"&gt;</a:t>
            </a:r>
          </a:p>
          <a:p>
            <a:r>
              <a:rPr lang="en-US" altLang="ko-KR" sz="600"/>
              <a:t>            &lt;p class="field-error" th:each="err : ${#fields.globalErrors()}" th:text="${err}"&gt;</a:t>
            </a:r>
            <a:r>
              <a:rPr lang="ko-KR" altLang="en-US" sz="600"/>
              <a:t>전체 오류 메시지</a:t>
            </a:r>
            <a:r>
              <a:rPr lang="en-US" altLang="ko-KR" sz="600"/>
              <a:t>&lt;/p&gt;</a:t>
            </a:r>
          </a:p>
          <a:p>
            <a:r>
              <a:rPr lang="en-US" altLang="ko-KR" sz="600"/>
              <a:t>        &lt;/div&gt;</a:t>
            </a:r>
          </a:p>
          <a:p>
            <a:r>
              <a:rPr lang="en-US" altLang="ko-KR" sz="600"/>
              <a:t>        &lt;div class="form-row"&gt;</a:t>
            </a:r>
          </a:p>
          <a:p>
            <a:r>
              <a:rPr lang="en-US" altLang="ko-KR" sz="600"/>
              <a:t>            &lt;label&gt;</a:t>
            </a:r>
            <a:r>
              <a:rPr lang="ko-KR" altLang="en-US" sz="600"/>
              <a:t>상품명</a:t>
            </a:r>
            <a:r>
              <a:rPr lang="en-US" altLang="ko-KR" sz="600"/>
              <a:t>: &lt;/label&gt;&lt;input type="text" th:field="*{name}" autofocus="autofocus" placeholder="</a:t>
            </a:r>
            <a:r>
              <a:rPr lang="ko-KR" altLang="en-US" sz="600"/>
              <a:t>상품명</a:t>
            </a:r>
            <a:r>
              <a:rPr lang="en-US" altLang="ko-KR" sz="600"/>
              <a:t>"</a:t>
            </a:r>
          </a:p>
          <a:p>
            <a:r>
              <a:rPr lang="en-US" altLang="ko-KR" sz="600"/>
              <a:t>                                       th:errorclass="field-error"/&gt;</a:t>
            </a:r>
          </a:p>
          <a:p>
            <a:r>
              <a:rPr lang="en-US" altLang="ko-KR" sz="600"/>
              <a:t>            &lt;div class="field-error" th:if="${#fields.hasErrors('name')}" th:errors="*{name}"&gt;</a:t>
            </a:r>
          </a:p>
          <a:p>
            <a:r>
              <a:rPr lang="en-US" altLang="ko-KR" sz="600"/>
              <a:t>                </a:t>
            </a:r>
            <a:r>
              <a:rPr lang="ko-KR" altLang="en-US" sz="600"/>
              <a:t>상품명 오류</a:t>
            </a:r>
          </a:p>
          <a:p>
            <a:r>
              <a:rPr lang="ko-KR" altLang="en-US" sz="600"/>
              <a:t>            </a:t>
            </a:r>
            <a:r>
              <a:rPr lang="en-US" altLang="ko-KR" sz="600"/>
              <a:t>&lt;/div&gt;</a:t>
            </a:r>
          </a:p>
          <a:p>
            <a:r>
              <a:rPr lang="en-US" altLang="ko-KR" sz="600"/>
              <a:t>        &lt;/div&gt;</a:t>
            </a:r>
          </a:p>
          <a:p>
            <a:endParaRPr lang="en-US" altLang="ko-KR" sz="600"/>
          </a:p>
          <a:p>
            <a:r>
              <a:rPr lang="en-US" altLang="ko-KR" sz="600"/>
              <a:t>        &lt;div class="form-row"&gt;</a:t>
            </a:r>
          </a:p>
          <a:p>
            <a:r>
              <a:rPr lang="en-US" altLang="ko-KR" sz="600"/>
              <a:t>            &lt;label&gt;</a:t>
            </a:r>
            <a:r>
              <a:rPr lang="ko-KR" altLang="en-US" sz="600"/>
              <a:t>가격</a:t>
            </a:r>
            <a:r>
              <a:rPr lang="en-US" altLang="ko-KR" sz="600"/>
              <a:t>: &lt;/label&gt;&lt;input type="text" th:field="*{price}" placeholder="</a:t>
            </a:r>
            <a:r>
              <a:rPr lang="ko-KR" altLang="en-US" sz="600"/>
              <a:t>가격</a:t>
            </a:r>
            <a:r>
              <a:rPr lang="en-US" altLang="ko-KR" sz="600"/>
              <a:t>"</a:t>
            </a:r>
          </a:p>
          <a:p>
            <a:r>
              <a:rPr lang="en-US" altLang="ko-KR" sz="600"/>
              <a:t>                                      th:errorclass="field-error"/&gt;&lt;br /&gt;</a:t>
            </a:r>
          </a:p>
          <a:p>
            <a:r>
              <a:rPr lang="en-US" altLang="ko-KR" sz="600"/>
              <a:t>            &lt;div class="field-error" th:if="${#fields.hasErrors('price')}" th:errors="*{price}"&gt;</a:t>
            </a:r>
          </a:p>
          <a:p>
            <a:r>
              <a:rPr lang="en-US" altLang="ko-KR" sz="600"/>
              <a:t>                </a:t>
            </a:r>
            <a:r>
              <a:rPr lang="ko-KR" altLang="en-US" sz="600"/>
              <a:t>가격 오류</a:t>
            </a:r>
          </a:p>
          <a:p>
            <a:r>
              <a:rPr lang="ko-KR" altLang="en-US" sz="600"/>
              <a:t>            </a:t>
            </a:r>
            <a:r>
              <a:rPr lang="en-US" altLang="ko-KR" sz="600"/>
              <a:t>&lt;/div&gt;</a:t>
            </a:r>
          </a:p>
          <a:p>
            <a:r>
              <a:rPr lang="en-US" altLang="ko-KR" sz="600"/>
              <a:t>        &lt;/div&gt;</a:t>
            </a:r>
          </a:p>
          <a:p>
            <a:r>
              <a:rPr lang="en-US" altLang="ko-KR" sz="600"/>
              <a:t>        &lt;div class="form-row"&gt;</a:t>
            </a:r>
          </a:p>
          <a:p>
            <a:r>
              <a:rPr lang="en-US" altLang="ko-KR" sz="600"/>
              <a:t>            &lt;label&gt;</a:t>
            </a:r>
            <a:r>
              <a:rPr lang="ko-KR" altLang="en-US" sz="600"/>
              <a:t>수량</a:t>
            </a:r>
            <a:r>
              <a:rPr lang="en-US" altLang="ko-KR" sz="600"/>
              <a:t>: &lt;/label&gt;&lt;input type="text" th:field="*{stockQuantity}" placeholder="</a:t>
            </a:r>
            <a:r>
              <a:rPr lang="ko-KR" altLang="en-US" sz="600"/>
              <a:t>수량</a:t>
            </a:r>
            <a:r>
              <a:rPr lang="en-US" altLang="ko-KR" sz="600"/>
              <a:t>"</a:t>
            </a:r>
          </a:p>
          <a:p>
            <a:r>
              <a:rPr lang="en-US" altLang="ko-KR" sz="600"/>
              <a:t>                                      th:errorclass="field-error"/&gt;&lt;br /&gt;</a:t>
            </a:r>
          </a:p>
          <a:p>
            <a:r>
              <a:rPr lang="en-US" altLang="ko-KR" sz="600"/>
              <a:t>            &lt;div class="field-error" th:if="${#fields.hasErrors('stockQuantity')}" th:errors="*{stockQuantity}"&gt;</a:t>
            </a:r>
          </a:p>
          <a:p>
            <a:r>
              <a:rPr lang="en-US" altLang="ko-KR" sz="600"/>
              <a:t>                </a:t>
            </a:r>
            <a:r>
              <a:rPr lang="ko-KR" altLang="en-US" sz="600"/>
              <a:t>수량 오류</a:t>
            </a:r>
          </a:p>
          <a:p>
            <a:r>
              <a:rPr lang="ko-KR" altLang="en-US" sz="600"/>
              <a:t>            </a:t>
            </a:r>
            <a:r>
              <a:rPr lang="en-US" altLang="ko-KR" sz="600"/>
              <a:t>&lt;/div&gt;</a:t>
            </a:r>
          </a:p>
          <a:p>
            <a:r>
              <a:rPr lang="en-US" altLang="ko-KR" sz="600"/>
              <a:t>        &lt;/div&gt;</a:t>
            </a:r>
          </a:p>
          <a:p>
            <a:r>
              <a:rPr lang="en-US" altLang="ko-KR" sz="600"/>
              <a:t>        &lt;div class="form-row"&gt;</a:t>
            </a:r>
          </a:p>
          <a:p>
            <a:r>
              <a:rPr lang="en-US" altLang="ko-KR" sz="600"/>
              <a:t>            &lt;label&gt;</a:t>
            </a:r>
            <a:r>
              <a:rPr lang="ko-KR" altLang="en-US" sz="600"/>
              <a:t>저자</a:t>
            </a:r>
            <a:r>
              <a:rPr lang="en-US" altLang="ko-KR" sz="600"/>
              <a:t>: &lt;/label&gt;&lt;input type="text" th:field="*{author}" placeholder="</a:t>
            </a:r>
            <a:r>
              <a:rPr lang="ko-KR" altLang="en-US" sz="600"/>
              <a:t>저자</a:t>
            </a:r>
            <a:r>
              <a:rPr lang="en-US" altLang="ko-KR" sz="600"/>
              <a:t>"/&gt;&lt;br /&gt;</a:t>
            </a:r>
          </a:p>
          <a:p>
            <a:r>
              <a:rPr lang="en-US" altLang="ko-KR" sz="600"/>
              <a:t>        &lt;/div&gt;</a:t>
            </a:r>
          </a:p>
          <a:p>
            <a:r>
              <a:rPr lang="en-US" altLang="ko-KR" sz="600"/>
              <a:t>        &lt;div class="form-row"&gt;</a:t>
            </a:r>
          </a:p>
          <a:p>
            <a:r>
              <a:rPr lang="en-US" altLang="ko-KR" sz="600"/>
              <a:t>            &lt;label&gt;ISBN: &lt;/label&gt;&lt;input type="text" th:field="*{isbn}" placeholder="ISBN"/&gt;&lt;br /&gt;</a:t>
            </a:r>
          </a:p>
          <a:p>
            <a:r>
              <a:rPr lang="en-US" altLang="ko-KR" sz="600"/>
              <a:t>        &lt;/div&gt;</a:t>
            </a:r>
          </a:p>
          <a:p>
            <a:r>
              <a:rPr lang="en-US" altLang="ko-KR" sz="600"/>
              <a:t>        &lt;div class="form-row"&gt;</a:t>
            </a:r>
          </a:p>
          <a:p>
            <a:r>
              <a:rPr lang="en-US" altLang="ko-KR" sz="600"/>
              <a:t>            &lt;input type="submit" value="</a:t>
            </a:r>
            <a:r>
              <a:rPr lang="ko-KR" altLang="en-US" sz="600"/>
              <a:t>상품등록</a:t>
            </a:r>
            <a:r>
              <a:rPr lang="en-US" altLang="ko-KR" sz="600"/>
              <a:t>" /&gt;</a:t>
            </a:r>
          </a:p>
          <a:p>
            <a:r>
              <a:rPr lang="en-US" altLang="ko-KR" sz="600"/>
              <a:t>            &lt;input type="reset" value="</a:t>
            </a:r>
            <a:r>
              <a:rPr lang="ko-KR" altLang="en-US" sz="600"/>
              <a:t>다시입력</a:t>
            </a:r>
            <a:r>
              <a:rPr lang="en-US" altLang="ko-KR" sz="600"/>
              <a:t>" /&gt;</a:t>
            </a:r>
          </a:p>
          <a:p>
            <a:r>
              <a:rPr lang="en-US" altLang="ko-KR" sz="600"/>
              <a:t>        &lt;/div&gt;</a:t>
            </a:r>
          </a:p>
          <a:p>
            <a:r>
              <a:rPr lang="en-US" altLang="ko-KR" sz="600"/>
              <a:t>    &lt;/form&gt;</a:t>
            </a:r>
          </a:p>
          <a:p>
            <a:r>
              <a:rPr lang="en-US" altLang="ko-KR" sz="600"/>
              <a:t>&lt;/section&gt;</a:t>
            </a:r>
          </a:p>
          <a:p>
            <a:r>
              <a:rPr lang="en-US" altLang="ko-KR" sz="600"/>
              <a:t>&lt;/body&gt;</a:t>
            </a:r>
          </a:p>
          <a:p>
            <a:r>
              <a:rPr lang="en-US" altLang="ko-KR" sz="600"/>
              <a:t>&lt;/html&gt;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42CE1-15FD-44DF-86B6-F886357F35B9}"/>
              </a:ext>
            </a:extLst>
          </p:cNvPr>
          <p:cNvSpPr txBox="1"/>
          <p:nvPr/>
        </p:nvSpPr>
        <p:spPr>
          <a:xfrm>
            <a:off x="7967134" y="6169580"/>
            <a:ext cx="300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완성된 </a:t>
            </a:r>
            <a:r>
              <a:rPr lang="en-US" altLang="ko-KR"/>
              <a:t>item-form</a:t>
            </a:r>
            <a:r>
              <a:rPr lang="en-US" altLang="ko-KR">
                <a:solidFill>
                  <a:srgbClr val="FF0000"/>
                </a:solidFill>
              </a:rPr>
              <a:t>2</a:t>
            </a:r>
            <a:r>
              <a:rPr lang="en-US" altLang="ko-KR"/>
              <a:t>.html </a:t>
            </a:r>
            <a:r>
              <a:rPr lang="ko-KR" altLang="en-US"/>
              <a:t>전체</a:t>
            </a:r>
          </a:p>
        </p:txBody>
      </p:sp>
    </p:spTree>
    <p:extLst>
      <p:ext uri="{BB962C8B-B14F-4D97-AF65-F5344CB8AC3E}">
        <p14:creationId xmlns:p14="http://schemas.microsoft.com/office/powerpoint/2010/main" val="119401547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BindingResult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BindingResult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BindingResult </a:t>
            </a:r>
            <a:r>
              <a:rPr lang="ko-KR" altLang="en-US" sz="1800"/>
              <a:t>가 없으면 </a:t>
            </a:r>
            <a:r>
              <a:rPr lang="en-US" altLang="ko-KR" sz="1800"/>
              <a:t>400 </a:t>
            </a:r>
            <a:r>
              <a:rPr lang="ko-KR" altLang="en-US" sz="1800"/>
              <a:t>오류가 발생하면서 컨트롤러가 호출되지 않고</a:t>
            </a:r>
            <a:r>
              <a:rPr lang="en-US" altLang="ko-KR" sz="1800"/>
              <a:t>, </a:t>
            </a:r>
            <a:r>
              <a:rPr lang="ko-KR" altLang="en-US" sz="1800"/>
              <a:t>오류 페이지로 이동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BindingResult </a:t>
            </a:r>
            <a:r>
              <a:rPr lang="ko-KR" altLang="en-US" sz="1800"/>
              <a:t>가 있으면 오류 정보</a:t>
            </a:r>
            <a:r>
              <a:rPr lang="en-US" altLang="ko-KR" sz="1800"/>
              <a:t>(FieldError)</a:t>
            </a:r>
            <a:r>
              <a:rPr lang="ko-KR" altLang="en-US" sz="1800"/>
              <a:t>를 </a:t>
            </a:r>
            <a:r>
              <a:rPr lang="en-US" altLang="ko-KR" sz="1800"/>
              <a:t>BindingResult </a:t>
            </a:r>
            <a:r>
              <a:rPr lang="ko-KR" altLang="en-US" sz="1800"/>
              <a:t>에 담아서 컨트롤러를 정상 호출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 b="1"/>
          </a:p>
          <a:p>
            <a:pPr>
              <a:lnSpc>
                <a:spcPct val="150000"/>
              </a:lnSpc>
            </a:pPr>
            <a:r>
              <a:rPr lang="en-US" altLang="ko-KR" sz="2000" b="1"/>
              <a:t>BindingResult</a:t>
            </a:r>
            <a:r>
              <a:rPr lang="ko-KR" altLang="en-US" sz="2000" b="1"/>
              <a:t>에 검증 오류를 적용하는 </a:t>
            </a:r>
            <a:r>
              <a:rPr lang="en-US" altLang="ko-KR" sz="2000" b="1"/>
              <a:t>3</a:t>
            </a:r>
            <a:r>
              <a:rPr lang="ko-KR" altLang="en-US" sz="2000" b="1"/>
              <a:t>가지 방법</a:t>
            </a:r>
            <a:r>
              <a:rPr lang="en-US" altLang="ko-KR" sz="2000" b="1"/>
              <a:t> 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@ModelAttribute </a:t>
            </a:r>
            <a:r>
              <a:rPr lang="ko-KR" altLang="en-US" sz="1800"/>
              <a:t>의 객체에 타입 오류 등으로 바인딩이 실패하는 경우 스프링이 </a:t>
            </a:r>
            <a:r>
              <a:rPr lang="en-US" altLang="ko-KR" sz="1800"/>
              <a:t>FieldError </a:t>
            </a:r>
            <a:r>
              <a:rPr lang="ko-KR" altLang="en-US" sz="1800"/>
              <a:t>생성해서 </a:t>
            </a:r>
            <a:r>
              <a:rPr lang="en-US" altLang="ko-KR" sz="1800"/>
              <a:t>BindingResult </a:t>
            </a:r>
            <a:r>
              <a:rPr lang="ko-KR" altLang="en-US" sz="1800"/>
              <a:t>에 넣어줌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개발자가 직접</a:t>
            </a:r>
            <a:r>
              <a:rPr lang="en-US" altLang="ko-KR" sz="1800"/>
              <a:t> </a:t>
            </a:r>
            <a:r>
              <a:rPr lang="ko-KR" altLang="en-US" sz="1800"/>
              <a:t>넣어줌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Validator</a:t>
            </a:r>
            <a:r>
              <a:rPr lang="ko-KR" altLang="en-US" sz="1800"/>
              <a:t> 사용</a:t>
            </a:r>
            <a:endParaRPr lang="en-US" altLang="ko-KR" sz="1800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003FEB-6840-4909-9037-CA25702D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69" y="4196495"/>
            <a:ext cx="69342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1918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BindingResult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FieldError, ObjectError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상품 가격이 검증에 실패하면 이전에 입력한 값이 소실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 b="1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02EC21-A3B0-46F5-8552-6E7BDBB6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01" y="1874227"/>
            <a:ext cx="2886075" cy="2476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6F83E8-AF5A-4998-A033-3D531D0EB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115" y="1874227"/>
            <a:ext cx="3276600" cy="1876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DF99F6-1595-45B5-BB3C-D7E7B4457B0C}"/>
              </a:ext>
            </a:extLst>
          </p:cNvPr>
          <p:cNvSpPr txBox="1"/>
          <p:nvPr/>
        </p:nvSpPr>
        <p:spPr>
          <a:xfrm>
            <a:off x="4299438" y="2382715"/>
            <a:ext cx="22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ym typeface="Wingdings" panose="05000000000000000000" pitchFamily="2" charset="2"/>
              </a:rPr>
              <a:t></a:t>
            </a:r>
          </a:p>
          <a:p>
            <a:pPr algn="ctr"/>
            <a:r>
              <a:rPr lang="ko-KR" altLang="en-US"/>
              <a:t>입력한 </a:t>
            </a:r>
            <a:r>
              <a:rPr lang="en-US" altLang="ko-KR"/>
              <a:t>100</a:t>
            </a:r>
            <a:r>
              <a:rPr lang="ko-KR" altLang="en-US"/>
              <a:t>이 사라짐</a:t>
            </a:r>
          </a:p>
        </p:txBody>
      </p:sp>
    </p:spTree>
    <p:extLst>
      <p:ext uri="{BB962C8B-B14F-4D97-AF65-F5344CB8AC3E}">
        <p14:creationId xmlns:p14="http://schemas.microsoft.com/office/powerpoint/2010/main" val="3587671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검증 직접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Redirect</a:t>
            </a:r>
            <a:r>
              <a:rPr lang="ko-KR" altLang="en-US" sz="2000" b="1"/>
              <a:t>시 발생하는 </a:t>
            </a:r>
            <a:r>
              <a:rPr lang="en-US" altLang="ko-KR" sz="2000" b="1"/>
              <a:t>Model </a:t>
            </a:r>
            <a:r>
              <a:rPr lang="ko-KR" altLang="en-US" sz="2000" b="1"/>
              <a:t>손실 예시</a:t>
            </a:r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2B71C97-0935-4010-B010-205CA21A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52" y="1323009"/>
            <a:ext cx="5404043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@PostMapping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"items/new"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(BookForm form){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Book book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book.setName(form.getName())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book.setPrice(form.getPrice())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book.setStockQuantity(form.getStockQuantity())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book.setAuthor(form.getAuthor())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book.setIsbn(form.getIsbn())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itemService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.saveItem(book)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"redirect:/items/new"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35C49-65C2-49F0-A1FB-7C1440BCD6F1}"/>
              </a:ext>
            </a:extLst>
          </p:cNvPr>
          <p:cNvSpPr/>
          <p:nvPr/>
        </p:nvSpPr>
        <p:spPr>
          <a:xfrm>
            <a:off x="976290" y="3859823"/>
            <a:ext cx="2927838" cy="290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65FBF6-32D2-4C37-8C1B-63701BDB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360" y="3534752"/>
            <a:ext cx="3019425" cy="2505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8208F7-61CB-46D4-B7DF-51EA5FE2F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093" y="757400"/>
            <a:ext cx="3009900" cy="253365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8907F40-EB95-4DDF-B3B5-9B1A7ACA078E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8725043" y="3291050"/>
            <a:ext cx="4030" cy="243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A30364-A883-4B52-B642-23E7489FCB09}"/>
              </a:ext>
            </a:extLst>
          </p:cNvPr>
          <p:cNvSpPr txBox="1"/>
          <p:nvPr/>
        </p:nvSpPr>
        <p:spPr>
          <a:xfrm>
            <a:off x="7913763" y="612743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입력이 사라짐</a:t>
            </a:r>
          </a:p>
        </p:txBody>
      </p:sp>
    </p:spTree>
    <p:extLst>
      <p:ext uri="{BB962C8B-B14F-4D97-AF65-F5344CB8AC3E}">
        <p14:creationId xmlns:p14="http://schemas.microsoft.com/office/powerpoint/2010/main" val="151992004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BindingResult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FieldError, ObjectError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FieldError</a:t>
            </a:r>
            <a:r>
              <a:rPr lang="ko-KR" altLang="en-US" sz="1800"/>
              <a:t>의 또 다른 생성자 사용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FieldError</a:t>
            </a:r>
            <a:r>
              <a:rPr lang="ko-KR" altLang="en-US" sz="1800"/>
              <a:t>는 오류 발생시 사용자 입력 값을 저장하는 기능을 제공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여기서 </a:t>
            </a:r>
            <a:r>
              <a:rPr lang="en-US" altLang="ko-KR" sz="1800">
                <a:solidFill>
                  <a:srgbClr val="FF0000"/>
                </a:solidFill>
              </a:rPr>
              <a:t>rejectedValue</a:t>
            </a:r>
            <a:r>
              <a:rPr lang="ko-KR" altLang="en-US" sz="1800"/>
              <a:t>가 바로 오류 발생시 사용자 입력 값을 저장하는 필드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bindingFailure</a:t>
            </a:r>
            <a:r>
              <a:rPr lang="ko-KR" altLang="en-US" sz="1800"/>
              <a:t>는 타입 오류 같은 바인딩이 실패했는지 여부를 적어주면 됨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여기서는 바인딩이 실패한 것은 아니기 때문에 </a:t>
            </a:r>
            <a:r>
              <a:rPr lang="en-US" altLang="ko-KR" sz="1800"/>
              <a:t>false</a:t>
            </a:r>
            <a:r>
              <a:rPr lang="ko-KR" altLang="en-US" sz="1800"/>
              <a:t>를 사용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 b="1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CBF3A82-5B08-4B6B-BA95-CD8885A44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18" y="1803457"/>
            <a:ext cx="11766363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bindingResult.addError(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FieldError(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"bookForm"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bookForm.getName()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상품 이름은 필수입니다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A2105-91BD-4CE4-9CE1-03043C310551}"/>
              </a:ext>
            </a:extLst>
          </p:cNvPr>
          <p:cNvSpPr/>
          <p:nvPr/>
        </p:nvSpPr>
        <p:spPr>
          <a:xfrm>
            <a:off x="1024466" y="2285315"/>
            <a:ext cx="7704667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objectName : 오류가 발생한 객체 이름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field : 오류 필드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rejectedValue : 사용자가 입력한 값(거절된 값)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bindingFailure : 타입 오류 같은 바인딩 실패인지, 검증 실패인지 구분 값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codes : 메시지 코드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arguments : 메시지에서 사용하는 인자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defaultMessage : 기본 오류 메시지</a:t>
            </a:r>
          </a:p>
        </p:txBody>
      </p:sp>
    </p:spTree>
    <p:extLst>
      <p:ext uri="{BB962C8B-B14F-4D97-AF65-F5344CB8AC3E}">
        <p14:creationId xmlns:p14="http://schemas.microsoft.com/office/powerpoint/2010/main" val="28680625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BindingResult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FieldError, ObjectError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나머지 필드도 수정해보자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복합 룰은 추가적인 코드가 필요 없음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 b="1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7FBDC-2DDF-4B6D-AA70-D5D8308D8130}"/>
              </a:ext>
            </a:extLst>
          </p:cNvPr>
          <p:cNvSpPr/>
          <p:nvPr/>
        </p:nvSpPr>
        <p:spPr>
          <a:xfrm>
            <a:off x="1123256" y="2339613"/>
            <a:ext cx="9894685" cy="26314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/>
              <a:t>       if (!StringUtils.hasText(bookForm.getName())) {</a:t>
            </a:r>
          </a:p>
          <a:p>
            <a:r>
              <a:rPr lang="en-US" altLang="ko-KR" sz="1100"/>
              <a:t>            bindingResult.addError(new FieldError("bookForm","name",bookForm.getName(), false, null, null, "</a:t>
            </a:r>
            <a:r>
              <a:rPr lang="ko-KR" altLang="en-US" sz="1100"/>
              <a:t>상품 이름은 필수입니다</a:t>
            </a:r>
            <a:r>
              <a:rPr lang="en-US" altLang="ko-KR" sz="1100"/>
              <a:t>."));</a:t>
            </a:r>
          </a:p>
          <a:p>
            <a:r>
              <a:rPr lang="en-US" altLang="ko-KR" sz="1100"/>
              <a:t>        }</a:t>
            </a:r>
          </a:p>
          <a:p>
            <a:r>
              <a:rPr lang="en-US" altLang="ko-KR" sz="1100"/>
              <a:t>        if (bookForm.getPrice() == null || bookForm.getPrice() &lt; 1000 || bookForm.getPrice() &gt; 1000000) {</a:t>
            </a:r>
          </a:p>
          <a:p>
            <a:r>
              <a:rPr lang="en-US" altLang="ko-KR" sz="1100"/>
              <a:t>            bindingResult.addError(new FieldError("bookForm","price",bookForm.getPrice(), false, null, null, "</a:t>
            </a:r>
            <a:r>
              <a:rPr lang="ko-KR" altLang="en-US" sz="1100"/>
              <a:t>가격은 </a:t>
            </a:r>
            <a:r>
              <a:rPr lang="en-US" altLang="ko-KR" sz="1100"/>
              <a:t>1,000 ~ 1,000,000 </a:t>
            </a:r>
            <a:r>
              <a:rPr lang="ko-KR" altLang="en-US" sz="1100"/>
              <a:t>까지 허용합니다</a:t>
            </a:r>
            <a:r>
              <a:rPr lang="en-US" altLang="ko-KR" sz="1100"/>
              <a:t>."));</a:t>
            </a:r>
          </a:p>
          <a:p>
            <a:r>
              <a:rPr lang="en-US" altLang="ko-KR" sz="1100"/>
              <a:t>        }</a:t>
            </a:r>
          </a:p>
          <a:p>
            <a:r>
              <a:rPr lang="en-US" altLang="ko-KR" sz="1100"/>
              <a:t>        if (bookForm.getStockQuantity() == null || bookForm.getStockQuantity() &gt;= 9999) {</a:t>
            </a:r>
          </a:p>
          <a:p>
            <a:r>
              <a:rPr lang="en-US" altLang="ko-KR" sz="1100"/>
              <a:t>            bindingResult.addError(new FieldError("bookForm","stockQuantity",bookForm.getStockQuantity(),  false, null, null, "</a:t>
            </a:r>
            <a:r>
              <a:rPr lang="ko-KR" altLang="en-US" sz="1100"/>
              <a:t>수량은 최대 </a:t>
            </a:r>
            <a:r>
              <a:rPr lang="en-US" altLang="ko-KR" sz="1100"/>
              <a:t>9,999 </a:t>
            </a:r>
            <a:r>
              <a:rPr lang="ko-KR" altLang="en-US" sz="1100"/>
              <a:t>까지 허용합니다</a:t>
            </a:r>
            <a:r>
              <a:rPr lang="en-US" altLang="ko-KR" sz="1100"/>
              <a:t>."));</a:t>
            </a:r>
          </a:p>
          <a:p>
            <a:r>
              <a:rPr lang="en-US" altLang="ko-KR" sz="1100"/>
              <a:t>        }</a:t>
            </a:r>
          </a:p>
          <a:p>
            <a:r>
              <a:rPr lang="en-US" altLang="ko-KR" sz="1100"/>
              <a:t>        if (bookForm.getPrice() != null &amp;&amp; bookForm.getStockQuantity() != null) {</a:t>
            </a:r>
          </a:p>
          <a:p>
            <a:r>
              <a:rPr lang="en-US" altLang="ko-KR" sz="1100"/>
              <a:t>            int resultPrice = bookForm.getPrice() * bookForm.getStockQuantity();</a:t>
            </a:r>
          </a:p>
          <a:p>
            <a:r>
              <a:rPr lang="en-US" altLang="ko-KR" sz="1100"/>
              <a:t>            if (resultPrice &lt; 10000) {</a:t>
            </a:r>
          </a:p>
          <a:p>
            <a:r>
              <a:rPr lang="en-US" altLang="ko-KR" sz="1100"/>
              <a:t>                bindingResult.addError(new ObjectError("bookForm","</a:t>
            </a:r>
            <a:r>
              <a:rPr lang="ko-KR" altLang="en-US" sz="1100"/>
              <a:t>가격 * 수량의 합은 </a:t>
            </a:r>
            <a:r>
              <a:rPr lang="en-US" altLang="ko-KR" sz="1100"/>
              <a:t>10,000</a:t>
            </a:r>
            <a:r>
              <a:rPr lang="ko-KR" altLang="en-US" sz="1100"/>
              <a:t>원 이상이어야 합니다</a:t>
            </a:r>
            <a:r>
              <a:rPr lang="en-US" altLang="ko-KR" sz="1100"/>
              <a:t>. </a:t>
            </a:r>
            <a:r>
              <a:rPr lang="ko-KR" altLang="en-US" sz="1100"/>
              <a:t>현재 값 </a:t>
            </a:r>
            <a:r>
              <a:rPr lang="en-US" altLang="ko-KR" sz="1100"/>
              <a:t>= " + resultPrice));</a:t>
            </a:r>
          </a:p>
          <a:p>
            <a:r>
              <a:rPr lang="en-US" altLang="ko-KR" sz="1100"/>
              <a:t>            }</a:t>
            </a:r>
          </a:p>
          <a:p>
            <a:r>
              <a:rPr lang="en-US" altLang="ko-KR" sz="1100"/>
              <a:t>        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0973392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BindingResult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타임리프의 사용자 입력 값 유지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타임리프의 </a:t>
            </a:r>
            <a:r>
              <a:rPr lang="en-US" altLang="ko-KR" sz="1800"/>
              <a:t>th:field</a:t>
            </a:r>
            <a:r>
              <a:rPr lang="ko-KR" altLang="en-US" sz="1800"/>
              <a:t>의 편의성</a:t>
            </a:r>
            <a:endParaRPr lang="en-US" altLang="ko-KR" sz="1800"/>
          </a:p>
          <a:p>
            <a:pPr lvl="2">
              <a:lnSpc>
                <a:spcPct val="150000"/>
              </a:lnSpc>
            </a:pPr>
            <a:r>
              <a:rPr lang="ko-KR" altLang="en-US"/>
              <a:t>정상 상황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폼 객체 사용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ko-KR" altLang="en-US"/>
              <a:t>에러 발생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FieldError</a:t>
            </a:r>
            <a:r>
              <a:rPr lang="ko-KR" altLang="en-US"/>
              <a:t>에 보관된 값 사용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ko-KR" altLang="en-US"/>
              <a:t>이러한 특성으로 인해 폼</a:t>
            </a:r>
            <a:r>
              <a:rPr lang="en-US" altLang="ko-KR"/>
              <a:t> </a:t>
            </a:r>
            <a:r>
              <a:rPr lang="ko-KR" altLang="en-US"/>
              <a:t>객체나</a:t>
            </a:r>
            <a:r>
              <a:rPr lang="en-US" altLang="ko-KR"/>
              <a:t> </a:t>
            </a:r>
            <a:r>
              <a:rPr lang="ko-KR" altLang="en-US"/>
              <a:t>객체를 등록할 때 사용하는 빈 이름의 </a:t>
            </a:r>
            <a:r>
              <a:rPr lang="en-US" altLang="ko-KR"/>
              <a:t>naming convention</a:t>
            </a:r>
            <a:r>
              <a:rPr lang="ko-KR" altLang="en-US"/>
              <a:t>과 일관성을 지키는 것이 필요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 sz="1800"/>
              <a:t>스프링의 바인딩 오류 처리정상 상황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폼 객체 사용</a:t>
            </a:r>
            <a:endParaRPr lang="en-US" altLang="ko-KR" sz="1800"/>
          </a:p>
          <a:p>
            <a:pPr lvl="2">
              <a:lnSpc>
                <a:spcPct val="150000"/>
              </a:lnSpc>
            </a:pPr>
            <a:r>
              <a:rPr lang="ko-KR" altLang="en-US"/>
              <a:t>타입 오류로 바인딩에 실패하면 스프링은 </a:t>
            </a:r>
            <a:r>
              <a:rPr lang="en-US" altLang="ko-KR"/>
              <a:t>FieldError </a:t>
            </a:r>
            <a:r>
              <a:rPr lang="ko-KR" altLang="en-US"/>
              <a:t>를 생성하면서 사용자가 입력한 값을 넣어 둠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ko-KR" altLang="en-US"/>
              <a:t>그리고 해당 오류를 </a:t>
            </a:r>
            <a:r>
              <a:rPr lang="en-US" altLang="ko-KR"/>
              <a:t>BindingResult</a:t>
            </a:r>
            <a:r>
              <a:rPr lang="ko-KR" altLang="en-US"/>
              <a:t>에 담아서 컨트롤러를 호출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ko-KR" altLang="en-US"/>
              <a:t>따라서 타입 오류 같은 바인싱 실패시에도 사용자의 오류 메시지를 정상 출력</a:t>
            </a:r>
            <a:endParaRPr lang="en-US" altLang="ko-KR" sz="2000" b="1" u="sng"/>
          </a:p>
          <a:p>
            <a:pPr>
              <a:lnSpc>
                <a:spcPct val="150000"/>
              </a:lnSpc>
            </a:pPr>
            <a:endParaRPr lang="en-US" altLang="ko-KR" sz="2000" b="1" u="sng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42871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검증 직접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RedirectAttributes</a:t>
            </a:r>
          </a:p>
          <a:p>
            <a:pPr lvl="1"/>
            <a:r>
              <a:rPr lang="en-US" altLang="ko-KR" sz="1800"/>
              <a:t>Redirect</a:t>
            </a:r>
            <a:r>
              <a:rPr lang="ko-KR" altLang="en-US" sz="1800"/>
              <a:t>를 할 때 </a:t>
            </a:r>
            <a:r>
              <a:rPr lang="en-US" altLang="ko-KR" sz="1800"/>
              <a:t>URL </a:t>
            </a:r>
            <a:r>
              <a:rPr lang="ko-KR" altLang="en-US" sz="1800"/>
              <a:t>인코딩</a:t>
            </a:r>
            <a:r>
              <a:rPr lang="en-US" altLang="ko-KR" sz="1800"/>
              <a:t>, Path Variable / Query Parameter</a:t>
            </a:r>
            <a:r>
              <a:rPr lang="ko-KR" altLang="en-US" sz="1800"/>
              <a:t>를 처리해주는 도구</a:t>
            </a:r>
          </a:p>
          <a:p>
            <a:pPr lvl="1"/>
            <a:r>
              <a:rPr lang="ko-KR" altLang="en-US" sz="1800">
                <a:solidFill>
                  <a:srgbClr val="FF0000"/>
                </a:solidFill>
              </a:rPr>
              <a:t>변수를 전달하기 위해 사용하기도</a:t>
            </a:r>
            <a:r>
              <a:rPr lang="ko-KR" altLang="en-US" sz="1800"/>
              <a:t> 함</a:t>
            </a:r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2050" name="Picture 2" descr="https://blogfiles.pstatic.net/MjAxNzAzMjNfMjQz/MDAxNDkwMjI1NTM2Nzk0.CEm0emRWQKfzDNB9YMW3HHrtNBx22-xkIhUDmwveFMMg.bXWJoxprXhydn_sdXgMi0agO2wieh9y_JwYRItLyYJAg.PNG.allkanet72/653056-20160306120056830-328707860.png?type=w2">
            <a:extLst>
              <a:ext uri="{FF2B5EF4-FFF2-40B4-BE49-F238E27FC236}">
                <a16:creationId xmlns:a16="http://schemas.microsoft.com/office/drawing/2014/main" id="{3B94E9FD-1056-48BC-96DD-1995025A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7" y="2222072"/>
            <a:ext cx="61245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blogfiles.pstatic.net/MjAxNzAzMjNfMTM0/MDAxNDkwMjI2NDg1MDM1.0aPyyJNg7EzyZMhjbeQNYFmzSgywlEh6cSodmHHXxVgg.Rid25N6sY9plW_tnYfTsBWf0k33frKR6ETXBEUvxxyUg.PNG.allkanet72/666.png?type=w2">
            <a:extLst>
              <a:ext uri="{FF2B5EF4-FFF2-40B4-BE49-F238E27FC236}">
                <a16:creationId xmlns:a16="http://schemas.microsoft.com/office/drawing/2014/main" id="{9E066482-DF41-47FB-833F-171CC3C3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769" y="2534973"/>
            <a:ext cx="55816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3043483-9AF9-442F-ABA9-53B549EAF0C4}"/>
              </a:ext>
            </a:extLst>
          </p:cNvPr>
          <p:cNvSpPr/>
          <p:nvPr/>
        </p:nvSpPr>
        <p:spPr>
          <a:xfrm>
            <a:off x="717388" y="4308047"/>
            <a:ext cx="59377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222222"/>
                </a:solidFill>
                <a:latin typeface="AppleSDGothicNeo-Regular"/>
              </a:rPr>
              <a:t>리다이렉트가 발생하면 원래 요청은 끊어지고</a:t>
            </a:r>
            <a:r>
              <a:rPr lang="en-US" altLang="ko-KR">
                <a:solidFill>
                  <a:srgbClr val="222222"/>
                </a:solidFill>
                <a:latin typeface="AppleSDGothicNeo-Regular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222222"/>
                </a:solidFill>
                <a:latin typeface="AppleSDGothicNeo-Regular"/>
              </a:rPr>
              <a:t>새로운 </a:t>
            </a:r>
            <a:r>
              <a:rPr lang="en-US" altLang="ko-KR">
                <a:solidFill>
                  <a:srgbClr val="222222"/>
                </a:solidFill>
                <a:latin typeface="AppleSDGothicNeo-Regular"/>
              </a:rPr>
              <a:t>HTTP GET </a:t>
            </a:r>
            <a:r>
              <a:rPr lang="ko-KR" altLang="en-US">
                <a:solidFill>
                  <a:srgbClr val="222222"/>
                </a:solidFill>
                <a:latin typeface="AppleSDGothicNeo-Regular"/>
              </a:rPr>
              <a:t>요청이 시작</a:t>
            </a:r>
            <a:r>
              <a:rPr lang="en-US" altLang="ko-KR">
                <a:solidFill>
                  <a:srgbClr val="222222"/>
                </a:solidFill>
                <a:latin typeface="AppleSDGothicNeo-Regular"/>
                <a:sym typeface="Wingdings" panose="05000000000000000000" pitchFamily="2" charset="2"/>
              </a:rPr>
              <a:t> </a:t>
            </a:r>
            <a:r>
              <a:rPr lang="ko-KR" altLang="en-US"/>
              <a:t>실행 이전에 수행된 모델 데이터는 소멸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 RequestAttributes</a:t>
            </a:r>
            <a:r>
              <a:rPr lang="ko-KR" altLang="en-US"/>
              <a:t>이나 </a:t>
            </a:r>
            <a:r>
              <a:rPr lang="en-US" altLang="ko-KR"/>
              <a:t>SessionAttributes</a:t>
            </a:r>
            <a:r>
              <a:rPr lang="ko-KR" altLang="en-US"/>
              <a:t>를 사용할 수 없음</a:t>
            </a:r>
            <a:r>
              <a:rPr lang="en-US" altLang="ko-KR"/>
              <a:t>(redirect</a:t>
            </a:r>
            <a:r>
              <a:rPr lang="ko-KR" altLang="en-US"/>
              <a:t>에서는 데이터가 소멸됨</a:t>
            </a:r>
            <a:r>
              <a:rPr lang="en-US" altLang="ko-KR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16E79-F6F6-456F-AC5E-C2314046EC5E}"/>
              </a:ext>
            </a:extLst>
          </p:cNvPr>
          <p:cNvSpPr txBox="1"/>
          <p:nvPr/>
        </p:nvSpPr>
        <p:spPr>
          <a:xfrm>
            <a:off x="8734803" y="4536831"/>
            <a:ext cx="104708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flashmap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005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검증 직접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RedirectAttributes</a:t>
            </a:r>
          </a:p>
          <a:p>
            <a:pPr lvl="1"/>
            <a:r>
              <a:rPr lang="en-US" altLang="ko-KR" sz="1800"/>
              <a:t>RediectAttribbutes</a:t>
            </a:r>
            <a:r>
              <a:rPr lang="ko-KR" altLang="en-US" sz="1800"/>
              <a:t>는 </a:t>
            </a:r>
            <a:r>
              <a:rPr lang="en-US" altLang="ko-KR" sz="1800"/>
              <a:t>Model</a:t>
            </a:r>
            <a:r>
              <a:rPr lang="ko-KR" altLang="en-US" sz="1800"/>
              <a:t>을 상속받아 확장된 형태 </a:t>
            </a:r>
            <a:r>
              <a:rPr lang="en-US" altLang="ko-KR" sz="1800"/>
              <a:t>+ Flash Scope(redirect</a:t>
            </a:r>
            <a:r>
              <a:rPr lang="ko-KR" altLang="en-US" sz="1800"/>
              <a:t>가 완료될 때까지만 저장되는 스프링이 만든 </a:t>
            </a:r>
            <a:r>
              <a:rPr lang="en-US" altLang="ko-KR" sz="1800"/>
              <a:t>scope</a:t>
            </a:r>
            <a:r>
              <a:rPr lang="ko-KR" altLang="en-US" sz="1800"/>
              <a:t>로 </a:t>
            </a:r>
            <a:r>
              <a:rPr lang="en-US" altLang="ko-KR" sz="1800"/>
              <a:t>1</a:t>
            </a:r>
            <a:r>
              <a:rPr lang="ko-KR" altLang="en-US" sz="1800"/>
              <a:t>회성 세션이라고 생각하면 됨</a:t>
            </a:r>
            <a:r>
              <a:rPr lang="en-US" altLang="ko-KR" sz="1800"/>
              <a:t>)</a:t>
            </a:r>
          </a:p>
          <a:p>
            <a:pPr lvl="2"/>
            <a:r>
              <a:rPr lang="en-US" altLang="ko-KR"/>
              <a:t>public interface </a:t>
            </a:r>
            <a:r>
              <a:rPr lang="en-US" altLang="ko-KR">
                <a:solidFill>
                  <a:srgbClr val="0000FF"/>
                </a:solidFill>
              </a:rPr>
              <a:t>RedirectAttributes</a:t>
            </a:r>
            <a:r>
              <a:rPr lang="en-US" altLang="ko-KR"/>
              <a:t> </a:t>
            </a:r>
            <a:r>
              <a:rPr lang="en-US" altLang="ko-KR">
                <a:solidFill>
                  <a:srgbClr val="FF0000"/>
                </a:solidFill>
              </a:rPr>
              <a:t>extends Model</a:t>
            </a:r>
          </a:p>
          <a:p>
            <a:pPr lvl="1"/>
            <a:r>
              <a:rPr lang="en-US" altLang="ko-KR"/>
              <a:t>FlashMap: storing the flash attributes as key-value pairs</a:t>
            </a:r>
            <a:endParaRPr lang="en-US" altLang="ko-KR" sz="1800"/>
          </a:p>
          <a:p>
            <a:pPr lvl="1"/>
            <a:r>
              <a:rPr lang="en-US" altLang="ko-KR" sz="1800"/>
              <a:t>RediectAttribbutes </a:t>
            </a:r>
            <a:r>
              <a:rPr lang="ko-KR" altLang="en-US" sz="1800"/>
              <a:t>두 개의 핵심 메소드</a:t>
            </a:r>
            <a:endParaRPr lang="en-US" altLang="ko-KR" sz="1800"/>
          </a:p>
          <a:p>
            <a:pPr lvl="2"/>
            <a:r>
              <a:rPr lang="en-US" altLang="ko-KR"/>
              <a:t>addAttribute</a:t>
            </a:r>
          </a:p>
          <a:p>
            <a:pPr lvl="3"/>
            <a:r>
              <a:rPr lang="en-US" altLang="ko-KR" sz="2000"/>
              <a:t>essentially constructs request parameters out of your attributes and </a:t>
            </a:r>
            <a:r>
              <a:rPr lang="en-US" altLang="ko-KR" sz="2000">
                <a:solidFill>
                  <a:srgbClr val="FF0000"/>
                </a:solidFill>
              </a:rPr>
              <a:t>redirects to the desired page with the request parameters</a:t>
            </a:r>
          </a:p>
          <a:p>
            <a:pPr lvl="2"/>
            <a:r>
              <a:rPr lang="en-US" altLang="ko-KR"/>
              <a:t>addFlashAttribute</a:t>
            </a:r>
            <a:endParaRPr lang="en-US" altLang="ko-KR" dirty="0"/>
          </a:p>
          <a:p>
            <a:pPr lvl="3" fontAlgn="base"/>
            <a:r>
              <a:rPr lang="en-US" sz="2000">
                <a:solidFill>
                  <a:srgbClr val="FF0000"/>
                </a:solidFill>
              </a:rPr>
              <a:t>stores the attributes in a flashmap </a:t>
            </a:r>
            <a:r>
              <a:rPr lang="en-US" sz="2000"/>
              <a:t>(which is internally maintained in the users session and removed once the next redirected request gets fulfilled)</a:t>
            </a:r>
          </a:p>
          <a:p>
            <a:pPr lvl="3" fontAlgn="base"/>
            <a:r>
              <a:rPr lang="ko-KR" altLang="en-US"/>
              <a:t>헤더에 파라미터를 붙이지 않기 때문에 </a:t>
            </a:r>
            <a:r>
              <a:rPr lang="en-US" altLang="ko-KR"/>
              <a:t>URL</a:t>
            </a:r>
            <a:r>
              <a:rPr lang="ko-KR" altLang="en-US"/>
              <a:t>에 노출되지 않음</a:t>
            </a:r>
            <a:endParaRPr lang="en-US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837638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검증 직접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주의사항</a:t>
            </a:r>
            <a:endParaRPr lang="en-US" altLang="ko-KR" sz="1800"/>
          </a:p>
          <a:p>
            <a:pPr lvl="1"/>
            <a:r>
              <a:rPr lang="ko-KR" altLang="en-US" sz="1800"/>
              <a:t>블로그에서 종종 </a:t>
            </a:r>
            <a:r>
              <a:rPr lang="en-US" altLang="ko-KR" sz="1800"/>
              <a:t>addFlashAttribute</a:t>
            </a:r>
            <a:r>
              <a:rPr lang="ko-KR" altLang="en-US" sz="1800"/>
              <a:t>가 </a:t>
            </a:r>
            <a:r>
              <a:rPr lang="en-US" altLang="ko-KR" sz="1800"/>
              <a:t>Post</a:t>
            </a:r>
            <a:r>
              <a:rPr lang="ko-KR" altLang="en-US" sz="1800"/>
              <a:t>요청으로 사용된다는 글이 있지만 이는 사실이 아님</a:t>
            </a:r>
            <a:endParaRPr lang="en-US" altLang="ko-KR" sz="1800"/>
          </a:p>
          <a:p>
            <a:pPr lvl="1"/>
            <a:r>
              <a:rPr lang="en-US" altLang="ko-KR" sz="1800"/>
              <a:t>https://www.baeldung.com/spring-web-flash-attributes</a:t>
            </a:r>
          </a:p>
          <a:p>
            <a:pPr lvl="2"/>
            <a:r>
              <a:rPr lang="en-US" altLang="ko-KR" sz="1600"/>
              <a:t>Output FlashMap is used in the POST request to temporarily save the flash attributes and send them to the </a:t>
            </a:r>
            <a:r>
              <a:rPr lang="en-US" altLang="ko-KR" sz="1600">
                <a:solidFill>
                  <a:srgbClr val="0000FF"/>
                </a:solidFill>
              </a:rPr>
              <a:t>next GET request </a:t>
            </a:r>
            <a:r>
              <a:rPr lang="en-US" altLang="ko-KR" sz="1600"/>
              <a:t>after the redirect</a:t>
            </a:r>
          </a:p>
          <a:p>
            <a:pPr lvl="2"/>
            <a:r>
              <a:rPr lang="en-US" altLang="ko-KR" sz="1600"/>
              <a:t>Input FlashMap </a:t>
            </a:r>
            <a:r>
              <a:rPr lang="en-US" altLang="ko-KR" sz="1600">
                <a:solidFill>
                  <a:srgbClr val="0000FF"/>
                </a:solidFill>
              </a:rPr>
              <a:t>is used in the final GET request</a:t>
            </a:r>
            <a:r>
              <a:rPr lang="en-US" altLang="ko-KR" sz="1600"/>
              <a:t> to access the read-only flash attributes that were sent by the previous POST request before the redirect</a:t>
            </a:r>
          </a:p>
          <a:p>
            <a:pPr lvl="1"/>
            <a:endParaRPr lang="en-US" altLang="ko-KR" sz="1800"/>
          </a:p>
          <a:p>
            <a:pPr lvl="2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44614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검증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9DC14B-B320-44CB-BEAE-CE01C7499431}"/>
              </a:ext>
            </a:extLst>
          </p:cNvPr>
          <p:cNvSpPr/>
          <p:nvPr/>
        </p:nvSpPr>
        <p:spPr>
          <a:xfrm>
            <a:off x="4158761" y="136525"/>
            <a:ext cx="8176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https://velog.io/@sorzzzzy/Spring-Boot5-4-1.-%EA%B2%80%EC%A6%9D1-Validation</a:t>
            </a:r>
          </a:p>
        </p:txBody>
      </p:sp>
    </p:spTree>
    <p:extLst>
      <p:ext uri="{BB962C8B-B14F-4D97-AF65-F5344CB8AC3E}">
        <p14:creationId xmlns:p14="http://schemas.microsoft.com/office/powerpoint/2010/main" val="38272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검증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2EE582-7D7E-47E5-8B54-49C3FBE8F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52" y="4846929"/>
            <a:ext cx="2581275" cy="1200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85E601-73A3-4329-9B63-5AC262873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799" y="5108866"/>
            <a:ext cx="5353050" cy="67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0FCE53-DF54-4595-9AB4-3FBFDCFFA2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829"/>
          <a:stretch/>
        </p:blipFill>
        <p:spPr>
          <a:xfrm>
            <a:off x="530552" y="1333742"/>
            <a:ext cx="2971800" cy="23035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4FB7E6-E304-4050-9867-E407BC3FE8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725"/>
          <a:stretch/>
        </p:blipFill>
        <p:spPr>
          <a:xfrm>
            <a:off x="3809974" y="2129274"/>
            <a:ext cx="7267575" cy="16068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DCFED5-9970-4F0C-9ADE-D66DABEA12BF}"/>
              </a:ext>
            </a:extLst>
          </p:cNvPr>
          <p:cNvSpPr txBox="1"/>
          <p:nvPr/>
        </p:nvSpPr>
        <p:spPr>
          <a:xfrm>
            <a:off x="415716" y="810921"/>
            <a:ext cx="3297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상품명이 없어도 등록 가능</a:t>
            </a:r>
            <a:r>
              <a:rPr lang="en-US" altLang="ko-KR" sz="2000" b="1"/>
              <a:t>?</a:t>
            </a:r>
            <a:endParaRPr lang="ko-KR" altLang="en-US" sz="20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FA738-1A3C-4996-9590-E8CD14C7A441}"/>
              </a:ext>
            </a:extLst>
          </p:cNvPr>
          <p:cNvSpPr txBox="1"/>
          <p:nvPr/>
        </p:nvSpPr>
        <p:spPr>
          <a:xfrm>
            <a:off x="415716" y="4374479"/>
            <a:ext cx="3554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가격에 문자가 들어가도 될까</a:t>
            </a:r>
            <a:r>
              <a:rPr lang="en-US" altLang="ko-KR" sz="2000" b="1"/>
              <a:t>?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40489445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검증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검증의 필요성</a:t>
            </a:r>
            <a:endParaRPr lang="en-US" altLang="ko-KR" sz="2000" b="1" dirty="0"/>
          </a:p>
          <a:p>
            <a:pPr lvl="1"/>
            <a:r>
              <a:rPr lang="ko-KR" altLang="en-US" sz="1800"/>
              <a:t>잘못 입력된 값으로 서버에 요청하면 오류화면으로 이동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폼을 다시 입력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/>
            <a:r>
              <a:rPr lang="ko-KR" altLang="en-US" sz="1800">
                <a:sym typeface="Wingdings" panose="05000000000000000000" pitchFamily="2" charset="2"/>
              </a:rPr>
              <a:t>입력을 잘못했을 경우</a:t>
            </a:r>
            <a:r>
              <a:rPr lang="en-US" altLang="ko-KR" sz="1800">
                <a:sym typeface="Wingdings" panose="05000000000000000000" pitchFamily="2" charset="2"/>
              </a:rPr>
              <a:t>, </a:t>
            </a:r>
            <a:r>
              <a:rPr lang="ko-KR" altLang="en-US" sz="1800">
                <a:sym typeface="Wingdings" panose="05000000000000000000" pitchFamily="2" charset="2"/>
              </a:rPr>
              <a:t>입력은 유지하면서 오류에 대한 정보를 알려 주어야 함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/>
            <a:r>
              <a:rPr lang="en-US" altLang="ko-KR" sz="1800">
                <a:sym typeface="Wingdings" panose="05000000000000000000" pitchFamily="2" charset="2"/>
              </a:rPr>
              <a:t>javascript</a:t>
            </a:r>
            <a:r>
              <a:rPr lang="ko-KR" altLang="en-US" sz="1800">
                <a:sym typeface="Wingdings" panose="05000000000000000000" pitchFamily="2" charset="2"/>
              </a:rPr>
              <a:t>를 이용한 </a:t>
            </a:r>
            <a:r>
              <a:rPr lang="en-US" altLang="ko-KR" sz="1800">
                <a:sym typeface="Wingdings" panose="05000000000000000000" pitchFamily="2" charset="2"/>
              </a:rPr>
              <a:t>front-end </a:t>
            </a:r>
            <a:r>
              <a:rPr lang="ko-KR" altLang="en-US" sz="1800">
                <a:sym typeface="Wingdings" panose="05000000000000000000" pitchFamily="2" charset="2"/>
              </a:rPr>
              <a:t>단에서의 검증과 서버단의 검증이 존재하며 실제 웹 서비스 개발시에는 둘 다 적용해야 함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/>
            <a:r>
              <a:rPr lang="ko-KR" altLang="en-US" sz="1800">
                <a:sym typeface="Wingdings" panose="05000000000000000000" pitchFamily="2" charset="2"/>
              </a:rPr>
              <a:t>클라이언트의 요청은 위</a:t>
            </a:r>
            <a:r>
              <a:rPr lang="en-US" altLang="ko-KR" sz="1800">
                <a:sym typeface="Wingdings" panose="05000000000000000000" pitchFamily="2" charset="2"/>
              </a:rPr>
              <a:t>/</a:t>
            </a:r>
            <a:r>
              <a:rPr lang="ko-KR" altLang="en-US" sz="1800">
                <a:sym typeface="Wingdings" panose="05000000000000000000" pitchFamily="2" charset="2"/>
              </a:rPr>
              <a:t>변조 가능성이 있으므로 서버에서도 검증이 필요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/>
            <a:r>
              <a:rPr lang="ko-KR" altLang="en-US" sz="1800">
                <a:sym typeface="Wingdings" panose="05000000000000000000" pitchFamily="2" charset="2"/>
              </a:rPr>
              <a:t>서버 검증은 무조건 서버에 요청이 전달되어야 검증 로직이 수행되므로 즉각적인 확인이 느린 단점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/>
            <a:r>
              <a:rPr lang="ko-KR" altLang="en-US" sz="1800">
                <a:sym typeface="Wingdings" panose="05000000000000000000" pitchFamily="2" charset="2"/>
              </a:rPr>
              <a:t>최종적인 서버 검증은 필수</a:t>
            </a:r>
            <a:r>
              <a:rPr lang="en-US" altLang="ko-KR" sz="1800">
                <a:sym typeface="Wingdings" panose="05000000000000000000" pitchFamily="2" charset="2"/>
              </a:rPr>
              <a:t>(</a:t>
            </a:r>
            <a:r>
              <a:rPr lang="ko-KR" altLang="en-US" sz="1800">
                <a:sym typeface="Wingdings" panose="05000000000000000000" pitchFamily="2" charset="2"/>
              </a:rPr>
              <a:t>클라이언트의 요청을 믿지 마라</a:t>
            </a:r>
            <a:r>
              <a:rPr lang="en-US" altLang="ko-KR" sz="180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1800">
                <a:sym typeface="Wingdings" panose="05000000000000000000" pitchFamily="2" charset="2"/>
              </a:rPr>
              <a:t>API </a:t>
            </a:r>
            <a:r>
              <a:rPr lang="ko-KR" altLang="en-US" sz="1800">
                <a:sym typeface="Wingdings" panose="05000000000000000000" pitchFamily="2" charset="2"/>
              </a:rPr>
              <a:t>방식을</a:t>
            </a:r>
            <a:r>
              <a:rPr lang="en-US" altLang="ko-KR" sz="1800">
                <a:sym typeface="Wingdings" panose="05000000000000000000" pitchFamily="2" charset="2"/>
              </a:rPr>
              <a:t> </a:t>
            </a:r>
            <a:r>
              <a:rPr lang="ko-KR" altLang="en-US" sz="1800">
                <a:sym typeface="Wingdings" panose="05000000000000000000" pitchFamily="2" charset="2"/>
              </a:rPr>
              <a:t>사용하면 검증 오류를 </a:t>
            </a:r>
            <a:r>
              <a:rPr lang="en-US" altLang="ko-KR" sz="1800">
                <a:sym typeface="Wingdings" panose="05000000000000000000" pitchFamily="2" charset="2"/>
              </a:rPr>
              <a:t>API </a:t>
            </a:r>
            <a:r>
              <a:rPr lang="ko-KR" altLang="en-US" sz="1800">
                <a:sym typeface="Wingdings" panose="05000000000000000000" pitchFamily="2" charset="2"/>
              </a:rPr>
              <a:t>응답 결과에 남겨주어야 함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647529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14809</TotalTime>
  <Words>4544</Words>
  <Application>Microsoft Office PowerPoint</Application>
  <PresentationFormat>와이드스크린</PresentationFormat>
  <Paragraphs>637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AppleSDGothicNeo-Regular</vt:lpstr>
      <vt:lpstr>Arial Unicode MS</vt:lpstr>
      <vt:lpstr>JetBrains Mono</vt:lpstr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PRG(Post-Redirect-Get) 패턴</vt:lpstr>
      <vt:lpstr>검증 직접 처리</vt:lpstr>
      <vt:lpstr>검증 직접 처리</vt:lpstr>
      <vt:lpstr>검증 직접 처리</vt:lpstr>
      <vt:lpstr>검증 직접 처리</vt:lpstr>
      <vt:lpstr>검증 직접 처리</vt:lpstr>
      <vt:lpstr>검증</vt:lpstr>
      <vt:lpstr>검증</vt:lpstr>
      <vt:lpstr>검증</vt:lpstr>
      <vt:lpstr>검증</vt:lpstr>
      <vt:lpstr>검증 직접 처리</vt:lpstr>
      <vt:lpstr>검증 직접 처리</vt:lpstr>
      <vt:lpstr>검증 직접 처리</vt:lpstr>
      <vt:lpstr>검증 직접 처리</vt:lpstr>
      <vt:lpstr>검증 직접 처리</vt:lpstr>
      <vt:lpstr>검증 직접 처리</vt:lpstr>
      <vt:lpstr>검증 직접 처리</vt:lpstr>
      <vt:lpstr>검증 직접 처리</vt:lpstr>
      <vt:lpstr>실습</vt:lpstr>
      <vt:lpstr>검증 직접 처리</vt:lpstr>
      <vt:lpstr>BindingResult</vt:lpstr>
      <vt:lpstr>BindingResult</vt:lpstr>
      <vt:lpstr>BindingResult</vt:lpstr>
      <vt:lpstr>BindingResult</vt:lpstr>
      <vt:lpstr>BindingResult</vt:lpstr>
      <vt:lpstr>BindingResult</vt:lpstr>
      <vt:lpstr>BindingResult</vt:lpstr>
      <vt:lpstr>BindingResult</vt:lpstr>
      <vt:lpstr>BindingResult</vt:lpstr>
      <vt:lpstr>BindingResult</vt:lpstr>
      <vt:lpstr>BindingResult</vt:lpstr>
      <vt:lpstr>BindingResult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5740</cp:revision>
  <dcterms:created xsi:type="dcterms:W3CDTF">2020-03-06T01:35:43Z</dcterms:created>
  <dcterms:modified xsi:type="dcterms:W3CDTF">2022-05-04T00:53:35Z</dcterms:modified>
  <cp:version>1000.0000.01</cp:version>
</cp:coreProperties>
</file>