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8"/>
  </p:notesMasterIdLst>
  <p:sldIdLst>
    <p:sldId id="343" r:id="rId2"/>
    <p:sldId id="352" r:id="rId3"/>
    <p:sldId id="353" r:id="rId4"/>
    <p:sldId id="354" r:id="rId5"/>
    <p:sldId id="355" r:id="rId6"/>
    <p:sldId id="356" r:id="rId7"/>
    <p:sldId id="357" r:id="rId8"/>
    <p:sldId id="348" r:id="rId9"/>
    <p:sldId id="349" r:id="rId10"/>
    <p:sldId id="358" r:id="rId11"/>
    <p:sldId id="351" r:id="rId12"/>
    <p:sldId id="359" r:id="rId13"/>
    <p:sldId id="360" r:id="rId14"/>
    <p:sldId id="362" r:id="rId15"/>
    <p:sldId id="363" r:id="rId16"/>
    <p:sldId id="361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723" autoAdjust="0"/>
  </p:normalViewPr>
  <p:slideViewPr>
    <p:cSldViewPr snapToGrid="0">
      <p:cViewPr varScale="1">
        <p:scale>
          <a:sx n="113" d="100"/>
          <a:sy n="113" d="100"/>
        </p:scale>
        <p:origin x="73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5/9/2022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lnSpc>
                <a:spcPct val="140000"/>
              </a:lnSpc>
              <a:defRPr sz="2400">
                <a:latin typeface="+mn-ea"/>
                <a:ea typeface="+mn-ea"/>
              </a:defRPr>
            </a:lvl1pPr>
            <a:lvl2pPr marL="685800" indent="-228600">
              <a:lnSpc>
                <a:spcPct val="140000"/>
              </a:lnSpc>
              <a:buFont typeface="Wingdings"/>
              <a:buChar char="§"/>
              <a:defRPr sz="2000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1800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5/9/2022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8" y="6356350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5/9/2022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5/9/2022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5/9/2022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22130" y="838518"/>
            <a:ext cx="9700846" cy="106997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검증</a:t>
            </a:r>
            <a:r>
              <a:rPr lang="en-US" altLang="ko-KR"/>
              <a:t>2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9DC14B-B320-44CB-BEAE-CE01C7499431}"/>
              </a:ext>
            </a:extLst>
          </p:cNvPr>
          <p:cNvSpPr/>
          <p:nvPr/>
        </p:nvSpPr>
        <p:spPr>
          <a:xfrm>
            <a:off x="4158761" y="136525"/>
            <a:ext cx="8176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https://velog.io/@sorzzzzy/Spring-Boot5-4-1.-%EA%B2%80%EC%A6%9D1-Validation</a:t>
            </a:r>
          </a:p>
        </p:txBody>
      </p:sp>
    </p:spTree>
    <p:extLst>
      <p:ext uri="{BB962C8B-B14F-4D97-AF65-F5344CB8AC3E}">
        <p14:creationId xmlns:p14="http://schemas.microsoft.com/office/powerpoint/2010/main" val="38272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Validator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198386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ItemValidator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74BB70B-69F4-4ED1-AD26-DC7E713E5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05" y="1363990"/>
            <a:ext cx="4019627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@Component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ItemValidator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Validator {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BEFCF9-CC57-4252-8541-F3265D77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79" y="1366163"/>
            <a:ext cx="4233851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supports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(Class&lt;?&gt; clazz) 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BookForm.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.isAssignableFrom(clazz)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ED2D63B-A6EB-42B6-A1BB-D7EC1D6BA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04" y="2425045"/>
            <a:ext cx="8500825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validate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(Object target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Errors errors) 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BookForm bookForm = (BookForm)target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(!StringUtils.</a:t>
            </a:r>
            <a:r>
              <a:rPr kumimoji="0" lang="ko-KR" altLang="ko-KR" sz="14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hasText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(bookForm.getName())) 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errors.rejectValue(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"required"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(bookForm.getPrice() ==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|| bookForm.getPrice() &lt;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|| bookForm.getPrice() &gt;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1000000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errors.rejectValue(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"price"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"range"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new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Object[]{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1000000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(bookForm.getStockQuantity() ==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|| bookForm.getStockQuantity() &gt;=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9999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errors.rejectValue(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"stockQuantity"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"max"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new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Object[]{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9999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(bookForm.getPrice() !=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&amp;&amp; bookForm.getStockQuantity() !=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resultPrice = bookForm.getPrice() * bookForm.getStockQuantity()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if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(resultPrice &lt;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10000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errors.reject(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"totalPriceMin"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new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Object[]{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10000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resultPrice}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6D9C824-C9A2-4250-8DFE-87459672E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7048" y="3136612"/>
            <a:ext cx="2940228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BindingResult </a:t>
            </a:r>
            <a:endParaRPr kumimoji="0" lang="en-US" altLang="ko-KR" sz="16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Errors {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7814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Validator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198386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isAssignableFrom</a:t>
            </a:r>
          </a:p>
          <a:p>
            <a:pPr lvl="1"/>
            <a:r>
              <a:rPr lang="ko-KR" altLang="en-US" sz="1800"/>
              <a:t>특정 </a:t>
            </a:r>
            <a:r>
              <a:rPr lang="en-US" altLang="ko-KR" sz="1800"/>
              <a:t>Class</a:t>
            </a:r>
            <a:r>
              <a:rPr lang="ko-KR" altLang="en-US" sz="1800"/>
              <a:t>가 어떤 클래스</a:t>
            </a:r>
            <a:r>
              <a:rPr lang="en-US" altLang="ko-KR" sz="1800"/>
              <a:t>/</a:t>
            </a:r>
            <a:r>
              <a:rPr lang="ko-KR" altLang="en-US" sz="1800"/>
              <a:t>인터페이스를 상속</a:t>
            </a:r>
            <a:r>
              <a:rPr lang="en-US" altLang="ko-KR" sz="1800"/>
              <a:t>/</a:t>
            </a:r>
            <a:r>
              <a:rPr lang="ko-KR" altLang="en-US" sz="1800"/>
              <a:t>구현했는지 체크</a:t>
            </a:r>
            <a:r>
              <a:rPr lang="en-US" altLang="ko-KR" sz="1800"/>
              <a:t>(</a:t>
            </a:r>
            <a:r>
              <a:rPr lang="ko-KR" altLang="en-US" sz="1800">
                <a:solidFill>
                  <a:srgbClr val="FF0000"/>
                </a:solidFill>
              </a:rPr>
              <a:t>자식 타입까지 커버</a:t>
            </a:r>
            <a:r>
              <a:rPr lang="en-US" altLang="ko-KR" sz="1800"/>
              <a:t>)</a:t>
            </a:r>
          </a:p>
          <a:p>
            <a:pPr lvl="1"/>
            <a:r>
              <a:rPr lang="ko-KR" altLang="en-US" sz="1800"/>
              <a:t>사용자로부터 입력받을 클래스가 </a:t>
            </a:r>
            <a:r>
              <a:rPr lang="en-US" altLang="ko-KR" sz="1800"/>
              <a:t>java.util.Collection </a:t>
            </a:r>
            <a:r>
              <a:rPr lang="ko-KR" altLang="en-US" sz="1800"/>
              <a:t>인터페이스를 구현한 클래스인지 체크하는 예시</a:t>
            </a:r>
            <a:endParaRPr lang="en-US" altLang="ko-KR" sz="1800"/>
          </a:p>
          <a:p>
            <a:pPr lvl="1"/>
            <a:r>
              <a:rPr lang="en-US" altLang="ko-KR" sz="1800"/>
              <a:t>"java.util.Collection</a:t>
            </a:r>
            <a:r>
              <a:rPr lang="ko-KR" altLang="en-US" sz="1800"/>
              <a:t>은 </a:t>
            </a:r>
            <a:r>
              <a:rPr lang="en-US" altLang="ko-KR" sz="1800"/>
              <a:t> clazz</a:t>
            </a:r>
            <a:r>
              <a:rPr lang="ko-KR" altLang="en-US" sz="1800"/>
              <a:t>로 </a:t>
            </a:r>
            <a:r>
              <a:rPr lang="en-US" altLang="ko-KR" sz="1800"/>
              <a:t>assign</a:t>
            </a:r>
            <a:r>
              <a:rPr lang="ko-KR" altLang="en-US" sz="1800"/>
              <a:t>할 수 있다</a:t>
            </a:r>
            <a:r>
              <a:rPr lang="en-US" altLang="ko-KR" sz="1800"/>
              <a:t>"</a:t>
            </a:r>
          </a:p>
          <a:p>
            <a:pPr lvl="1"/>
            <a:r>
              <a:rPr lang="en-US" altLang="ko-KR" sz="1800"/>
              <a:t>"clazz </a:t>
            </a:r>
            <a:r>
              <a:rPr lang="ko-KR" altLang="en-US" sz="1800"/>
              <a:t>클래스는 </a:t>
            </a:r>
            <a:r>
              <a:rPr lang="en-US" altLang="ko-KR" sz="1800"/>
              <a:t>java.util.Collection </a:t>
            </a:r>
            <a:r>
              <a:rPr lang="ko-KR" altLang="en-US" sz="1800"/>
              <a:t>인터페이스를 구현</a:t>
            </a:r>
            <a:r>
              <a:rPr lang="en-US" altLang="ko-KR" sz="1800"/>
              <a:t>(or </a:t>
            </a:r>
            <a:r>
              <a:rPr lang="ko-KR" altLang="en-US" sz="1800"/>
              <a:t>상속 받은</a:t>
            </a:r>
            <a:r>
              <a:rPr lang="en-US" altLang="ko-KR" sz="1800"/>
              <a:t>)</a:t>
            </a:r>
            <a:r>
              <a:rPr lang="ko-KR" altLang="en-US" sz="1800"/>
              <a:t>한 클래스다</a:t>
            </a:r>
            <a:r>
              <a:rPr lang="en-US" altLang="ko-KR" sz="1800"/>
              <a:t>"</a:t>
            </a:r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r>
              <a:rPr lang="en-US" altLang="ko-KR" sz="2000" b="1"/>
              <a:t>isAssignableFrom vs instanceof</a:t>
            </a:r>
          </a:p>
          <a:p>
            <a:pPr lvl="1"/>
            <a:r>
              <a:rPr lang="en-US" altLang="ko-KR" sz="1800"/>
              <a:t>When using instanceof, you need to know the class of B at </a:t>
            </a:r>
            <a:r>
              <a:rPr lang="en-US" altLang="ko-KR" sz="1800">
                <a:solidFill>
                  <a:srgbClr val="FF0000"/>
                </a:solidFill>
              </a:rPr>
              <a:t>compile time</a:t>
            </a:r>
            <a:r>
              <a:rPr lang="en-US" altLang="ko-KR" sz="1800"/>
              <a:t>. When using isAssignableFrom() it can be dynamic and change during </a:t>
            </a:r>
            <a:r>
              <a:rPr lang="en-US" altLang="ko-KR" sz="1800">
                <a:solidFill>
                  <a:srgbClr val="FF0000"/>
                </a:solidFill>
              </a:rPr>
              <a:t>runtime</a:t>
            </a:r>
            <a:r>
              <a:rPr lang="en-US" altLang="ko-KR" sz="1800"/>
              <a:t>.</a:t>
            </a:r>
          </a:p>
          <a:p>
            <a:pPr lvl="1"/>
            <a:r>
              <a:rPr lang="en-US" altLang="ko-KR" sz="1800"/>
              <a:t>instanceof can only be used with reference types, not primitive types. </a:t>
            </a:r>
            <a:r>
              <a:rPr lang="en-US" altLang="ko-KR" sz="1800" u="sng"/>
              <a:t>isAssignableFrom() can be used with any class objects</a:t>
            </a:r>
          </a:p>
          <a:p>
            <a:pPr lvl="1"/>
            <a:r>
              <a:rPr lang="en-US" altLang="ko-KR" sz="1800"/>
              <a:t>(</a:t>
            </a:r>
            <a:r>
              <a:rPr lang="ko-KR" altLang="en-US" sz="1800"/>
              <a:t>편하게 생각하면</a:t>
            </a:r>
            <a:r>
              <a:rPr lang="en-US" altLang="ko-KR" sz="1800"/>
              <a:t>)isAssignableFrom</a:t>
            </a:r>
            <a:r>
              <a:rPr lang="ko-KR" altLang="en-US" sz="1800"/>
              <a:t>은 </a:t>
            </a:r>
            <a:r>
              <a:rPr lang="en-US" altLang="ko-KR" sz="1800"/>
              <a:t>instanceof</a:t>
            </a:r>
            <a:r>
              <a:rPr lang="ko-KR" altLang="en-US" sz="1800"/>
              <a:t> 동적버전이다</a:t>
            </a:r>
            <a:endParaRPr lang="en-US" altLang="ko-KR" sz="1800"/>
          </a:p>
          <a:p>
            <a:pPr lvl="1"/>
            <a:endParaRPr lang="en-US" altLang="ko-KR" sz="1600" b="1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790900-4580-41ED-B1C3-E4D20CEE7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199" y="3105834"/>
            <a:ext cx="7603363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Class clazz = Class.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(className)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isCollection = java.util.Collection.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.isAssignableFrom(clazz)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6709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Validator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38466" y="6356350"/>
            <a:ext cx="531781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198386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ItemController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AD29D31-812D-4840-891A-90CE3ADA6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34" y="1265535"/>
            <a:ext cx="4519186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ItemController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ItemService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itemService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final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ItemValidator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itemValidator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58AF57-2530-4961-AEE1-4FCE59B1CD93}"/>
              </a:ext>
            </a:extLst>
          </p:cNvPr>
          <p:cNvSpPr/>
          <p:nvPr/>
        </p:nvSpPr>
        <p:spPr>
          <a:xfrm>
            <a:off x="951493" y="1871131"/>
            <a:ext cx="4114800" cy="2838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D37AB1-3456-44BA-BC72-6E9552861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98" y="2408367"/>
            <a:ext cx="10934404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@PostMapping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"items/new2"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create2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@ModelAttribute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BookForm bookForm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BindingResult bindingResult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model){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itemValidator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.supports(BookForm.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itemValidator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.validate(bookForm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bindingResult)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00510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Validator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38466" y="6356350"/>
            <a:ext cx="531781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198386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스프링이 제공하는 </a:t>
            </a:r>
            <a:r>
              <a:rPr lang="en-US" altLang="ko-KR" sz="2000" b="1"/>
              <a:t>validator</a:t>
            </a:r>
            <a:r>
              <a:rPr lang="ko-KR" altLang="en-US" sz="2000" b="1"/>
              <a:t> 인터페이스의 추가 기능 적용</a:t>
            </a:r>
            <a:endParaRPr lang="en-US" altLang="ko-KR" sz="2000" b="1"/>
          </a:p>
          <a:p>
            <a:pPr lvl="1"/>
            <a:r>
              <a:rPr lang="en-US" altLang="ko-KR" sz="1800"/>
              <a:t>WebDataBinder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파라미터</a:t>
            </a:r>
            <a:r>
              <a:rPr lang="en-US" altLang="ko-KR" sz="1800">
                <a:sym typeface="Wingdings" panose="05000000000000000000" pitchFamily="2" charset="2"/>
              </a:rPr>
              <a:t> </a:t>
            </a:r>
            <a:r>
              <a:rPr lang="ko-KR" altLang="en-US" sz="1800">
                <a:sym typeface="Wingdings" panose="05000000000000000000" pitchFamily="2" charset="2"/>
              </a:rPr>
              <a:t>바인딩의 역할을 수행하는 빈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sz="1800">
              <a:sym typeface="Wingdings" panose="05000000000000000000" pitchFamily="2" charset="2"/>
            </a:endParaRPr>
          </a:p>
          <a:p>
            <a:pPr lvl="2"/>
            <a:r>
              <a:rPr lang="ko-KR" altLang="en-US" sz="1600">
                <a:sym typeface="Wingdings" panose="05000000000000000000" pitchFamily="2" charset="2"/>
              </a:rPr>
              <a:t>컨트롤러가 호출될때마다 </a:t>
            </a:r>
            <a:r>
              <a:rPr lang="en-US" altLang="ko-KR" sz="1600">
                <a:sym typeface="Wingdings" panose="05000000000000000000" pitchFamily="2" charset="2"/>
              </a:rPr>
              <a:t>init </a:t>
            </a:r>
            <a:r>
              <a:rPr lang="ko-KR" altLang="en-US" sz="1600">
                <a:sym typeface="Wingdings" panose="05000000000000000000" pitchFamily="2" charset="2"/>
              </a:rPr>
              <a:t>메소드 호출</a:t>
            </a:r>
            <a:endParaRPr lang="en-US" altLang="ko-KR" sz="1600">
              <a:sym typeface="Wingdings" panose="05000000000000000000" pitchFamily="2" charset="2"/>
            </a:endParaRPr>
          </a:p>
          <a:p>
            <a:pPr lvl="1"/>
            <a:r>
              <a:rPr lang="en-US" altLang="ko-KR" sz="1800">
                <a:solidFill>
                  <a:prstClr val="black"/>
                </a:solidFill>
                <a:sym typeface="Wingdings" panose="05000000000000000000" pitchFamily="2" charset="2"/>
              </a:rPr>
              <a:t>@Validated </a:t>
            </a:r>
            <a:r>
              <a:rPr lang="ko-KR" altLang="en-US" sz="1800">
                <a:solidFill>
                  <a:prstClr val="black"/>
                </a:solidFill>
                <a:sym typeface="Wingdings" panose="05000000000000000000" pitchFamily="2" charset="2"/>
              </a:rPr>
              <a:t>추가</a:t>
            </a:r>
            <a:endParaRPr lang="en-US" altLang="ko-KR" sz="18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sz="18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sz="18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sz="18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2"/>
            <a:r>
              <a:rPr lang="ko-KR" altLang="en-US" sz="1600">
                <a:solidFill>
                  <a:prstClr val="black"/>
                </a:solidFill>
                <a:sym typeface="Wingdings" panose="05000000000000000000" pitchFamily="2" charset="2"/>
              </a:rPr>
              <a:t>여러 검증기가 등록된다면</a:t>
            </a:r>
            <a:r>
              <a:rPr lang="en-US" altLang="ko-KR" sz="160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600">
                <a:solidFill>
                  <a:prstClr val="black"/>
                </a:solidFill>
                <a:sym typeface="Wingdings" panose="05000000000000000000" pitchFamily="2" charset="2"/>
              </a:rPr>
              <a:t>스프링은 </a:t>
            </a:r>
            <a:r>
              <a:rPr lang="en-US" altLang="ko-KR" sz="1600">
                <a:solidFill>
                  <a:prstClr val="black"/>
                </a:solidFill>
                <a:sym typeface="Wingdings" panose="05000000000000000000" pitchFamily="2" charset="2"/>
              </a:rPr>
              <a:t>supports</a:t>
            </a:r>
            <a:r>
              <a:rPr lang="ko-KR" altLang="en-US" sz="1600">
                <a:solidFill>
                  <a:prstClr val="black"/>
                </a:solidFill>
                <a:sym typeface="Wingdings" panose="05000000000000000000" pitchFamily="2" charset="2"/>
              </a:rPr>
              <a:t>를 이용하여 어떤 검증기를 실행해야하는지를 판별</a:t>
            </a:r>
            <a:endParaRPr lang="en-US" altLang="ko-KR" sz="160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2"/>
            <a:endParaRPr lang="en-US" altLang="ko-KR" sz="1600"/>
          </a:p>
          <a:p>
            <a:pPr marL="457200" lvl="1" indent="0">
              <a:buNone/>
            </a:pPr>
            <a:endParaRPr lang="en-US" altLang="ko-KR" sz="180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F852787-1D9C-42F1-B76C-B4A1EA2BF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333" y="1702492"/>
            <a:ext cx="5387052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ItemController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ItemService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itemService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final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ItemValidator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itemValidator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@InitBinder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(WebDataBinder webDataBinder){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webDataBinder.addValidators(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itemValidator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8E00A7F-BE5A-4B15-8D76-41EE9D8DB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4837373"/>
            <a:ext cx="12433725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create2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@Validated @ModelAttribute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BookForm bookForm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BindingResult bindingResult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model){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       if(itemValidator.supports(BookForm.class)){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           itemValidator.validate(bookForm,bindingResult);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       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ECF7AD-53B4-4512-91D0-6A65E216BAEB}"/>
              </a:ext>
            </a:extLst>
          </p:cNvPr>
          <p:cNvSpPr/>
          <p:nvPr/>
        </p:nvSpPr>
        <p:spPr>
          <a:xfrm>
            <a:off x="3457626" y="4895041"/>
            <a:ext cx="1215974" cy="283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CCB91-C233-473E-8A36-D3F774C130EC}"/>
              </a:ext>
            </a:extLst>
          </p:cNvPr>
          <p:cNvSpPr txBox="1"/>
          <p:nvPr/>
        </p:nvSpPr>
        <p:spPr>
          <a:xfrm>
            <a:off x="7441250" y="3872394"/>
            <a:ext cx="45289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@Valid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자바 표준 검증 애노테이션</a:t>
            </a:r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/>
              <a:t>@Validated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스프링 전용 검증 애노테이션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68187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순수한 </a:t>
            </a:r>
            <a:r>
              <a:rPr lang="en-US" altLang="ko-KR" sz="2400"/>
              <a:t>Bean Validation </a:t>
            </a:r>
            <a:r>
              <a:rPr lang="ko-KR" altLang="en-US" sz="2400"/>
              <a:t>사용법</a:t>
            </a:r>
            <a:endParaRPr lang="en-US" altLang="ko-KR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38466" y="6356350"/>
            <a:ext cx="531781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198386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객체에 검증 애노테이션 명시</a:t>
            </a:r>
            <a:endParaRPr lang="en-US" altLang="ko-KR" sz="2000" b="1"/>
          </a:p>
          <a:p>
            <a:pPr lvl="1"/>
            <a:r>
              <a:rPr lang="en-US" altLang="ko-KR" sz="1800"/>
              <a:t>Bean Validation </a:t>
            </a:r>
            <a:r>
              <a:rPr lang="ko-KR" altLang="en-US" sz="1800"/>
              <a:t>의존관계 추가</a:t>
            </a:r>
            <a:endParaRPr lang="en-US" altLang="ko-KR" sz="1600"/>
          </a:p>
          <a:p>
            <a:pPr lvl="1"/>
            <a:r>
              <a:rPr lang="en-US" altLang="ko-KR" sz="1800"/>
              <a:t>implementation 'org.springframework.boot:spring-boot-starter-validation'</a:t>
            </a:r>
            <a:endParaRPr lang="en-US" altLang="ko-KR" sz="1600"/>
          </a:p>
          <a:p>
            <a:pPr marL="457200" lvl="1" indent="0">
              <a:buNone/>
            </a:pPr>
            <a:endParaRPr lang="en-US" altLang="ko-KR" sz="180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AAA5CC6-41E6-4D5C-9B45-98668C24E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820" y="2287995"/>
            <a:ext cx="3921266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BookForm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@NotBlank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@NotNull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@Range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(min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max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1000000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price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@NotNull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@Max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9999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stockQuantity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author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isbn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CA614E-3BD1-4512-94F7-BF3F42A8F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114" y="2287995"/>
            <a:ext cx="516045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org.hibernate.validator.constraints.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javax.validation.constraints.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javax.validation.constraints.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NotBlank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javax.validation.constraints.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NotNull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01B8A2-224F-48E9-8ADC-033B8578654E}"/>
              </a:ext>
            </a:extLst>
          </p:cNvPr>
          <p:cNvSpPr/>
          <p:nvPr/>
        </p:nvSpPr>
        <p:spPr>
          <a:xfrm>
            <a:off x="5295858" y="2321863"/>
            <a:ext cx="4981049" cy="283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29E0A7-C25A-497A-913A-8B526216B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391" y="4162241"/>
            <a:ext cx="5607582" cy="15294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@NotBlank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: 빈값 + 공백만 있는 경우를 허용하지 않</a:t>
            </a:r>
            <a:r>
              <a:rPr kumimoji="0" lang="ko-KR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음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@NotNull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: null 을 허용하지 않</a:t>
            </a:r>
            <a:r>
              <a:rPr kumimoji="0" lang="ko-KR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음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@Range(min = 1000, max = 1000000)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: 범위 안의 값이어야 </a:t>
            </a:r>
            <a:r>
              <a:rPr kumimoji="0" lang="ko-KR" altLang="en-US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함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@Max(9999)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: 최대 9999까지만 허용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1062C-72A9-45A7-9744-1E279809B44A}"/>
              </a:ext>
            </a:extLst>
          </p:cNvPr>
          <p:cNvSpPr txBox="1"/>
          <p:nvPr/>
        </p:nvSpPr>
        <p:spPr>
          <a:xfrm>
            <a:off x="5146807" y="3557029"/>
            <a:ext cx="5659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스프링은 기본적으로 하이버네이트 </a:t>
            </a:r>
            <a:r>
              <a:rPr lang="en-US" altLang="ko-KR"/>
              <a:t>validator</a:t>
            </a:r>
            <a:r>
              <a:rPr lang="ko-KR" altLang="en-US"/>
              <a:t> 빈을 제공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3BE4B6E-CA08-40C1-8E9F-CA3E2752C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526" y="160027"/>
            <a:ext cx="4576381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/*private final ItemValidation itemValidation;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@InitBinder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public void init(WebDataBinder webDataBinder){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webDataBinder.addValidators(itemValidation);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}*/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26078-701D-481E-8DE0-1548529D850E}"/>
              </a:ext>
            </a:extLst>
          </p:cNvPr>
          <p:cNvSpPr txBox="1"/>
          <p:nvPr/>
        </p:nvSpPr>
        <p:spPr>
          <a:xfrm>
            <a:off x="10703293" y="5040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41638853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순수한 </a:t>
            </a:r>
            <a:r>
              <a:rPr lang="en-US" altLang="ko-KR" sz="2400"/>
              <a:t>Bean Validation </a:t>
            </a:r>
            <a:r>
              <a:rPr lang="ko-KR" altLang="en-US" sz="2400"/>
              <a:t>사용법</a:t>
            </a:r>
            <a:endParaRPr lang="en-US" altLang="ko-KR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38466" y="6356350"/>
            <a:ext cx="531781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198386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@NotNull</a:t>
            </a:r>
          </a:p>
          <a:p>
            <a:pPr lvl="1"/>
            <a:r>
              <a:rPr lang="en-US" altLang="ko-KR" sz="1800"/>
              <a:t>Null</a:t>
            </a:r>
            <a:r>
              <a:rPr lang="ko-KR" altLang="en-US" sz="1800"/>
              <a:t>만 허용하지 않음</a:t>
            </a:r>
            <a:endParaRPr lang="en-US" altLang="ko-KR" sz="1800"/>
          </a:p>
          <a:p>
            <a:pPr lvl="1"/>
            <a:r>
              <a:rPr lang="en-US" altLang="ko-KR" sz="1800"/>
              <a:t>"" </a:t>
            </a:r>
            <a:r>
              <a:rPr lang="ko-KR" altLang="en-US" sz="1800"/>
              <a:t>이나 </a:t>
            </a:r>
            <a:r>
              <a:rPr lang="en-US" altLang="ko-KR" sz="1800"/>
              <a:t>" " </a:t>
            </a:r>
            <a:r>
              <a:rPr lang="ko-KR" altLang="en-US" sz="1800"/>
              <a:t>은 허용</a:t>
            </a:r>
            <a:endParaRPr lang="en-US" altLang="ko-KR" sz="1800"/>
          </a:p>
          <a:p>
            <a:r>
              <a:rPr lang="en-US" altLang="ko-KR" sz="2000" b="1"/>
              <a:t>@NotEmpty</a:t>
            </a:r>
          </a:p>
          <a:p>
            <a:pPr lvl="1"/>
            <a:r>
              <a:rPr lang="en-US" altLang="ko-KR" sz="1800"/>
              <a:t>null </a:t>
            </a:r>
            <a:r>
              <a:rPr lang="ko-KR" altLang="en-US" sz="1800"/>
              <a:t>과 </a:t>
            </a:r>
            <a:r>
              <a:rPr lang="en-US" altLang="ko-KR" sz="1800"/>
              <a:t>"" </a:t>
            </a:r>
            <a:r>
              <a:rPr lang="ko-KR" altLang="en-US" sz="1800"/>
              <a:t>둘 다 허용하지 않음</a:t>
            </a:r>
            <a:endParaRPr lang="en-US" altLang="ko-KR" sz="1800"/>
          </a:p>
          <a:p>
            <a:pPr lvl="1"/>
            <a:r>
              <a:rPr lang="ko-KR" altLang="en-US" sz="1800"/>
              <a:t> </a:t>
            </a:r>
            <a:r>
              <a:rPr lang="en-US" altLang="ko-KR" sz="1800"/>
              <a:t>null </a:t>
            </a:r>
            <a:r>
              <a:rPr lang="ko-KR" altLang="en-US" sz="1800"/>
              <a:t>과 </a:t>
            </a:r>
            <a:r>
              <a:rPr lang="en-US" altLang="ko-KR" sz="1800"/>
              <a:t>"" </a:t>
            </a:r>
            <a:r>
              <a:rPr lang="ko-KR" altLang="en-US" sz="1800"/>
              <a:t>은 검증 실패</a:t>
            </a:r>
            <a:r>
              <a:rPr lang="en-US" altLang="ko-KR" sz="1800"/>
              <a:t>, " " </a:t>
            </a:r>
            <a:r>
              <a:rPr lang="ko-KR" altLang="en-US" sz="1800"/>
              <a:t>은 허용</a:t>
            </a:r>
            <a:endParaRPr lang="en-US" altLang="ko-KR" sz="1800"/>
          </a:p>
          <a:p>
            <a:r>
              <a:rPr lang="en-US" altLang="ko-KR" sz="2000" b="1"/>
              <a:t>@NotBlank</a:t>
            </a:r>
          </a:p>
          <a:p>
            <a:pPr lvl="1"/>
            <a:r>
              <a:rPr lang="en-US" altLang="ko-KR" sz="1800"/>
              <a:t>null </a:t>
            </a:r>
            <a:r>
              <a:rPr lang="ko-KR" altLang="en-US" sz="1800"/>
              <a:t>과 </a:t>
            </a:r>
            <a:r>
              <a:rPr lang="en-US" altLang="ko-KR" sz="1800"/>
              <a:t>"" </a:t>
            </a:r>
            <a:r>
              <a:rPr lang="ko-KR" altLang="en-US" sz="1800"/>
              <a:t>과 </a:t>
            </a:r>
            <a:r>
              <a:rPr lang="en-US" altLang="ko-KR" sz="1800"/>
              <a:t>" " </a:t>
            </a:r>
            <a:r>
              <a:rPr lang="ko-KR" altLang="en-US" sz="1800"/>
              <a:t>모두 허용 안함</a:t>
            </a:r>
            <a:endParaRPr lang="en-US" altLang="ko-KR" sz="1800"/>
          </a:p>
          <a:p>
            <a:pPr lvl="1"/>
            <a:r>
              <a:rPr lang="ko-KR" altLang="en-US" sz="1800"/>
              <a:t>세개 중 가장 </a:t>
            </a:r>
            <a:r>
              <a:rPr lang="en-US" altLang="ko-KR" sz="1800"/>
              <a:t>validation </a:t>
            </a:r>
            <a:r>
              <a:rPr lang="ko-KR" altLang="en-US" sz="1800"/>
              <a:t>강도가 높은 것</a:t>
            </a:r>
            <a:endParaRPr lang="en-US" altLang="ko-KR" sz="1800"/>
          </a:p>
          <a:p>
            <a:pPr marL="457200" lvl="1" indent="0">
              <a:buNone/>
            </a:pPr>
            <a:endParaRPr lang="en-US" altLang="ko-KR" sz="180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350573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Bean Validation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38466" y="6356350"/>
            <a:ext cx="531781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198386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Bean Validation</a:t>
            </a:r>
          </a:p>
          <a:p>
            <a:pPr lvl="1"/>
            <a:r>
              <a:rPr lang="ko-KR" altLang="en-US" sz="1800"/>
              <a:t>검증</a:t>
            </a:r>
            <a:r>
              <a:rPr lang="en-US" altLang="ko-KR" sz="1800"/>
              <a:t> </a:t>
            </a:r>
            <a:r>
              <a:rPr lang="ko-KR" altLang="en-US" sz="1800"/>
              <a:t>기능 작성의 불편함을 해소하는 방법</a:t>
            </a:r>
            <a:r>
              <a:rPr lang="en-US" altLang="ko-KR" sz="1800"/>
              <a:t> </a:t>
            </a:r>
            <a:r>
              <a:rPr lang="en-US" altLang="ko-KR" sz="1800">
                <a:sym typeface="Wingdings" panose="05000000000000000000" pitchFamily="2" charset="2"/>
              </a:rPr>
              <a:t> Bean Validation</a:t>
            </a:r>
          </a:p>
          <a:p>
            <a:pPr lvl="1"/>
            <a:r>
              <a:rPr lang="ko-KR" altLang="en-US" sz="1800">
                <a:sym typeface="Wingdings" panose="05000000000000000000" pitchFamily="2" charset="2"/>
              </a:rPr>
              <a:t>특정한 구현체가 아니라 </a:t>
            </a:r>
            <a:r>
              <a:rPr lang="en-US" altLang="ko-KR" sz="1800">
                <a:sym typeface="Wingdings" panose="05000000000000000000" pitchFamily="2" charset="2"/>
              </a:rPr>
              <a:t>Bean Validation 2.0(JSR-380)</a:t>
            </a:r>
            <a:r>
              <a:rPr lang="ko-KR" altLang="en-US" sz="1800">
                <a:sym typeface="Wingdings" panose="05000000000000000000" pitchFamily="2" charset="2"/>
              </a:rPr>
              <a:t>이라는 기술 표준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/>
            <a:r>
              <a:rPr lang="en-US" altLang="ko-KR" sz="1800">
                <a:sym typeface="Wingdings" panose="05000000000000000000" pitchFamily="2" charset="2"/>
              </a:rPr>
              <a:t>JPA</a:t>
            </a:r>
            <a:r>
              <a:rPr lang="ko-KR" altLang="en-US" sz="1800">
                <a:sym typeface="Wingdings" panose="05000000000000000000" pitchFamily="2" charset="2"/>
              </a:rPr>
              <a:t>가 표준 기술이고 그 구현체로 하이버네이트가 있는 것과 같음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/>
            <a:r>
              <a:rPr lang="ko-KR" altLang="en-US" sz="1800">
                <a:sym typeface="Wingdings" panose="05000000000000000000" pitchFamily="2" charset="2"/>
              </a:rPr>
              <a:t>여러 구현체 중 하이버네이트 </a:t>
            </a:r>
            <a:r>
              <a:rPr lang="en-US" altLang="ko-KR" sz="1800">
                <a:sym typeface="Wingdings" panose="05000000000000000000" pitchFamily="2" charset="2"/>
              </a:rPr>
              <a:t>Validator</a:t>
            </a:r>
            <a:r>
              <a:rPr lang="ko-KR" altLang="en-US" sz="1800">
                <a:sym typeface="Wingdings" panose="05000000000000000000" pitchFamily="2" charset="2"/>
              </a:rPr>
              <a:t>를 일반적으로 사용</a:t>
            </a:r>
          </a:p>
          <a:p>
            <a:pPr lvl="2"/>
            <a:r>
              <a:rPr lang="ko-KR" altLang="en-US" sz="1600">
                <a:sym typeface="Wingdings" panose="05000000000000000000" pitchFamily="2" charset="2"/>
              </a:rPr>
              <a:t>공식 사이트</a:t>
            </a:r>
            <a:r>
              <a:rPr lang="en-US" altLang="ko-KR" sz="1600">
                <a:sym typeface="Wingdings" panose="05000000000000000000" pitchFamily="2" charset="2"/>
              </a:rPr>
              <a:t>  https://hibernate.org/validator/</a:t>
            </a:r>
            <a:endParaRPr lang="ko-KR" altLang="en-US" sz="1600">
              <a:sym typeface="Wingdings" panose="05000000000000000000" pitchFamily="2" charset="2"/>
            </a:endParaRPr>
          </a:p>
          <a:p>
            <a:pPr lvl="2"/>
            <a:r>
              <a:rPr lang="ko-KR" altLang="en-US" sz="1600">
                <a:sym typeface="Wingdings" panose="05000000000000000000" pitchFamily="2" charset="2"/>
              </a:rPr>
              <a:t>공식 매뉴얼 </a:t>
            </a:r>
            <a:r>
              <a:rPr lang="en-US" altLang="ko-KR" sz="1600">
                <a:sym typeface="Wingdings" panose="05000000000000000000" pitchFamily="2" charset="2"/>
              </a:rPr>
              <a:t> https://docs.jboss.org/hibernate/validator/6.2/reference/en-US/html_single/</a:t>
            </a:r>
            <a:endParaRPr lang="ko-KR" altLang="en-US" sz="1600">
              <a:sym typeface="Wingdings" panose="05000000000000000000" pitchFamily="2" charset="2"/>
            </a:endParaRPr>
          </a:p>
          <a:p>
            <a:pPr lvl="2"/>
            <a:r>
              <a:rPr lang="ko-KR" altLang="en-US" sz="1600">
                <a:sym typeface="Wingdings" panose="05000000000000000000" pitchFamily="2" charset="2"/>
              </a:rPr>
              <a:t>검증 애노테이션 모음 </a:t>
            </a: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en-US" altLang="ko-KR" sz="1200">
                <a:sym typeface="Wingdings" panose="05000000000000000000" pitchFamily="2" charset="2"/>
              </a:rPr>
              <a:t>https://docs.jboss.org/hibernate/validator/6.2/reference/en-US/html_single/#validator-defineconstraints-spec</a:t>
            </a:r>
          </a:p>
          <a:p>
            <a:pPr lvl="2"/>
            <a:endParaRPr lang="en-US" altLang="ko-KR" sz="1600"/>
          </a:p>
          <a:p>
            <a:pPr marL="457200" lvl="1" indent="0">
              <a:buNone/>
            </a:pPr>
            <a:endParaRPr lang="en-US" altLang="ko-KR" sz="180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885456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Bean Validation </a:t>
            </a:r>
            <a:r>
              <a:rPr lang="ko-KR" altLang="en-US" sz="2400"/>
              <a:t>스프링 적용</a:t>
            </a:r>
            <a:endParaRPr lang="en-US" altLang="ko-KR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38466" y="6356350"/>
            <a:ext cx="531781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198386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준비</a:t>
            </a:r>
            <a:endParaRPr lang="en-US" altLang="ko-KR" sz="2000" b="1"/>
          </a:p>
          <a:p>
            <a:pPr lvl="1"/>
            <a:r>
              <a:rPr lang="en-US" altLang="ko-KR" sz="1800"/>
              <a:t>index.html </a:t>
            </a:r>
            <a:r>
              <a:rPr lang="ko-KR" altLang="en-US" sz="1800"/>
              <a:t>수정</a:t>
            </a:r>
            <a:r>
              <a:rPr lang="en-US" altLang="ko-KR" sz="1800"/>
              <a:t>(new2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en-US" altLang="ko-KR" sz="1800"/>
              <a:t>new3)</a:t>
            </a:r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r>
              <a:rPr lang="en-US" altLang="ko-KR" sz="1800"/>
              <a:t>ItemController </a:t>
            </a:r>
            <a:r>
              <a:rPr lang="ko-KR" altLang="en-US" sz="1800"/>
              <a:t>수정</a:t>
            </a:r>
            <a:r>
              <a:rPr lang="en-US" altLang="ko-KR" sz="1800"/>
              <a:t>(itemValidator</a:t>
            </a:r>
            <a:r>
              <a:rPr lang="ko-KR" altLang="en-US" sz="1800"/>
              <a:t>삭제</a:t>
            </a:r>
            <a:r>
              <a:rPr lang="en-US" altLang="ko-KR" sz="1800"/>
              <a:t>)</a:t>
            </a:r>
            <a:r>
              <a:rPr lang="ko-KR" altLang="en-US" sz="1800"/>
              <a:t> </a:t>
            </a:r>
            <a:endParaRPr lang="en-US" altLang="ko-KR" sz="1800"/>
          </a:p>
          <a:p>
            <a:pPr marL="457200" lvl="1" indent="0">
              <a:buNone/>
            </a:pPr>
            <a:endParaRPr lang="en-US" altLang="ko-KR" sz="180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16A2D9-1319-42BD-A298-75CC1B683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33" y="1801336"/>
            <a:ext cx="6545382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="service-container"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&lt;h3&gt;&lt;i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="fa fa-box"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&gt;&lt;/i&gt;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&amp;nbsp;&amp;nbsp;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상품 기능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&lt;/h3&gt;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&lt;a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href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="/items/new3"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상품 등록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&lt;/a&gt;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&lt;a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href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="/items"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상품 목록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&lt;/a&gt;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&lt;/div&gt;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EEF22B-02B9-468F-93A0-481A4C9BCA5B}"/>
              </a:ext>
            </a:extLst>
          </p:cNvPr>
          <p:cNvSpPr/>
          <p:nvPr/>
        </p:nvSpPr>
        <p:spPr>
          <a:xfrm>
            <a:off x="2954867" y="2398067"/>
            <a:ext cx="694266" cy="283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F6AE20F-2BCB-4079-9E52-CE9592975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33" y="4048026"/>
            <a:ext cx="5387052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ItemController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ItemService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itemService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//private final ItemValidator itemValidator;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/*@InitBinder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public void init(WebDataBinder webDataBinder){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webDataBinder.addValidators(itemValidator);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}*/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BA48055-11B2-42DD-A466-13AE458FB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187" y="3570744"/>
            <a:ext cx="554831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&lt;form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="register-form"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:action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="@{/items/new3}" 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CD65DB-45E8-407F-80D5-EBDF09A4A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276" y="2372615"/>
            <a:ext cx="1800225" cy="10953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092090-5245-4FF8-8508-E3CB8DD7D36F}"/>
              </a:ext>
            </a:extLst>
          </p:cNvPr>
          <p:cNvSpPr/>
          <p:nvPr/>
        </p:nvSpPr>
        <p:spPr>
          <a:xfrm>
            <a:off x="10782776" y="3231314"/>
            <a:ext cx="1228542" cy="174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D0340E-CEDC-49FD-8CEA-55A83B12C78F}"/>
              </a:ext>
            </a:extLst>
          </p:cNvPr>
          <p:cNvSpPr/>
          <p:nvPr/>
        </p:nvSpPr>
        <p:spPr>
          <a:xfrm>
            <a:off x="10501215" y="3614197"/>
            <a:ext cx="1253124" cy="325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47729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Bean Validation </a:t>
            </a:r>
            <a:r>
              <a:rPr lang="ko-KR" altLang="en-US" sz="2400"/>
              <a:t>스프링 적용</a:t>
            </a:r>
            <a:endParaRPr lang="en-US" altLang="ko-KR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38466" y="6356350"/>
            <a:ext cx="531781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198386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준비</a:t>
            </a:r>
            <a:endParaRPr lang="en-US" altLang="ko-KR" sz="1800"/>
          </a:p>
          <a:p>
            <a:pPr lvl="1"/>
            <a:r>
              <a:rPr lang="en-US" altLang="ko-KR" sz="1800"/>
              <a:t>ItemController </a:t>
            </a:r>
            <a:r>
              <a:rPr lang="ko-KR" altLang="en-US" sz="1800"/>
              <a:t>수정</a:t>
            </a:r>
            <a:r>
              <a:rPr lang="en-US" altLang="ko-KR" sz="1800"/>
              <a:t>(</a:t>
            </a:r>
            <a:r>
              <a:rPr lang="ko-KR" altLang="en-US" sz="1800"/>
              <a:t>경로 및 </a:t>
            </a:r>
            <a:r>
              <a:rPr lang="en-US" altLang="ko-KR" sz="1800"/>
              <a:t>view</a:t>
            </a:r>
            <a:r>
              <a:rPr lang="ko-KR" altLang="en-US" sz="1800"/>
              <a:t>이름 변경</a:t>
            </a:r>
            <a:r>
              <a:rPr lang="en-US" altLang="ko-KR" sz="1800"/>
              <a:t>)</a:t>
            </a:r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marL="457200" lvl="1" indent="0">
              <a:buNone/>
            </a:pPr>
            <a:r>
              <a:rPr lang="ko-KR" altLang="en-US" sz="1800"/>
              <a:t> </a:t>
            </a:r>
            <a:endParaRPr lang="en-US" altLang="ko-KR" sz="1800"/>
          </a:p>
          <a:p>
            <a:pPr marL="457200" lvl="1" indent="0">
              <a:buNone/>
            </a:pPr>
            <a:endParaRPr lang="en-US" altLang="ko-KR" sz="180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D02BD4F-D4C0-49A8-8FF0-457FC8B85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733" y="1759003"/>
            <a:ext cx="556755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"items/new3"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createForm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(Model model){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model.addAttribute(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"bookForm"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BookForm())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"items/item-form3"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0F29EC-DCF6-4465-B44D-335BEC606E69}"/>
              </a:ext>
            </a:extLst>
          </p:cNvPr>
          <p:cNvSpPr/>
          <p:nvPr/>
        </p:nvSpPr>
        <p:spPr>
          <a:xfrm>
            <a:off x="3384018" y="1830327"/>
            <a:ext cx="569915" cy="283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21DE9A-9693-4613-B279-E82357EB5D81}"/>
              </a:ext>
            </a:extLst>
          </p:cNvPr>
          <p:cNvSpPr/>
          <p:nvPr/>
        </p:nvSpPr>
        <p:spPr>
          <a:xfrm>
            <a:off x="2791349" y="2617730"/>
            <a:ext cx="1086384" cy="283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3278E19-0122-4DF7-959E-43481F58A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733" y="3328384"/>
            <a:ext cx="11073031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@PostMapping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"items/new3"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create3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@Validated @ModelAttribute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BookForm bookForm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BindingResult bindingResult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model){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       if(itemValidator.supports(BookForm.class)){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           itemValidator.validate(bookForm,bindingResult);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       }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(bindingResult.hasErrors()) 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.info(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"errors = {} 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bindingResult)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return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"items/item-form3"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3C4602-DFDF-4D8F-A710-F02868E3BDD8}"/>
              </a:ext>
            </a:extLst>
          </p:cNvPr>
          <p:cNvSpPr/>
          <p:nvPr/>
        </p:nvSpPr>
        <p:spPr>
          <a:xfrm>
            <a:off x="2868869" y="3424578"/>
            <a:ext cx="1357318" cy="197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F3B900-6B04-447C-9995-00EF3B26F39F}"/>
              </a:ext>
            </a:extLst>
          </p:cNvPr>
          <p:cNvSpPr/>
          <p:nvPr/>
        </p:nvSpPr>
        <p:spPr>
          <a:xfrm>
            <a:off x="3035759" y="5141778"/>
            <a:ext cx="985908" cy="197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75C0B9-6C0D-4DD3-B4F1-AE85FFD345DA}"/>
              </a:ext>
            </a:extLst>
          </p:cNvPr>
          <p:cNvSpPr/>
          <p:nvPr/>
        </p:nvSpPr>
        <p:spPr>
          <a:xfrm>
            <a:off x="2554273" y="3671223"/>
            <a:ext cx="696518" cy="197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54011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Bean Validation </a:t>
            </a:r>
            <a:r>
              <a:rPr lang="ko-KR" altLang="en-US" sz="2400"/>
              <a:t>스프링 적용</a:t>
            </a:r>
            <a:endParaRPr lang="en-US" altLang="ko-KR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38466" y="6356350"/>
            <a:ext cx="531781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198386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실행결과</a:t>
            </a:r>
            <a:endParaRPr lang="en-US" altLang="ko-KR" sz="1800"/>
          </a:p>
          <a:p>
            <a:pPr lvl="1"/>
            <a:r>
              <a:rPr lang="en-US" altLang="ko-KR" sz="1800"/>
              <a:t>implementation 'org.springframework.boot:spring-boot-starter-validation'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스프링부트가 자동으로 </a:t>
            </a:r>
            <a:r>
              <a:rPr lang="en-US" altLang="ko-KR" sz="1800">
                <a:sym typeface="Wingdings" panose="05000000000000000000" pitchFamily="2" charset="2"/>
              </a:rPr>
              <a:t>Bean Validator</a:t>
            </a:r>
            <a:r>
              <a:rPr lang="ko-KR" altLang="en-US" sz="1800">
                <a:sym typeface="Wingdings" panose="05000000000000000000" pitchFamily="2" charset="2"/>
              </a:rPr>
              <a:t>를 인지하고 스프링에 통합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/>
            <a:r>
              <a:rPr lang="ko-KR" altLang="en-US" sz="1800"/>
              <a:t>빈에 있는 </a:t>
            </a:r>
            <a:r>
              <a:rPr lang="en-US" altLang="ko-KR" sz="1800"/>
              <a:t>@NotNull</a:t>
            </a:r>
            <a:r>
              <a:rPr lang="ko-KR" altLang="en-US" sz="1800"/>
              <a:t>과 같은 애노테이션을 발견하면 검증을 수행</a:t>
            </a:r>
            <a:endParaRPr lang="en-US" altLang="ko-KR" sz="1800"/>
          </a:p>
          <a:p>
            <a:pPr lvl="1"/>
            <a:r>
              <a:rPr lang="en-US" altLang="ko-KR" sz="1800">
                <a:solidFill>
                  <a:srgbClr val="0000FF"/>
                </a:solidFill>
              </a:rPr>
              <a:t>@Valid</a:t>
            </a:r>
            <a:r>
              <a:rPr lang="ko-KR" altLang="en-US" sz="1800">
                <a:solidFill>
                  <a:srgbClr val="0000FF"/>
                </a:solidFill>
              </a:rPr>
              <a:t>나 </a:t>
            </a:r>
            <a:r>
              <a:rPr lang="en-US" altLang="ko-KR" sz="1800">
                <a:solidFill>
                  <a:srgbClr val="0000FF"/>
                </a:solidFill>
              </a:rPr>
              <a:t>@Validated</a:t>
            </a:r>
            <a:r>
              <a:rPr lang="ko-KR" altLang="en-US" sz="1800">
                <a:solidFill>
                  <a:srgbClr val="0000FF"/>
                </a:solidFill>
              </a:rPr>
              <a:t>를 적용해야 함</a:t>
            </a:r>
            <a:r>
              <a:rPr lang="en-US" altLang="ko-KR" sz="1800"/>
              <a:t>(</a:t>
            </a:r>
            <a:r>
              <a:rPr lang="ko-KR" altLang="en-US" sz="1800"/>
              <a:t>이 애노테이션 뒤에 오는 객체를 보고 검증</a:t>
            </a:r>
            <a:r>
              <a:rPr lang="en-US" altLang="ko-KR" sz="1800"/>
              <a:t>)</a:t>
            </a:r>
          </a:p>
          <a:p>
            <a:pPr lvl="1"/>
            <a:r>
              <a:rPr lang="ko-KR" altLang="en-US" sz="1800"/>
              <a:t>검증 오류가 발생하면 </a:t>
            </a:r>
            <a:r>
              <a:rPr lang="en-US" altLang="ko-KR" sz="1800"/>
              <a:t>FieldError</a:t>
            </a:r>
            <a:r>
              <a:rPr lang="ko-KR" altLang="en-US" sz="1800"/>
              <a:t>와 </a:t>
            </a:r>
            <a:r>
              <a:rPr lang="en-US" altLang="ko-KR" sz="1800"/>
              <a:t>ObjectError</a:t>
            </a:r>
            <a:r>
              <a:rPr lang="ko-KR" altLang="en-US" sz="1800"/>
              <a:t>를 생성하여 </a:t>
            </a:r>
            <a:r>
              <a:rPr lang="en-US" altLang="ko-KR" sz="1800"/>
              <a:t>BindingResult</a:t>
            </a:r>
            <a:r>
              <a:rPr lang="ko-KR" altLang="en-US" sz="1800"/>
              <a:t>에 담아 줌</a:t>
            </a:r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marL="457200" lvl="1" indent="0">
              <a:buNone/>
            </a:pPr>
            <a:r>
              <a:rPr lang="ko-KR" altLang="en-US" sz="1800"/>
              <a:t> </a:t>
            </a:r>
            <a:endParaRPr lang="en-US" altLang="ko-KR" sz="1800"/>
          </a:p>
          <a:p>
            <a:pPr marL="457200" lvl="1" indent="0">
              <a:buNone/>
            </a:pPr>
            <a:endParaRPr lang="en-US" altLang="ko-KR" sz="180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C01D71-B805-4361-9C97-E7404C416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44" y="3482975"/>
            <a:ext cx="28479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6863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메시지 일괄 관리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198386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XX.properties </a:t>
            </a:r>
            <a:r>
              <a:rPr lang="ko-KR" altLang="en-US" sz="2000" b="1"/>
              <a:t>파일에 에러 메시지 관리</a:t>
            </a:r>
            <a:endParaRPr lang="en-US" altLang="ko-KR" sz="2000" b="1" dirty="0"/>
          </a:p>
          <a:p>
            <a:pPr lvl="1"/>
            <a:r>
              <a:rPr lang="en-US" altLang="ko-KR"/>
              <a:t>resources </a:t>
            </a:r>
            <a:r>
              <a:rPr lang="ko-KR" altLang="en-US"/>
              <a:t>아래에 </a:t>
            </a:r>
            <a:r>
              <a:rPr lang="en-US" altLang="ko-KR"/>
              <a:t>errors.properties</a:t>
            </a:r>
            <a:r>
              <a:rPr lang="ko-KR" altLang="en-US"/>
              <a:t>생성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5CD3DB-DB8C-478C-A8DE-7B31F7166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256" y="1835103"/>
            <a:ext cx="2152650" cy="1371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066CE6-D746-48AA-912F-59F6B2FBED7C}"/>
              </a:ext>
            </a:extLst>
          </p:cNvPr>
          <p:cNvSpPr/>
          <p:nvPr/>
        </p:nvSpPr>
        <p:spPr>
          <a:xfrm>
            <a:off x="1085280" y="1835103"/>
            <a:ext cx="5290120" cy="48628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/>
              <a:t>#==ObjectError==</a:t>
            </a:r>
          </a:p>
          <a:p>
            <a:r>
              <a:rPr lang="en-US" altLang="ko-KR" sz="1000"/>
              <a:t>#Level1</a:t>
            </a:r>
          </a:p>
          <a:p>
            <a:r>
              <a:rPr lang="en-US" altLang="ko-KR" sz="1000"/>
              <a:t>totalPriceMin.item=</a:t>
            </a:r>
            <a:r>
              <a:rPr lang="ko-KR" altLang="en-US" sz="1000"/>
              <a:t>상품의 가격 * 수량의 합은 </a:t>
            </a:r>
            <a:r>
              <a:rPr lang="en-US" altLang="ko-KR" sz="1000"/>
              <a:t>{0}</a:t>
            </a:r>
            <a:r>
              <a:rPr lang="ko-KR" altLang="en-US" sz="1000"/>
              <a:t>원 이상이어야 합니다</a:t>
            </a:r>
            <a:r>
              <a:rPr lang="en-US" altLang="ko-KR" sz="1000"/>
              <a:t>. </a:t>
            </a:r>
            <a:r>
              <a:rPr lang="ko-KR" altLang="en-US" sz="1000"/>
              <a:t>현재 값 </a:t>
            </a:r>
            <a:r>
              <a:rPr lang="en-US" altLang="ko-KR" sz="1000"/>
              <a:t>= {1}</a:t>
            </a:r>
          </a:p>
          <a:p>
            <a:endParaRPr lang="en-US" altLang="ko-KR" sz="1000"/>
          </a:p>
          <a:p>
            <a:r>
              <a:rPr lang="en-US" altLang="ko-KR" sz="1000"/>
              <a:t>#Level2 - </a:t>
            </a:r>
            <a:r>
              <a:rPr lang="ko-KR" altLang="en-US" sz="1000"/>
              <a:t>생략</a:t>
            </a:r>
          </a:p>
          <a:p>
            <a:r>
              <a:rPr lang="en-US" altLang="ko-KR" sz="1000"/>
              <a:t>totalPriceMin=</a:t>
            </a:r>
            <a:r>
              <a:rPr lang="ko-KR" altLang="en-US" sz="1000"/>
              <a:t>전체 가격은 </a:t>
            </a:r>
            <a:r>
              <a:rPr lang="en-US" altLang="ko-KR" sz="1000"/>
              <a:t>{0}</a:t>
            </a:r>
            <a:r>
              <a:rPr lang="ko-KR" altLang="en-US" sz="1000"/>
              <a:t>원 이상이어야 합니다</a:t>
            </a:r>
            <a:r>
              <a:rPr lang="en-US" altLang="ko-KR" sz="1000"/>
              <a:t>. </a:t>
            </a:r>
            <a:r>
              <a:rPr lang="ko-KR" altLang="en-US" sz="1000"/>
              <a:t>현재 값 </a:t>
            </a:r>
            <a:r>
              <a:rPr lang="en-US" altLang="ko-KR" sz="1000"/>
              <a:t>= {1}</a:t>
            </a:r>
          </a:p>
          <a:p>
            <a:endParaRPr lang="en-US" altLang="ko-KR" sz="1000"/>
          </a:p>
          <a:p>
            <a:endParaRPr lang="en-US" altLang="ko-KR" sz="1000"/>
          </a:p>
          <a:p>
            <a:r>
              <a:rPr lang="en-US" altLang="ko-KR" sz="1000"/>
              <a:t>#==FieldError==</a:t>
            </a:r>
          </a:p>
          <a:p>
            <a:r>
              <a:rPr lang="en-US" altLang="ko-KR" sz="1000"/>
              <a:t>#Level1</a:t>
            </a:r>
          </a:p>
          <a:p>
            <a:r>
              <a:rPr lang="en-US" altLang="ko-KR" sz="1000"/>
              <a:t>required.bookForm.name=</a:t>
            </a:r>
            <a:r>
              <a:rPr lang="ko-KR" altLang="en-US" sz="1000"/>
              <a:t>상품 이름은 필수입니다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range.bookForm.price=</a:t>
            </a:r>
            <a:r>
              <a:rPr lang="ko-KR" altLang="en-US" sz="1000"/>
              <a:t>가격은 </a:t>
            </a:r>
            <a:r>
              <a:rPr lang="en-US" altLang="ko-KR" sz="1000"/>
              <a:t>{0} ~ {1} </a:t>
            </a:r>
            <a:r>
              <a:rPr lang="ko-KR" altLang="en-US" sz="1000"/>
              <a:t>까지 허용합니다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max.bookForm.stockQuantity=</a:t>
            </a:r>
            <a:r>
              <a:rPr lang="ko-KR" altLang="en-US" sz="1000"/>
              <a:t>수량은 최대 </a:t>
            </a:r>
            <a:r>
              <a:rPr lang="en-US" altLang="ko-KR" sz="1000"/>
              <a:t>{0} </a:t>
            </a:r>
            <a:r>
              <a:rPr lang="ko-KR" altLang="en-US" sz="1000"/>
              <a:t>까지 허용합니다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#Level2 - </a:t>
            </a:r>
            <a:r>
              <a:rPr lang="ko-KR" altLang="en-US" sz="1000"/>
              <a:t>생략</a:t>
            </a:r>
          </a:p>
          <a:p>
            <a:endParaRPr lang="ko-KR" altLang="en-US" sz="1000"/>
          </a:p>
          <a:p>
            <a:r>
              <a:rPr lang="en-US" altLang="ko-KR" sz="1000"/>
              <a:t>#Level3</a:t>
            </a:r>
          </a:p>
          <a:p>
            <a:r>
              <a:rPr lang="en-US" altLang="ko-KR" sz="1000"/>
              <a:t>required.java.lang.String = </a:t>
            </a:r>
            <a:r>
              <a:rPr lang="ko-KR" altLang="en-US" sz="1000"/>
              <a:t>필수 문자입니다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required.java.lang.Integer = </a:t>
            </a:r>
            <a:r>
              <a:rPr lang="ko-KR" altLang="en-US" sz="1000"/>
              <a:t>필수 숫자입니다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min.java.lang.String = {0} </a:t>
            </a:r>
            <a:r>
              <a:rPr lang="ko-KR" altLang="en-US" sz="1000"/>
              <a:t>이상의 문자를 입력해주세요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min.java.lang.Integer = {0} </a:t>
            </a:r>
            <a:r>
              <a:rPr lang="ko-KR" altLang="en-US" sz="1000"/>
              <a:t>이상의 숫자를 입력해주세요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range.java.lang.String = {0} ~ {1} </a:t>
            </a:r>
            <a:r>
              <a:rPr lang="ko-KR" altLang="en-US" sz="1000"/>
              <a:t>까지의 문자를 입력해주세요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range.java.lang.Integer = {0} ~ {1} </a:t>
            </a:r>
            <a:r>
              <a:rPr lang="ko-KR" altLang="en-US" sz="1000"/>
              <a:t>까지의 숫자를 입력해주세요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max.java.lang.String = {0} </a:t>
            </a:r>
            <a:r>
              <a:rPr lang="ko-KR" altLang="en-US" sz="1000"/>
              <a:t>까지의 숫자를 허용합니다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max.java.lang.Integer = {0} </a:t>
            </a:r>
            <a:r>
              <a:rPr lang="ko-KR" altLang="en-US" sz="1000"/>
              <a:t>까지의 숫자를 허용합니다</a:t>
            </a:r>
            <a:r>
              <a:rPr lang="en-US" altLang="ko-KR" sz="1000"/>
              <a:t>.</a:t>
            </a:r>
          </a:p>
          <a:p>
            <a:endParaRPr lang="en-US" altLang="ko-KR" sz="1000"/>
          </a:p>
          <a:p>
            <a:r>
              <a:rPr lang="en-US" altLang="ko-KR" sz="1000"/>
              <a:t>#Level4</a:t>
            </a:r>
          </a:p>
          <a:p>
            <a:r>
              <a:rPr lang="en-US" altLang="ko-KR" sz="1000"/>
              <a:t>required = </a:t>
            </a:r>
            <a:r>
              <a:rPr lang="ko-KR" altLang="en-US" sz="1000"/>
              <a:t>필수 값 입니다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min= {0} </a:t>
            </a:r>
            <a:r>
              <a:rPr lang="ko-KR" altLang="en-US" sz="1000"/>
              <a:t>이상이어야 합니다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range= {0} ~ {1} </a:t>
            </a:r>
            <a:r>
              <a:rPr lang="ko-KR" altLang="en-US" sz="1000"/>
              <a:t>범위를 허용합니다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max= {0} </a:t>
            </a:r>
            <a:r>
              <a:rPr lang="ko-KR" altLang="en-US" sz="1000"/>
              <a:t>까지 허용합니다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F5D3DA-76BD-4B88-ADC7-719AE8E813B8}"/>
              </a:ext>
            </a:extLst>
          </p:cNvPr>
          <p:cNvSpPr/>
          <p:nvPr/>
        </p:nvSpPr>
        <p:spPr>
          <a:xfrm>
            <a:off x="6436861" y="3372209"/>
            <a:ext cx="5633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212529"/>
                </a:solidFill>
                <a:latin typeface="-apple-system"/>
              </a:rPr>
              <a:t>정의 순서는 </a:t>
            </a:r>
            <a:r>
              <a:rPr lang="ko-KR" altLang="en-US" b="1">
                <a:solidFill>
                  <a:srgbClr val="0000FF"/>
                </a:solidFill>
                <a:latin typeface="-apple-system"/>
              </a:rPr>
              <a:t>구체적인 것에서 덜 구체적인 것으로</a:t>
            </a:r>
            <a:r>
              <a:rPr lang="ko-KR" altLang="en-US" b="1">
                <a:solidFill>
                  <a:srgbClr val="212529"/>
                </a:solidFill>
                <a:latin typeface="-apple-system"/>
              </a:rPr>
              <a:t> 정의</a:t>
            </a:r>
            <a:endParaRPr lang="en-US" altLang="ko-KR" b="1">
              <a:solidFill>
                <a:srgbClr val="212529"/>
              </a:solidFill>
              <a:latin typeface="-apple-system"/>
            </a:endParaRPr>
          </a:p>
          <a:p>
            <a:r>
              <a:rPr lang="en-US" altLang="ko-KR"/>
              <a:t>DefaultMessageCodesResolver</a:t>
            </a:r>
            <a:r>
              <a:rPr lang="ko-KR" altLang="en-US"/>
              <a:t>와 관련이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316D5-0F1B-4FCE-A8E2-E00DC6EE3D3E}"/>
              </a:ext>
            </a:extLst>
          </p:cNvPr>
          <p:cNvSpPr txBox="1"/>
          <p:nvPr/>
        </p:nvSpPr>
        <p:spPr>
          <a:xfrm>
            <a:off x="3202214" y="6100600"/>
            <a:ext cx="232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단순하면 범용성이 좋음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4765A8-258A-4947-8AA4-788B5ADE554A}"/>
              </a:ext>
            </a:extLst>
          </p:cNvPr>
          <p:cNvSpPr txBox="1"/>
          <p:nvPr/>
        </p:nvSpPr>
        <p:spPr>
          <a:xfrm>
            <a:off x="4572141" y="3324090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구체적이면 세밀한 </a:t>
            </a:r>
            <a:endParaRPr lang="en-US" altLang="ko-KR" sz="1600"/>
          </a:p>
          <a:p>
            <a:r>
              <a:rPr lang="ko-KR" altLang="en-US" sz="1600"/>
              <a:t>설명이 가능 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65856D2-CE11-46B6-A791-7CA949F21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386" y="1010771"/>
            <a:ext cx="2249334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logging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level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info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spring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messages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basename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errors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8F013E-7125-4A8C-ADB1-78B1C3040E9C}"/>
              </a:ext>
            </a:extLst>
          </p:cNvPr>
          <p:cNvSpPr txBox="1"/>
          <p:nvPr/>
        </p:nvSpPr>
        <p:spPr>
          <a:xfrm>
            <a:off x="9303518" y="2768159"/>
            <a:ext cx="16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application.yml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6362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Bean Validation </a:t>
            </a:r>
            <a:r>
              <a:rPr lang="ko-KR" altLang="en-US" sz="2400"/>
              <a:t>스프링 적용</a:t>
            </a:r>
            <a:endParaRPr lang="en-US" altLang="ko-KR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38466" y="6356350"/>
            <a:ext cx="531781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198386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검증 순서</a:t>
            </a:r>
            <a:endParaRPr lang="en-US" altLang="ko-KR" sz="1800"/>
          </a:p>
          <a:p>
            <a:pPr lvl="1"/>
            <a:r>
              <a:rPr lang="en-US" altLang="ko-KR" sz="1800"/>
              <a:t>@ModelAttribute </a:t>
            </a:r>
            <a:r>
              <a:rPr lang="ko-KR" altLang="en-US" sz="1800"/>
              <a:t>각각의 필드에 타입 변환 시도</a:t>
            </a:r>
            <a:endParaRPr lang="en-US" altLang="ko-KR" sz="1800"/>
          </a:p>
          <a:p>
            <a:pPr lvl="2"/>
            <a:r>
              <a:rPr lang="ko-KR" altLang="en-US"/>
              <a:t>성공하면 다음</a:t>
            </a:r>
            <a:r>
              <a:rPr lang="en-US" altLang="ko-KR"/>
              <a:t>(Validator)</a:t>
            </a:r>
            <a:r>
              <a:rPr lang="ko-KR" altLang="en-US"/>
              <a:t>으로</a:t>
            </a:r>
          </a:p>
          <a:p>
            <a:pPr lvl="2"/>
            <a:r>
              <a:rPr lang="ko-KR" altLang="en-US"/>
              <a:t>실패하면 </a:t>
            </a:r>
            <a:r>
              <a:rPr lang="en-US" altLang="ko-KR"/>
              <a:t>typeMismatch</a:t>
            </a:r>
            <a:r>
              <a:rPr lang="ko-KR" altLang="en-US"/>
              <a:t>가 발생하고 </a:t>
            </a:r>
            <a:r>
              <a:rPr lang="en-US" altLang="ko-KR"/>
              <a:t>FieldError </a:t>
            </a:r>
            <a:r>
              <a:rPr lang="ko-KR" altLang="en-US"/>
              <a:t>추가</a:t>
            </a:r>
            <a:endParaRPr lang="en-US" altLang="ko-KR"/>
          </a:p>
          <a:p>
            <a:pPr lvl="1"/>
            <a:r>
              <a:rPr lang="en-US" altLang="ko-KR" sz="1800"/>
              <a:t>Validator </a:t>
            </a:r>
            <a:r>
              <a:rPr lang="ko-KR" altLang="en-US" sz="1800"/>
              <a:t>적용</a:t>
            </a:r>
            <a:endParaRPr lang="en-US" altLang="ko-KR" sz="1800"/>
          </a:p>
          <a:p>
            <a:pPr lvl="2"/>
            <a:r>
              <a:rPr lang="ko-KR" altLang="en-US"/>
              <a:t>변환에 성공한 필드만 </a:t>
            </a:r>
            <a:r>
              <a:rPr lang="en-US" altLang="ko-KR"/>
              <a:t>BeanValidation </a:t>
            </a:r>
            <a:r>
              <a:rPr lang="ko-KR" altLang="en-US"/>
              <a:t>적용</a:t>
            </a:r>
            <a:endParaRPr lang="en-US" altLang="ko-KR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marL="457200" lvl="1" indent="0">
              <a:buNone/>
            </a:pPr>
            <a:r>
              <a:rPr lang="ko-KR" altLang="en-US" sz="1800"/>
              <a:t> </a:t>
            </a:r>
            <a:endParaRPr lang="en-US" altLang="ko-KR" sz="1800"/>
          </a:p>
          <a:p>
            <a:pPr marL="457200" lvl="1" indent="0">
              <a:buNone/>
            </a:pPr>
            <a:endParaRPr lang="en-US" altLang="ko-KR" sz="180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115911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Bean Validation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38466" y="6356350"/>
            <a:ext cx="531781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198386" cy="603392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/>
              <a:t>BeanValidation </a:t>
            </a:r>
            <a:r>
              <a:rPr lang="ko-KR" altLang="en-US" b="1"/>
              <a:t>메시지 찾는 순서</a:t>
            </a:r>
            <a:endParaRPr lang="en-US" altLang="ko-KR" sz="1800"/>
          </a:p>
          <a:p>
            <a:pPr lvl="1"/>
            <a:r>
              <a:rPr lang="ko-KR" altLang="en-US" sz="1900"/>
              <a:t>생성된 메시지 코드 순서대로 </a:t>
            </a:r>
            <a:r>
              <a:rPr lang="en-US" altLang="ko-KR" sz="1900"/>
              <a:t>messageSource </a:t>
            </a:r>
            <a:r>
              <a:rPr lang="ko-KR" altLang="en-US" sz="1900"/>
              <a:t>에서 메시지 찾기</a:t>
            </a:r>
          </a:p>
          <a:p>
            <a:pPr lvl="1"/>
            <a:r>
              <a:rPr lang="ko-KR" altLang="en-US" sz="1900"/>
              <a:t>애노테이션의 </a:t>
            </a:r>
            <a:r>
              <a:rPr lang="en-US" altLang="ko-KR" sz="1900"/>
              <a:t>message </a:t>
            </a:r>
            <a:r>
              <a:rPr lang="ko-KR" altLang="en-US" sz="1900"/>
              <a:t>속성 사용  </a:t>
            </a:r>
            <a:r>
              <a:rPr lang="en-US" altLang="ko-KR" sz="1900"/>
              <a:t>@NotBlank(message = "</a:t>
            </a:r>
            <a:r>
              <a:rPr lang="ko-KR" altLang="en-US" sz="1900"/>
              <a:t>공백</a:t>
            </a:r>
            <a:r>
              <a:rPr lang="en-US" altLang="ko-KR" sz="1900"/>
              <a:t>! {0}")</a:t>
            </a:r>
          </a:p>
          <a:p>
            <a:pPr lvl="1"/>
            <a:r>
              <a:rPr lang="ko-KR" altLang="en-US" sz="1900"/>
              <a:t>라이브러리가 제공하는 기본 값 사용  </a:t>
            </a:r>
            <a:r>
              <a:rPr lang="en-US" altLang="ko-KR" sz="1900"/>
              <a:t>"</a:t>
            </a:r>
            <a:r>
              <a:rPr lang="ko-KR" altLang="en-US" sz="1900"/>
              <a:t>공백일 수 없습니다</a:t>
            </a:r>
            <a:r>
              <a:rPr lang="en-US" altLang="ko-KR" sz="1900"/>
              <a:t>."</a:t>
            </a:r>
          </a:p>
          <a:p>
            <a:r>
              <a:rPr lang="en-US" altLang="ko-KR" b="1"/>
              <a:t>@NotBlank(</a:t>
            </a:r>
            <a:r>
              <a:rPr lang="ko-KR" altLang="en-US" b="1"/>
              <a:t>앞선 예제의 </a:t>
            </a:r>
            <a:r>
              <a:rPr lang="en-US" altLang="ko-KR" b="1"/>
              <a:t>required</a:t>
            </a:r>
            <a:r>
              <a:rPr lang="ko-KR" altLang="en-US" b="1"/>
              <a:t>라는 오류코드를 직접 작성했었음</a:t>
            </a:r>
            <a:r>
              <a:rPr lang="en-US" altLang="ko-KR" b="1"/>
              <a:t>)</a:t>
            </a:r>
            <a:endParaRPr lang="en-US" altLang="ko-KR"/>
          </a:p>
          <a:p>
            <a:pPr lvl="1"/>
            <a:r>
              <a:rPr lang="en-US" altLang="ko-KR" sz="1900"/>
              <a:t>NotBlank.bookForm.name</a:t>
            </a:r>
          </a:p>
          <a:p>
            <a:pPr lvl="1"/>
            <a:r>
              <a:rPr lang="en-US" altLang="ko-KR" sz="1900"/>
              <a:t>NotBlank.name</a:t>
            </a:r>
          </a:p>
          <a:p>
            <a:pPr lvl="1"/>
            <a:r>
              <a:rPr lang="en-US" altLang="ko-KR" sz="1900"/>
              <a:t>NotBlank.java.lang.String</a:t>
            </a:r>
          </a:p>
          <a:p>
            <a:pPr lvl="1"/>
            <a:r>
              <a:rPr lang="en-US" altLang="ko-KR" sz="1900"/>
              <a:t>NotBlank</a:t>
            </a:r>
          </a:p>
          <a:p>
            <a:r>
              <a:rPr lang="en-US" altLang="ko-KR" b="1"/>
              <a:t>@Range</a:t>
            </a:r>
            <a:endParaRPr lang="en-US" altLang="ko-KR"/>
          </a:p>
          <a:p>
            <a:pPr lvl="1"/>
            <a:r>
              <a:rPr lang="en-US" altLang="ko-KR" sz="1900"/>
              <a:t>Range.item.price</a:t>
            </a:r>
          </a:p>
          <a:p>
            <a:pPr lvl="1"/>
            <a:r>
              <a:rPr lang="en-US" altLang="ko-KR" sz="1900"/>
              <a:t>Range.price</a:t>
            </a:r>
          </a:p>
          <a:p>
            <a:pPr lvl="1"/>
            <a:r>
              <a:rPr lang="en-US" altLang="ko-KR" sz="1900"/>
              <a:t>Range.java.lang.Integer</a:t>
            </a:r>
          </a:p>
          <a:p>
            <a:pPr lvl="1"/>
            <a:r>
              <a:rPr lang="en-US" altLang="ko-KR" sz="1900"/>
              <a:t>Range</a:t>
            </a:r>
          </a:p>
          <a:p>
            <a:pPr lvl="1"/>
            <a:endParaRPr lang="en-US" altLang="ko-KR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marL="457200" lvl="1" indent="0">
              <a:buNone/>
            </a:pPr>
            <a:endParaRPr lang="en-US" altLang="ko-KR" sz="1800"/>
          </a:p>
          <a:p>
            <a:pPr marL="457200" lvl="1" indent="0">
              <a:buNone/>
            </a:pPr>
            <a:endParaRPr lang="en-US" altLang="ko-KR" sz="180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C73D3E-7BD2-42E5-9ACC-47C61068A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219681"/>
            <a:ext cx="2762295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NotBlank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{0}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공백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X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{0}, {2} ~ {1}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허용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{0},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최대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{1}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34E0F-134B-4BC2-8152-F9BE0D9EF1F8}"/>
              </a:ext>
            </a:extLst>
          </p:cNvPr>
          <p:cNvSpPr txBox="1"/>
          <p:nvPr/>
        </p:nvSpPr>
        <p:spPr>
          <a:xfrm>
            <a:off x="6096000" y="3781644"/>
            <a:ext cx="349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errors.properties</a:t>
            </a:r>
            <a:r>
              <a:rPr lang="ko-KR" altLang="en-US"/>
              <a:t>에 추가하는 예시</a:t>
            </a:r>
          </a:p>
        </p:txBody>
      </p:sp>
    </p:spTree>
    <p:extLst>
      <p:ext uri="{BB962C8B-B14F-4D97-AF65-F5344CB8AC3E}">
        <p14:creationId xmlns:p14="http://schemas.microsoft.com/office/powerpoint/2010/main" val="158113877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Bean Validation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38466" y="6356350"/>
            <a:ext cx="531781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198386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오브젝트 오류</a:t>
            </a:r>
            <a:endParaRPr lang="en-US" altLang="ko-KR" sz="2000" b="1"/>
          </a:p>
          <a:p>
            <a:pPr lvl="1"/>
            <a:r>
              <a:rPr lang="en-US" altLang="ko-KR" sz="1800"/>
              <a:t>ScriptAssert </a:t>
            </a:r>
            <a:r>
              <a:rPr lang="ko-KR" altLang="en-US" sz="1800"/>
              <a:t>사용</a:t>
            </a:r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r>
              <a:rPr lang="ko-KR" altLang="en-US" sz="1800"/>
              <a:t>권장</a:t>
            </a:r>
            <a:r>
              <a:rPr lang="en-US" altLang="ko-KR" sz="1800"/>
              <a:t>: </a:t>
            </a:r>
            <a:r>
              <a:rPr lang="ko-KR" altLang="en-US" sz="1800"/>
              <a:t>복잡한 </a:t>
            </a:r>
            <a:r>
              <a:rPr lang="en-US" altLang="ko-KR" sz="1800"/>
              <a:t>ScriptAssert</a:t>
            </a:r>
            <a:r>
              <a:rPr lang="ko-KR" altLang="en-US" sz="1800"/>
              <a:t>를 사용하는 것보다 오브젝트 오류 관련 부분만 직접 자바 코드로 작성하는 것을 권장</a:t>
            </a:r>
            <a:endParaRPr lang="en-US" altLang="ko-KR" sz="1800"/>
          </a:p>
          <a:p>
            <a:pPr lvl="1"/>
            <a:endParaRPr lang="en-US" altLang="ko-KR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marL="457200" lvl="1" indent="0">
              <a:buNone/>
            </a:pPr>
            <a:endParaRPr lang="en-US" altLang="ko-KR" sz="1800"/>
          </a:p>
          <a:p>
            <a:pPr marL="457200" lvl="1" indent="0">
              <a:buNone/>
            </a:pPr>
            <a:endParaRPr lang="en-US" altLang="ko-KR" sz="180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D7D5C6-06C6-4F80-BF0C-E63B5E691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24" y="1892496"/>
            <a:ext cx="842730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@ScriptAssert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(lang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"javascript"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script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"_this.price * _this.quantity &gt;= 10000"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BookForm {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57104F-BEE5-45A9-AEE7-9BD884695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24" y="3527783"/>
            <a:ext cx="8350363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(bookForm.getPrice() !=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&amp;&amp; bookForm.getStockQuantity() !=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resultPrice = bookForm.getPrice() * bookForm.getStockQuantity()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if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(resultPrice &lt;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bindingResult.reject(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"totalPriceMin"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Object[]{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resultPrice}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1673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Bean Validation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38466" y="6356350"/>
            <a:ext cx="531781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198386" cy="6033925"/>
          </a:xfrm>
        </p:spPr>
        <p:txBody>
          <a:bodyPr>
            <a:normAutofit/>
          </a:bodyPr>
          <a:lstStyle/>
          <a:p>
            <a:r>
              <a:rPr lang="ko-KR" altLang="en-US" sz="2000" b="1"/>
              <a:t>동일한 객체가 검증 요구사항이 서로 다른 비지니스로직에 공통적으로 적용된다면</a:t>
            </a:r>
            <a:r>
              <a:rPr lang="en-US" altLang="ko-KR" sz="2000" b="1"/>
              <a:t>?</a:t>
            </a:r>
          </a:p>
          <a:p>
            <a:pPr lvl="1"/>
            <a:r>
              <a:rPr lang="ko-KR" altLang="en-US" sz="1800"/>
              <a:t>상품 등록시 요구사항</a:t>
            </a:r>
            <a:endParaRPr lang="en-US" altLang="ko-KR" sz="1800"/>
          </a:p>
          <a:p>
            <a:pPr lvl="2"/>
            <a:r>
              <a:rPr lang="ko-KR" altLang="en-US"/>
              <a:t>타입 검증</a:t>
            </a:r>
          </a:p>
          <a:p>
            <a:pPr lvl="3"/>
            <a:r>
              <a:rPr lang="ko-KR" altLang="en-US"/>
              <a:t>가격</a:t>
            </a:r>
            <a:r>
              <a:rPr lang="en-US" altLang="ko-KR"/>
              <a:t>, </a:t>
            </a:r>
            <a:r>
              <a:rPr lang="ko-KR" altLang="en-US"/>
              <a:t>수량에 문자가 들어가면 검증 오류 처리</a:t>
            </a:r>
          </a:p>
          <a:p>
            <a:pPr lvl="2"/>
            <a:r>
              <a:rPr lang="ko-KR" altLang="en-US"/>
              <a:t>필드 검증</a:t>
            </a:r>
          </a:p>
          <a:p>
            <a:pPr lvl="3"/>
            <a:r>
              <a:rPr lang="ko-KR" altLang="en-US"/>
              <a:t>상품명 </a:t>
            </a:r>
            <a:r>
              <a:rPr lang="en-US" altLang="ko-KR"/>
              <a:t>: </a:t>
            </a:r>
            <a:r>
              <a:rPr lang="ko-KR" altLang="en-US"/>
              <a:t>필수</a:t>
            </a:r>
            <a:r>
              <a:rPr lang="en-US" altLang="ko-KR"/>
              <a:t>, </a:t>
            </a:r>
            <a:r>
              <a:rPr lang="ko-KR" altLang="en-US"/>
              <a:t>공백</a:t>
            </a:r>
            <a:r>
              <a:rPr lang="en-US" altLang="ko-KR"/>
              <a:t>X</a:t>
            </a:r>
          </a:p>
          <a:p>
            <a:pPr lvl="3"/>
            <a:r>
              <a:rPr lang="ko-KR" altLang="en-US"/>
              <a:t>가격 </a:t>
            </a:r>
            <a:r>
              <a:rPr lang="en-US" altLang="ko-KR"/>
              <a:t>: 1000</a:t>
            </a:r>
            <a:r>
              <a:rPr lang="ko-KR" altLang="en-US"/>
              <a:t>원 이상</a:t>
            </a:r>
            <a:r>
              <a:rPr lang="en-US" altLang="ko-KR"/>
              <a:t>, </a:t>
            </a:r>
            <a:r>
              <a:rPr lang="ko-KR" altLang="en-US"/>
              <a:t>백만원 이하</a:t>
            </a:r>
          </a:p>
          <a:p>
            <a:pPr lvl="3"/>
            <a:r>
              <a:rPr lang="ko-KR" altLang="en-US"/>
              <a:t>수량 </a:t>
            </a:r>
            <a:r>
              <a:rPr lang="en-US" altLang="ko-KR"/>
              <a:t>: </a:t>
            </a:r>
            <a:r>
              <a:rPr lang="ko-KR" altLang="en-US"/>
              <a:t>최대 </a:t>
            </a:r>
            <a:r>
              <a:rPr lang="en-US" altLang="ko-KR"/>
              <a:t>9999</a:t>
            </a:r>
          </a:p>
          <a:p>
            <a:pPr lvl="2"/>
            <a:r>
              <a:rPr lang="ko-KR" altLang="en-US"/>
              <a:t>특정 필드의 범위를 넘어서는 검증</a:t>
            </a:r>
          </a:p>
          <a:p>
            <a:pPr lvl="3"/>
            <a:r>
              <a:rPr lang="ko-KR" altLang="en-US"/>
              <a:t>가격 * 수량의 합은 </a:t>
            </a:r>
            <a:r>
              <a:rPr lang="en-US" altLang="ko-KR"/>
              <a:t>10,000</a:t>
            </a:r>
            <a:r>
              <a:rPr lang="ko-KR" altLang="en-US"/>
              <a:t>원 이상</a:t>
            </a:r>
            <a:endParaRPr lang="en-US" altLang="ko-KR" sz="1800"/>
          </a:p>
          <a:p>
            <a:pPr lvl="1"/>
            <a:r>
              <a:rPr lang="ko-KR" altLang="en-US" sz="1800"/>
              <a:t>상품 수정시 요구사항</a:t>
            </a:r>
            <a:endParaRPr lang="en-US" altLang="ko-KR" sz="1800"/>
          </a:p>
          <a:p>
            <a:pPr lvl="2"/>
            <a:r>
              <a:rPr lang="ko-KR" altLang="en-US"/>
              <a:t>수정시에는 수량을 무제한으로 변경할 수 있음</a:t>
            </a:r>
            <a:endParaRPr lang="en-US" altLang="ko-KR"/>
          </a:p>
          <a:p>
            <a:pPr lvl="2"/>
            <a:r>
              <a:rPr lang="ko-KR" altLang="en-US"/>
              <a:t>등록시에는 </a:t>
            </a:r>
            <a:r>
              <a:rPr lang="en-US" altLang="ko-KR"/>
              <a:t>id </a:t>
            </a:r>
            <a:r>
              <a:rPr lang="ko-KR" altLang="en-US"/>
              <a:t>값이 없어도 되지만</a:t>
            </a:r>
            <a:r>
              <a:rPr lang="en-US" altLang="ko-KR"/>
              <a:t>, </a:t>
            </a:r>
            <a:r>
              <a:rPr lang="ko-KR" altLang="en-US"/>
              <a:t>수정시에는 </a:t>
            </a:r>
            <a:r>
              <a:rPr lang="en-US" altLang="ko-KR"/>
              <a:t>id </a:t>
            </a:r>
            <a:r>
              <a:rPr lang="ko-KR" altLang="en-US"/>
              <a:t>값이 필수</a:t>
            </a: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294306238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Bean Validation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38466" y="6356350"/>
            <a:ext cx="531781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198386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groups</a:t>
            </a:r>
          </a:p>
          <a:p>
            <a:pPr lvl="1"/>
            <a:r>
              <a:rPr lang="en-US" altLang="ko-KR" sz="1800"/>
              <a:t>ItemSaveForm, ItemUpdateForm </a:t>
            </a:r>
            <a:r>
              <a:rPr lang="ko-KR" altLang="en-US" sz="1800"/>
              <a:t>같은 폼 전송을 위한 별도의 모델 객체를 만들어서 사용</a:t>
            </a:r>
            <a:endParaRPr lang="en-US" altLang="ko-KR" sz="1800"/>
          </a:p>
          <a:p>
            <a:pPr lvl="1"/>
            <a:endParaRPr lang="en-US" altLang="ko-KR" sz="1800"/>
          </a:p>
          <a:p>
            <a:pPr marL="457200" lvl="1" indent="0">
              <a:buNone/>
            </a:pPr>
            <a:endParaRPr lang="en-US" altLang="ko-KR" sz="1800"/>
          </a:p>
          <a:p>
            <a:pPr marL="457200" lvl="1" indent="0">
              <a:buNone/>
            </a:pPr>
            <a:endParaRPr lang="en-US" altLang="ko-KR" sz="180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44A0576-0C60-4AD1-AAF9-CA8C23724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23" y="2424877"/>
            <a:ext cx="8257389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@NotNull(groups = UpdateCheck.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@NotBlank(groups = {SaveCheck.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UpdateCheck.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ame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@NotNull(groups = {SaveCheck.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UpdateCheck.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@Range(min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max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1000000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groups = {SaveCheck.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UpdateCheck.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price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@NotNull(groups = {SaveCheck.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UpdateCheck.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등록시에만 체크하고 수정시에는 체크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X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@Max(value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9999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groups = {SaveCheck.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stock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Q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uantity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A20D92-7107-478C-90C3-E4E6F546FABF}"/>
              </a:ext>
            </a:extLst>
          </p:cNvPr>
          <p:cNvSpPr/>
          <p:nvPr/>
        </p:nvSpPr>
        <p:spPr>
          <a:xfrm>
            <a:off x="1192823" y="1711540"/>
            <a:ext cx="3080239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ko-KR" sz="1600">
                <a:solidFill>
                  <a:srgbClr val="CC7832"/>
                </a:solidFill>
                <a:latin typeface="Arial Unicode MS"/>
                <a:ea typeface="JetBrains Mono"/>
              </a:rPr>
              <a:t>public interface </a:t>
            </a:r>
            <a:r>
              <a:rPr lang="ko-KR" altLang="ko-KR" sz="1600">
                <a:solidFill>
                  <a:srgbClr val="A9B7C6"/>
                </a:solidFill>
                <a:latin typeface="Arial Unicode MS"/>
                <a:ea typeface="JetBrains Mono"/>
              </a:rPr>
              <a:t>SaveCheck {</a:t>
            </a:r>
            <a:br>
              <a:rPr lang="ko-KR" altLang="ko-KR" sz="160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1600">
                <a:solidFill>
                  <a:srgbClr val="A9B7C6"/>
                </a:solidFill>
                <a:latin typeface="Arial Unicode MS"/>
                <a:ea typeface="JetBrains Mono"/>
              </a:rPr>
              <a:t>}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48A8AD-E993-4589-ACA1-1236FCDA1BA8}"/>
              </a:ext>
            </a:extLst>
          </p:cNvPr>
          <p:cNvSpPr/>
          <p:nvPr/>
        </p:nvSpPr>
        <p:spPr>
          <a:xfrm>
            <a:off x="4463561" y="1711540"/>
            <a:ext cx="3625362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ko-KR" sz="1600">
                <a:solidFill>
                  <a:srgbClr val="CC7832"/>
                </a:solidFill>
                <a:latin typeface="Arial Unicode MS"/>
                <a:ea typeface="JetBrains Mono"/>
              </a:rPr>
              <a:t>public interface </a:t>
            </a:r>
            <a:r>
              <a:rPr lang="ko-KR" altLang="ko-KR" sz="1600">
                <a:solidFill>
                  <a:srgbClr val="A9B7C6"/>
                </a:solidFill>
                <a:latin typeface="Arial Unicode MS"/>
                <a:ea typeface="JetBrains Mono"/>
              </a:rPr>
              <a:t>UpdateCheck {</a:t>
            </a:r>
            <a:br>
              <a:rPr lang="ko-KR" altLang="ko-KR" sz="160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1600">
                <a:solidFill>
                  <a:srgbClr val="A9B7C6"/>
                </a:solidFill>
                <a:latin typeface="Arial Unicode MS"/>
                <a:ea typeface="JetBrains Mono"/>
              </a:rPr>
              <a:t>}</a:t>
            </a:r>
            <a:endParaRPr lang="ko-KR" altLang="en-US" sz="160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0433BDA-6E58-45BD-9381-5419AF95A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23" y="6257085"/>
            <a:ext cx="8681351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create3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@Validated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(SaveCheck.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@ModelAttribute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BookForm bookForm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..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1412E7-BCC6-4943-B92D-BD98530EC7FB}"/>
              </a:ext>
            </a:extLst>
          </p:cNvPr>
          <p:cNvSpPr txBox="1"/>
          <p:nvPr/>
        </p:nvSpPr>
        <p:spPr>
          <a:xfrm>
            <a:off x="9580429" y="1810316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인터페이스 정의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C2F479-A083-4A5E-A8C3-CE329FCBEC4B}"/>
              </a:ext>
            </a:extLst>
          </p:cNvPr>
          <p:cNvSpPr txBox="1"/>
          <p:nvPr/>
        </p:nvSpPr>
        <p:spPr>
          <a:xfrm>
            <a:off x="9607617" y="2701422"/>
            <a:ext cx="2542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폼객체에 </a:t>
            </a:r>
            <a:r>
              <a:rPr lang="en-US" altLang="ko-KR"/>
              <a:t>groups </a:t>
            </a:r>
            <a:r>
              <a:rPr lang="ko-KR" altLang="en-US"/>
              <a:t>정의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DF89B-F503-486E-A782-A667B4AA9289}"/>
              </a:ext>
            </a:extLst>
          </p:cNvPr>
          <p:cNvSpPr txBox="1"/>
          <p:nvPr/>
        </p:nvSpPr>
        <p:spPr>
          <a:xfrm>
            <a:off x="9874174" y="6226307"/>
            <a:ext cx="180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 Validated </a:t>
            </a:r>
            <a:r>
              <a:rPr lang="ko-KR" altLang="en-US"/>
              <a:t>수정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64E356-D20A-4C02-B297-0666D2A76B0A}"/>
              </a:ext>
            </a:extLst>
          </p:cNvPr>
          <p:cNvSpPr/>
          <p:nvPr/>
        </p:nvSpPr>
        <p:spPr>
          <a:xfrm>
            <a:off x="4273062" y="6267685"/>
            <a:ext cx="1616425" cy="283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0412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Bean Validation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38466" y="6356350"/>
            <a:ext cx="531781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198386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groups</a:t>
            </a:r>
          </a:p>
          <a:p>
            <a:pPr lvl="1"/>
            <a:r>
              <a:rPr lang="en-US" altLang="ko-KR" sz="1800"/>
              <a:t>@Valid</a:t>
            </a:r>
            <a:r>
              <a:rPr lang="ko-KR" altLang="en-US" sz="1800"/>
              <a:t>에는 </a:t>
            </a:r>
            <a:r>
              <a:rPr lang="en-US" altLang="ko-KR" sz="1800"/>
              <a:t>groups</a:t>
            </a:r>
            <a:r>
              <a:rPr lang="ko-KR" altLang="en-US" sz="1800"/>
              <a:t>를 적용할 수 있는 기능이 없음</a:t>
            </a:r>
            <a:endParaRPr lang="en-US" altLang="ko-KR" sz="1800"/>
          </a:p>
          <a:p>
            <a:pPr lvl="1"/>
            <a:r>
              <a:rPr lang="en-US" altLang="ko-KR" sz="1800"/>
              <a:t>groups</a:t>
            </a:r>
            <a:r>
              <a:rPr lang="ko-KR" altLang="en-US" sz="1800"/>
              <a:t>를 사용하려면 </a:t>
            </a:r>
            <a:r>
              <a:rPr lang="en-US" altLang="ko-KR" sz="1800"/>
              <a:t>@Validated </a:t>
            </a:r>
            <a:r>
              <a:rPr lang="ko-KR" altLang="en-US" sz="1800"/>
              <a:t>를 사용</a:t>
            </a:r>
            <a:endParaRPr lang="en-US" altLang="ko-KR" sz="1800"/>
          </a:p>
          <a:p>
            <a:pPr lvl="1"/>
            <a:endParaRPr lang="en-US" altLang="ko-KR" sz="1800"/>
          </a:p>
          <a:p>
            <a:r>
              <a:rPr lang="en-US" altLang="ko-KR" sz="2000" b="1"/>
              <a:t>Form </a:t>
            </a:r>
            <a:r>
              <a:rPr lang="ko-KR" altLang="en-US" sz="2000" b="1"/>
              <a:t>전송 객체 분리</a:t>
            </a:r>
            <a:endParaRPr lang="en-US" altLang="ko-KR" sz="1800"/>
          </a:p>
          <a:p>
            <a:pPr lvl="1"/>
            <a:r>
              <a:rPr lang="ko-KR" altLang="en-US" sz="1800"/>
              <a:t>실무에서는 </a:t>
            </a:r>
            <a:r>
              <a:rPr lang="en-US" altLang="ko-KR" sz="1800"/>
              <a:t>groups </a:t>
            </a:r>
            <a:r>
              <a:rPr lang="ko-KR" altLang="en-US" sz="1800"/>
              <a:t>를 잘 사용하지 않음</a:t>
            </a:r>
            <a:endParaRPr lang="en-US" altLang="ko-KR" sz="1800"/>
          </a:p>
          <a:p>
            <a:pPr lvl="1"/>
            <a:r>
              <a:rPr lang="ko-KR" altLang="en-US" sz="1800"/>
              <a:t>등록과 수정에 요구되는 필드가 상이한 경우가 다수</a:t>
            </a:r>
            <a:endParaRPr lang="en-US" altLang="ko-KR" sz="1800"/>
          </a:p>
          <a:p>
            <a:pPr lvl="1"/>
            <a:r>
              <a:rPr lang="ko-KR" altLang="en-US" sz="1800"/>
              <a:t>각각의 목적에 맞는 전용 폼 객체를 별도로 생성</a:t>
            </a:r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endParaRPr lang="en-US" altLang="ko-KR" sz="1800"/>
          </a:p>
          <a:p>
            <a:pPr lvl="1"/>
            <a:r>
              <a:rPr lang="ko-KR" altLang="en-US" sz="1800"/>
              <a:t>주의사항</a:t>
            </a:r>
            <a:r>
              <a:rPr lang="en-US" altLang="ko-KR" sz="1800"/>
              <a:t>: </a:t>
            </a:r>
            <a:r>
              <a:rPr lang="ko-KR" altLang="en-US" sz="1800"/>
              <a:t>타임리프에 전달되는 </a:t>
            </a:r>
            <a:r>
              <a:rPr lang="en-US" altLang="ko-KR" sz="1800"/>
              <a:t>th:object</a:t>
            </a:r>
            <a:r>
              <a:rPr lang="ko-KR" altLang="en-US" sz="1800"/>
              <a:t>를 고려하여 객체의 이름이 변경되지 않게 지정</a:t>
            </a:r>
            <a:endParaRPr lang="en-US" altLang="ko-KR" sz="1800"/>
          </a:p>
          <a:p>
            <a:pPr lvl="1"/>
            <a:endParaRPr lang="en-US" altLang="ko-KR" sz="1800"/>
          </a:p>
          <a:p>
            <a:pPr marL="457200" lvl="1" indent="0">
              <a:buNone/>
            </a:pPr>
            <a:endParaRPr lang="en-US" altLang="ko-KR" sz="1800"/>
          </a:p>
          <a:p>
            <a:pPr marL="457200" lvl="1" indent="0">
              <a:buNone/>
            </a:pPr>
            <a:endParaRPr lang="en-US" altLang="ko-KR" sz="180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B572CB-5DF2-4FF2-AB08-4F203EE1C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4525152"/>
            <a:ext cx="3095719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ItemSaveForm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426345-A709-45D8-9662-DD1A2DA526F7}"/>
              </a:ext>
            </a:extLst>
          </p:cNvPr>
          <p:cNvSpPr/>
          <p:nvPr/>
        </p:nvSpPr>
        <p:spPr>
          <a:xfrm>
            <a:off x="4533901" y="4525152"/>
            <a:ext cx="361656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ko-KR">
                <a:solidFill>
                  <a:srgbClr val="CC7832"/>
                </a:solidFill>
                <a:latin typeface="Arial Unicode MS"/>
                <a:ea typeface="JetBrains Mono"/>
              </a:rPr>
              <a:t>public class </a:t>
            </a:r>
            <a:r>
              <a:rPr lang="ko-KR" altLang="ko-KR">
                <a:solidFill>
                  <a:srgbClr val="A9B7C6"/>
                </a:solidFill>
                <a:latin typeface="Arial Unicode MS"/>
                <a:ea typeface="JetBrains Mono"/>
              </a:rPr>
              <a:t>ItemUpdateForm {</a:t>
            </a:r>
            <a:br>
              <a:rPr lang="ko-KR" altLang="ko-KR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br>
              <a:rPr lang="ko-KR" altLang="ko-KR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>
                <a:solidFill>
                  <a:srgbClr val="A9B7C6"/>
                </a:solidFill>
                <a:latin typeface="Arial Unicode MS"/>
                <a:ea typeface="JetBrains Mono"/>
              </a:rPr>
              <a:t>}</a:t>
            </a:r>
            <a:endParaRPr lang="ko-KR" altLang="en-US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8733CCB6-57AF-4EB1-8446-9F205C850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6328641"/>
            <a:ext cx="910909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create3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@Validated @ModelAttribute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"bookForm"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ItemSaveForm form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…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C548F5-F0E1-44AB-A4FB-AED7EBD8CB97}"/>
              </a:ext>
            </a:extLst>
          </p:cNvPr>
          <p:cNvSpPr/>
          <p:nvPr/>
        </p:nvSpPr>
        <p:spPr>
          <a:xfrm>
            <a:off x="6342185" y="6371374"/>
            <a:ext cx="1263161" cy="283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7277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/>
              <a:t>Bean Validation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38466" y="6356350"/>
            <a:ext cx="531781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198386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HTTP </a:t>
            </a:r>
            <a:r>
              <a:rPr lang="ko-KR" altLang="en-US" sz="2000" b="1"/>
              <a:t>메시지 컨버터</a:t>
            </a:r>
            <a:endParaRPr lang="en-US" altLang="ko-KR" sz="2000" b="1"/>
          </a:p>
          <a:p>
            <a:pPr lvl="1"/>
            <a:r>
              <a:rPr lang="en-US" altLang="ko-KR" sz="1800"/>
              <a:t>@Valid, @Validated</a:t>
            </a:r>
            <a:r>
              <a:rPr lang="ko-KR" altLang="en-US" sz="1800"/>
              <a:t>는 </a:t>
            </a:r>
            <a:r>
              <a:rPr lang="en-US" altLang="ko-KR" sz="1800"/>
              <a:t>HttpMessageConverter (@RequestBody)</a:t>
            </a:r>
            <a:r>
              <a:rPr lang="ko-KR" altLang="en-US" sz="1800"/>
              <a:t>에도 적용할 수 있음</a:t>
            </a:r>
            <a:endParaRPr lang="en-US" altLang="ko-KR" sz="1800"/>
          </a:p>
          <a:p>
            <a:pPr lvl="1"/>
            <a:endParaRPr lang="en-US" altLang="ko-KR" sz="1800"/>
          </a:p>
          <a:p>
            <a:r>
              <a:rPr lang="en-US" altLang="ko-KR" sz="2000" b="1"/>
              <a:t>API</a:t>
            </a:r>
            <a:r>
              <a:rPr lang="ko-KR" altLang="en-US" sz="2000" b="1"/>
              <a:t>의 경우 </a:t>
            </a:r>
            <a:r>
              <a:rPr lang="en-US" altLang="ko-KR" sz="2000" b="1"/>
              <a:t>3</a:t>
            </a:r>
            <a:r>
              <a:rPr lang="ko-KR" altLang="en-US" sz="2000" b="1"/>
              <a:t>가지 경우를 나누어 생각</a:t>
            </a:r>
            <a:endParaRPr lang="en-US" altLang="ko-KR" sz="2000" b="1"/>
          </a:p>
          <a:p>
            <a:pPr lvl="1"/>
            <a:r>
              <a:rPr lang="ko-KR" altLang="en-US" sz="1800"/>
              <a:t>성공 요청 </a:t>
            </a:r>
            <a:r>
              <a:rPr lang="en-US" altLang="ko-KR" sz="1800"/>
              <a:t>: </a:t>
            </a:r>
            <a:r>
              <a:rPr lang="ko-KR" altLang="en-US" sz="1800"/>
              <a:t>성공</a:t>
            </a:r>
            <a:endParaRPr lang="en-US" altLang="ko-KR" sz="1800"/>
          </a:p>
          <a:p>
            <a:pPr lvl="1"/>
            <a:r>
              <a:rPr lang="ko-KR" altLang="en-US" sz="1800"/>
              <a:t>실패 요청 </a:t>
            </a:r>
            <a:r>
              <a:rPr lang="en-US" altLang="ko-KR" sz="1800"/>
              <a:t>: JSON</a:t>
            </a:r>
            <a:r>
              <a:rPr lang="ko-KR" altLang="en-US" sz="1800"/>
              <a:t>을 객체로 생성하는 것 자체가 실패함</a:t>
            </a:r>
            <a:endParaRPr lang="en-US" altLang="ko-KR" sz="1800"/>
          </a:p>
          <a:p>
            <a:pPr lvl="2"/>
            <a:r>
              <a:rPr lang="ko-KR" altLang="en-US" b="1"/>
              <a:t>컨트롤러 자체가 호출되지 않고 그 전에 예외가 발생</a:t>
            </a:r>
            <a:endParaRPr lang="en-US" altLang="ko-KR" sz="1600"/>
          </a:p>
          <a:p>
            <a:pPr lvl="1"/>
            <a:r>
              <a:rPr lang="ko-KR" altLang="en-US" sz="1800"/>
              <a:t>검증 오류 요청 </a:t>
            </a:r>
            <a:r>
              <a:rPr lang="en-US" altLang="ko-KR" sz="1800"/>
              <a:t>: JSON</a:t>
            </a:r>
            <a:r>
              <a:rPr lang="ko-KR" altLang="en-US" sz="1800"/>
              <a:t>을 객체로 생성하는 것은 성공했고</a:t>
            </a:r>
            <a:r>
              <a:rPr lang="en-US" altLang="ko-KR" sz="1800"/>
              <a:t>, </a:t>
            </a:r>
            <a:r>
              <a:rPr lang="ko-KR" altLang="en-US" sz="1800"/>
              <a:t>검증에서 실패함</a:t>
            </a:r>
            <a:endParaRPr lang="en-US" altLang="ko-KR" sz="1800"/>
          </a:p>
          <a:p>
            <a:pPr lvl="2"/>
            <a:r>
              <a:rPr lang="ko-KR" altLang="en-US"/>
              <a:t>검증 오류가 정상 수행</a:t>
            </a:r>
            <a:endParaRPr lang="en-US" altLang="ko-KR" sz="1800"/>
          </a:p>
          <a:p>
            <a:pPr lvl="1"/>
            <a:r>
              <a:rPr lang="en-US" altLang="ko-KR" sz="1800"/>
              <a:t>@RequestBody</a:t>
            </a:r>
            <a:r>
              <a:rPr lang="ko-KR" altLang="en-US" sz="1800"/>
              <a:t>는 </a:t>
            </a:r>
            <a:r>
              <a:rPr lang="en-US" altLang="ko-KR" sz="1800"/>
              <a:t>HttpMessageConverter </a:t>
            </a:r>
            <a:r>
              <a:rPr lang="ko-KR" altLang="en-US" sz="1800"/>
              <a:t>단계에서 </a:t>
            </a:r>
            <a:r>
              <a:rPr lang="en-US" altLang="ko-KR" sz="1800"/>
              <a:t>JSON </a:t>
            </a:r>
            <a:r>
              <a:rPr lang="ko-KR" altLang="en-US" sz="1800"/>
              <a:t>데이터를 객체로 변경하지 못하면 이후 단계 자체가 진행되지 않고 예외가 발생</a:t>
            </a:r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656821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메시지 일관 관리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198386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XX.properties </a:t>
            </a:r>
            <a:r>
              <a:rPr lang="ko-KR" altLang="en-US" sz="2000" b="1"/>
              <a:t>파일에 에러 메시지 관리</a:t>
            </a:r>
            <a:endParaRPr lang="en-US" altLang="ko-KR" sz="2000" b="1" dirty="0"/>
          </a:p>
          <a:p>
            <a:pPr lvl="1"/>
            <a:r>
              <a:rPr lang="en-US" altLang="ko-KR" sz="1800"/>
              <a:t>BindingResult </a:t>
            </a:r>
            <a:r>
              <a:rPr lang="ko-KR" altLang="en-US" sz="1800"/>
              <a:t>가 제공하는 </a:t>
            </a:r>
            <a:r>
              <a:rPr lang="en-US" altLang="ko-KR" sz="1800"/>
              <a:t>rejectValue(), reject() </a:t>
            </a:r>
            <a:r>
              <a:rPr lang="ko-KR" altLang="en-US" sz="1800"/>
              <a:t>을 사용하면 </a:t>
            </a:r>
            <a:r>
              <a:rPr lang="en-US" altLang="ko-KR" sz="1800"/>
              <a:t>FieldError , ObjectError </a:t>
            </a:r>
            <a:r>
              <a:rPr lang="ko-KR" altLang="en-US" sz="1800"/>
              <a:t>를 직접 생성하지 않고</a:t>
            </a:r>
            <a:r>
              <a:rPr lang="en-US" altLang="ko-KR" sz="1800"/>
              <a:t>, </a:t>
            </a:r>
            <a:r>
              <a:rPr lang="ko-KR" altLang="en-US" sz="1800"/>
              <a:t>깔끔하게 검증 오류를 다룰 수 있음</a:t>
            </a:r>
            <a:endParaRPr lang="en-US" altLang="ko-KR" sz="1800"/>
          </a:p>
          <a:p>
            <a:pPr lvl="1"/>
            <a:r>
              <a:rPr lang="en-US" altLang="ko-KR" sz="1800"/>
              <a:t>rejectValue, reject</a:t>
            </a:r>
            <a:r>
              <a:rPr lang="ko-KR" altLang="en-US" sz="1800"/>
              <a:t>는 내부에서 </a:t>
            </a:r>
            <a:r>
              <a:rPr lang="en-US" altLang="ko-KR" sz="1800"/>
              <a:t>MessageCodesResolver</a:t>
            </a:r>
            <a:r>
              <a:rPr lang="ko-KR" altLang="en-US" sz="1800"/>
              <a:t>를 사용하여 메시지 코드들을 생성</a:t>
            </a:r>
            <a:endParaRPr lang="en-US" altLang="ko-KR" sz="1800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EE6BFF-4784-44D2-B196-C938E9F56EB0}"/>
              </a:ext>
            </a:extLst>
          </p:cNvPr>
          <p:cNvSpPr/>
          <p:nvPr/>
        </p:nvSpPr>
        <p:spPr>
          <a:xfrm>
            <a:off x="1221889" y="2544008"/>
            <a:ext cx="9968115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        if (!StringUtils.hasText(bookForm.getName())) {</a:t>
            </a:r>
          </a:p>
          <a:p>
            <a:r>
              <a:rPr lang="en-US" altLang="ko-KR"/>
              <a:t>            bindingResult.</a:t>
            </a:r>
            <a:r>
              <a:rPr lang="en-US" altLang="ko-KR">
                <a:solidFill>
                  <a:srgbClr val="FF0000"/>
                </a:solidFill>
              </a:rPr>
              <a:t>rejectValue</a:t>
            </a:r>
            <a:r>
              <a:rPr lang="en-US" altLang="ko-KR"/>
              <a:t>("name","required");</a:t>
            </a:r>
          </a:p>
          <a:p>
            <a:r>
              <a:rPr lang="en-US" altLang="ko-KR"/>
              <a:t>        }</a:t>
            </a:r>
          </a:p>
          <a:p>
            <a:r>
              <a:rPr lang="en-US" altLang="ko-KR"/>
              <a:t>        if (bookForm.getPrice() == null || bookForm.getPrice() &lt; 1000 || bookForm.getPrice() &gt; 1000000) {</a:t>
            </a:r>
          </a:p>
          <a:p>
            <a:r>
              <a:rPr lang="en-US" altLang="ko-KR"/>
              <a:t>            bindingResult.</a:t>
            </a:r>
            <a:r>
              <a:rPr lang="en-US" altLang="ko-KR">
                <a:solidFill>
                  <a:srgbClr val="FF0000"/>
                </a:solidFill>
              </a:rPr>
              <a:t>rejectValue</a:t>
            </a:r>
            <a:r>
              <a:rPr lang="en-US" altLang="ko-KR"/>
              <a:t>("price","range", new Object[]{1000,1000000},null);</a:t>
            </a:r>
          </a:p>
          <a:p>
            <a:r>
              <a:rPr lang="en-US" altLang="ko-KR"/>
              <a:t>        }</a:t>
            </a:r>
          </a:p>
          <a:p>
            <a:r>
              <a:rPr lang="en-US" altLang="ko-KR"/>
              <a:t>        if (bookForm.getStockQuantity() == null || bookForm.getStockQuantity() &gt;= 9999) {</a:t>
            </a:r>
          </a:p>
          <a:p>
            <a:r>
              <a:rPr lang="en-US" altLang="ko-KR"/>
              <a:t>            bindingResult.</a:t>
            </a:r>
            <a:r>
              <a:rPr lang="en-US" altLang="ko-KR">
                <a:solidFill>
                  <a:srgbClr val="FF0000"/>
                </a:solidFill>
              </a:rPr>
              <a:t>rejectValue</a:t>
            </a:r>
            <a:r>
              <a:rPr lang="en-US" altLang="ko-KR"/>
              <a:t>("stockQuantity","max", new Object[]{9999}, null);</a:t>
            </a:r>
          </a:p>
          <a:p>
            <a:r>
              <a:rPr lang="en-US" altLang="ko-KR"/>
              <a:t>        }</a:t>
            </a:r>
          </a:p>
          <a:p>
            <a:r>
              <a:rPr lang="en-US" altLang="ko-KR"/>
              <a:t>        if (bookForm.getPrice() != null &amp;&amp; bookForm.getStockQuantity() != null) {</a:t>
            </a:r>
          </a:p>
          <a:p>
            <a:r>
              <a:rPr lang="en-US" altLang="ko-KR"/>
              <a:t>            int resultPrice = bookForm.getPrice() * bookForm.getStockQuantity();</a:t>
            </a:r>
          </a:p>
          <a:p>
            <a:r>
              <a:rPr lang="en-US" altLang="ko-KR"/>
              <a:t>            if (resultPrice &lt; 10000) {</a:t>
            </a:r>
          </a:p>
          <a:p>
            <a:r>
              <a:rPr lang="en-US" altLang="ko-KR"/>
              <a:t>                bindingResult.</a:t>
            </a:r>
            <a:r>
              <a:rPr lang="en-US" altLang="ko-KR">
                <a:solidFill>
                  <a:srgbClr val="FF0000"/>
                </a:solidFill>
              </a:rPr>
              <a:t>reject</a:t>
            </a:r>
            <a:r>
              <a:rPr lang="en-US" altLang="ko-KR"/>
              <a:t>("totalPriceMin", new Object[]{10000, resultPrice}, null);</a:t>
            </a:r>
          </a:p>
          <a:p>
            <a:r>
              <a:rPr lang="en-US" altLang="ko-KR"/>
              <a:t>            }</a:t>
            </a:r>
          </a:p>
          <a:p>
            <a:r>
              <a:rPr lang="en-US" altLang="ko-KR"/>
              <a:t>        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2290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메시지 일관 관리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198386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XX.properties </a:t>
            </a:r>
            <a:r>
              <a:rPr lang="ko-KR" altLang="en-US" sz="2000" b="1"/>
              <a:t>파일에 에러 메시지 관리</a:t>
            </a:r>
            <a:endParaRPr lang="en-US" altLang="ko-KR" sz="2000" b="1" dirty="0"/>
          </a:p>
          <a:p>
            <a:pPr lvl="1"/>
            <a:r>
              <a:rPr lang="en-US" altLang="ko-KR" sz="1800"/>
              <a:t>rejectValue()</a:t>
            </a:r>
          </a:p>
          <a:p>
            <a:pPr lvl="1"/>
            <a:endParaRPr lang="en-US" sz="1800" b="1"/>
          </a:p>
          <a:p>
            <a:pPr lvl="1"/>
            <a:endParaRPr lang="en-US" sz="1800" b="1"/>
          </a:p>
          <a:p>
            <a:pPr lvl="2"/>
            <a:r>
              <a:rPr lang="en-US" altLang="ko-KR"/>
              <a:t>field : </a:t>
            </a:r>
            <a:r>
              <a:rPr lang="ko-KR" altLang="en-US"/>
              <a:t>오류 필드명</a:t>
            </a:r>
          </a:p>
          <a:p>
            <a:pPr lvl="2"/>
            <a:r>
              <a:rPr lang="en-US" altLang="ko-KR"/>
              <a:t>errorCode : </a:t>
            </a:r>
            <a:r>
              <a:rPr lang="ko-KR" altLang="en-US"/>
              <a:t>오류 코드</a:t>
            </a:r>
            <a:endParaRPr lang="en-US" altLang="ko-KR"/>
          </a:p>
          <a:p>
            <a:pPr lvl="2"/>
            <a:r>
              <a:rPr lang="en-US" altLang="ko-KR"/>
              <a:t>errorArgs : </a:t>
            </a:r>
            <a:r>
              <a:rPr lang="ko-KR" altLang="en-US"/>
              <a:t>오류 메시지에서 </a:t>
            </a:r>
            <a:r>
              <a:rPr lang="en-US" altLang="ko-KR"/>
              <a:t>{0} </a:t>
            </a:r>
            <a:r>
              <a:rPr lang="ko-KR" altLang="en-US"/>
              <a:t>을 치환하기 위한 값</a:t>
            </a:r>
          </a:p>
          <a:p>
            <a:pPr lvl="2"/>
            <a:r>
              <a:rPr lang="en-US" altLang="ko-KR"/>
              <a:t>defaultMessage : </a:t>
            </a:r>
            <a:r>
              <a:rPr lang="ko-KR" altLang="en-US"/>
              <a:t>오류 메시지를 찾을 수 없을 때 사용하는 기본 메시지</a:t>
            </a:r>
            <a:endParaRPr lang="en-US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77A87A3-62EA-417B-8BF1-7B96FB7BD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1835835"/>
            <a:ext cx="7282763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rejectValue(@Nullable String field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errorCode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@Nullable Object[] errorArgs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@Nullable String defaultMessage)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0031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메시지 일관 관리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410617" y="6446837"/>
            <a:ext cx="2743200" cy="365125"/>
          </a:xfrm>
        </p:spPr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198386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MessageCodesResolver</a:t>
            </a:r>
            <a:endParaRPr lang="en-US" altLang="ko-KR" sz="2000" b="1" dirty="0"/>
          </a:p>
          <a:p>
            <a:pPr lvl="1"/>
            <a:r>
              <a:rPr lang="ko-KR" altLang="en-US" sz="1800"/>
              <a:t>검증 오류 코드로 메시지 코드들을 생성</a:t>
            </a:r>
            <a:endParaRPr lang="en-US" altLang="ko-KR" sz="1800"/>
          </a:p>
          <a:p>
            <a:pPr lvl="1"/>
            <a:r>
              <a:rPr lang="en-US" altLang="ko-KR" sz="1800"/>
              <a:t>MessageCodesResolver </a:t>
            </a:r>
            <a:r>
              <a:rPr lang="ko-KR" altLang="en-US" sz="1800"/>
              <a:t>인터페이스이고 </a:t>
            </a:r>
            <a:r>
              <a:rPr lang="en-US" altLang="ko-KR" sz="1800"/>
              <a:t>DefaultMessageCodesResolver </a:t>
            </a:r>
            <a:r>
              <a:rPr lang="ko-KR" altLang="en-US" sz="1800"/>
              <a:t>는 기본 구현체</a:t>
            </a:r>
            <a:endParaRPr lang="en-US" altLang="ko-KR" sz="1800"/>
          </a:p>
          <a:p>
            <a:pPr lvl="1"/>
            <a:r>
              <a:rPr lang="ko-KR" altLang="en-US" sz="1800"/>
              <a:t>주로 </a:t>
            </a:r>
            <a:r>
              <a:rPr lang="en-US" altLang="ko-KR" sz="1800"/>
              <a:t>ObjectError , FieldError </a:t>
            </a:r>
            <a:r>
              <a:rPr lang="ko-KR" altLang="en-US" sz="1800"/>
              <a:t>과 함께 사용</a:t>
            </a:r>
            <a:endParaRPr lang="en-US" b="1"/>
          </a:p>
          <a:p>
            <a:r>
              <a:rPr lang="en-US" altLang="ko-KR" sz="2000" b="1"/>
              <a:t>DefaultMessageCodesResolver </a:t>
            </a:r>
            <a:r>
              <a:rPr lang="ko-KR" altLang="en-US" sz="2000" b="1"/>
              <a:t>의 기본 메시지 생성 규칙</a:t>
            </a:r>
            <a:endParaRPr lang="en-US" altLang="ko-KR" sz="2000" b="1"/>
          </a:p>
          <a:p>
            <a:pPr lvl="1"/>
            <a:r>
              <a:rPr lang="ko-KR" altLang="en-US" sz="1800"/>
              <a:t>객체 오류의 경우 다음 순서로 </a:t>
            </a:r>
            <a:r>
              <a:rPr lang="en-US" altLang="ko-KR" sz="1800"/>
              <a:t>2</a:t>
            </a:r>
            <a:r>
              <a:rPr lang="ko-KR" altLang="en-US" sz="1800"/>
              <a:t>가지 생성 </a:t>
            </a:r>
          </a:p>
          <a:p>
            <a:pPr lvl="2"/>
            <a:r>
              <a:rPr lang="en-US" altLang="ko-KR"/>
              <a:t>code + "." + object name </a:t>
            </a:r>
          </a:p>
          <a:p>
            <a:pPr lvl="2"/>
            <a:r>
              <a:rPr lang="en-US" altLang="ko-KR"/>
              <a:t>code</a:t>
            </a:r>
            <a:endParaRPr lang="en-US" altLang="ko-KR" sz="2000"/>
          </a:p>
          <a:p>
            <a:pPr lvl="1"/>
            <a:r>
              <a:rPr lang="ko-KR" altLang="en-US" sz="1800"/>
              <a:t>예</a:t>
            </a:r>
            <a:r>
              <a:rPr lang="en-US" altLang="ko-KR" sz="1800"/>
              <a:t>) </a:t>
            </a:r>
            <a:r>
              <a:rPr lang="ko-KR" altLang="en-US" sz="1800"/>
              <a:t>오류 코드</a:t>
            </a:r>
            <a:r>
              <a:rPr lang="en-US" altLang="ko-KR" sz="1800"/>
              <a:t>: required, object name: item </a:t>
            </a:r>
          </a:p>
          <a:p>
            <a:pPr lvl="2"/>
            <a:r>
              <a:rPr lang="en-US" altLang="ko-KR"/>
              <a:t>required.item</a:t>
            </a:r>
          </a:p>
          <a:p>
            <a:pPr lvl="2"/>
            <a:r>
              <a:rPr lang="en-US" altLang="ko-KR"/>
              <a:t>required</a:t>
            </a:r>
            <a:endParaRPr lang="en-US" sz="2000" b="1"/>
          </a:p>
          <a:p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042253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메시지 일관 관리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198386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DefaultMessageCodesResolver </a:t>
            </a:r>
            <a:r>
              <a:rPr lang="ko-KR" altLang="en-US" sz="2000" b="1"/>
              <a:t>의 기본 메시지 생성 규칙</a:t>
            </a:r>
            <a:endParaRPr lang="en-US" altLang="ko-KR" sz="2000" b="1"/>
          </a:p>
          <a:p>
            <a:pPr lvl="1"/>
            <a:r>
              <a:rPr lang="ko-KR" altLang="en-US" sz="1800"/>
              <a:t>필드 오류의 경우 다음 순서로</a:t>
            </a:r>
            <a:r>
              <a:rPr lang="en-US" altLang="ko-KR" sz="1800"/>
              <a:t>4</a:t>
            </a:r>
            <a:r>
              <a:rPr lang="ko-KR" altLang="en-US" sz="1800"/>
              <a:t>가지 메시지 코드 생성</a:t>
            </a:r>
          </a:p>
          <a:p>
            <a:pPr lvl="2"/>
            <a:r>
              <a:rPr lang="en-US" altLang="ko-KR" sz="1600"/>
              <a:t>code + "." + object name + "." + field</a:t>
            </a:r>
          </a:p>
          <a:p>
            <a:pPr lvl="2"/>
            <a:r>
              <a:rPr lang="en-US" altLang="ko-KR" sz="1600"/>
              <a:t>code + "." + field</a:t>
            </a:r>
          </a:p>
          <a:p>
            <a:pPr lvl="2"/>
            <a:r>
              <a:rPr lang="en-US" altLang="ko-KR" sz="1600"/>
              <a:t>code + "." + field type</a:t>
            </a:r>
          </a:p>
          <a:p>
            <a:pPr lvl="2"/>
            <a:r>
              <a:rPr lang="en-US" altLang="ko-KR" sz="1600"/>
              <a:t>code</a:t>
            </a:r>
            <a:endParaRPr lang="en-US" altLang="ko-KR" sz="1800"/>
          </a:p>
          <a:p>
            <a:pPr lvl="1"/>
            <a:r>
              <a:rPr lang="ko-KR" altLang="en-US" sz="1800"/>
              <a:t>예</a:t>
            </a:r>
            <a:r>
              <a:rPr lang="en-US" altLang="ko-KR" sz="1800"/>
              <a:t>) </a:t>
            </a:r>
            <a:r>
              <a:rPr lang="ko-KR" altLang="en-US" sz="1800"/>
              <a:t>오류 코드</a:t>
            </a:r>
            <a:r>
              <a:rPr lang="en-US" altLang="ko-KR" sz="1800"/>
              <a:t>: typeMismatch, object name "user", field "age", field type: int </a:t>
            </a:r>
          </a:p>
          <a:p>
            <a:pPr lvl="2"/>
            <a:r>
              <a:rPr lang="en-US" altLang="ko-KR"/>
              <a:t>"typeMismatch.user.age"</a:t>
            </a:r>
          </a:p>
          <a:p>
            <a:pPr lvl="2"/>
            <a:r>
              <a:rPr lang="en-US" altLang="ko-KR"/>
              <a:t>"typeMismatch.age"</a:t>
            </a:r>
          </a:p>
          <a:p>
            <a:pPr lvl="2"/>
            <a:r>
              <a:rPr lang="en-US" altLang="ko-KR"/>
              <a:t>"typeMismatch.int"</a:t>
            </a:r>
          </a:p>
          <a:p>
            <a:pPr lvl="2"/>
            <a:r>
              <a:rPr lang="en-US" altLang="ko-KR"/>
              <a:t>"typeMismatch</a:t>
            </a:r>
            <a:endParaRPr lang="en-US" dirty="0"/>
          </a:p>
          <a:p>
            <a:pPr lvl="1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081C9-EA18-4B9A-9FD3-F43777312405}"/>
              </a:ext>
            </a:extLst>
          </p:cNvPr>
          <p:cNvSpPr txBox="1"/>
          <p:nvPr/>
        </p:nvSpPr>
        <p:spPr>
          <a:xfrm>
            <a:off x="4866702" y="4136346"/>
            <a:ext cx="66424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typeMismatch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타입 오류가 발생하면 스프링은 </a:t>
            </a:r>
            <a:r>
              <a:rPr lang="en-US" altLang="ko-KR"/>
              <a:t>typeMismatch</a:t>
            </a:r>
            <a:r>
              <a:rPr lang="ko-KR" altLang="en-US"/>
              <a:t>라는 오류 코드를 사용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이것을 정의하지 않았다면 스프링이 정의한 디폴트 메시지가 생성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errors.properties </a:t>
            </a:r>
            <a:r>
              <a:rPr lang="ko-KR" altLang="en-US"/>
              <a:t>예시</a:t>
            </a:r>
            <a:endParaRPr lang="en-US" altLang="ko-KR"/>
          </a:p>
          <a:p>
            <a:r>
              <a:rPr lang="en-US" altLang="ko-KR"/>
              <a:t>      typeMismath.java.lang.Integer=</a:t>
            </a:r>
            <a:r>
              <a:rPr lang="ko-KR" altLang="en-US"/>
              <a:t>숫자를 입력해주세요</a:t>
            </a:r>
            <a:endParaRPr lang="en-US" altLang="ko-KR"/>
          </a:p>
          <a:p>
            <a:r>
              <a:rPr lang="en-US" altLang="ko-KR"/>
              <a:t>      typeMismatch=</a:t>
            </a:r>
            <a:r>
              <a:rPr lang="ko-KR" altLang="en-US"/>
              <a:t>타입오류</a:t>
            </a:r>
          </a:p>
        </p:txBody>
      </p:sp>
    </p:spTree>
    <p:extLst>
      <p:ext uri="{BB962C8B-B14F-4D97-AF65-F5344CB8AC3E}">
        <p14:creationId xmlns:p14="http://schemas.microsoft.com/office/powerpoint/2010/main" val="120458815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메시지 일관 관리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198386" cy="6033925"/>
          </a:xfrm>
        </p:spPr>
        <p:txBody>
          <a:bodyPr>
            <a:normAutofit lnSpcReduction="10000"/>
          </a:bodyPr>
          <a:lstStyle/>
          <a:p>
            <a:r>
              <a:rPr lang="en-US" altLang="ko-KR" sz="2000" b="1"/>
              <a:t>FieldError rejectValue("name", "required")</a:t>
            </a:r>
          </a:p>
          <a:p>
            <a:pPr lvl="1"/>
            <a:r>
              <a:rPr lang="ko-KR" altLang="en-US" sz="1800"/>
              <a:t>다음 </a:t>
            </a:r>
            <a:r>
              <a:rPr lang="en-US" altLang="ko-KR" sz="1800"/>
              <a:t>4</a:t>
            </a:r>
            <a:r>
              <a:rPr lang="ko-KR" altLang="en-US" sz="1800"/>
              <a:t>가지 오류 코드를 자동으로 생성</a:t>
            </a:r>
          </a:p>
          <a:p>
            <a:pPr lvl="2"/>
            <a:r>
              <a:rPr lang="en-US" altLang="ko-KR" sz="1600"/>
              <a:t>required.bookForm.name</a:t>
            </a:r>
          </a:p>
          <a:p>
            <a:pPr lvl="2"/>
            <a:r>
              <a:rPr lang="en-US" altLang="ko-KR" sz="1600"/>
              <a:t>required.name</a:t>
            </a:r>
          </a:p>
          <a:p>
            <a:pPr lvl="2"/>
            <a:r>
              <a:rPr lang="en-US" altLang="ko-KR" sz="1600"/>
              <a:t>required.java.lang.String</a:t>
            </a:r>
          </a:p>
          <a:p>
            <a:pPr lvl="2"/>
            <a:r>
              <a:rPr lang="en-US" altLang="ko-KR" sz="1600"/>
              <a:t>required</a:t>
            </a:r>
          </a:p>
          <a:p>
            <a:pPr lvl="1"/>
            <a:r>
              <a:rPr lang="ko-KR" altLang="en-US" sz="1800"/>
              <a:t>동작 방식</a:t>
            </a:r>
          </a:p>
          <a:p>
            <a:pPr lvl="2"/>
            <a:r>
              <a:rPr lang="en-US" altLang="ko-KR" sz="1600"/>
              <a:t>rejectValue() , reject() </a:t>
            </a:r>
            <a:r>
              <a:rPr lang="ko-KR" altLang="en-US" sz="1600"/>
              <a:t>는 내부에서 </a:t>
            </a:r>
            <a:r>
              <a:rPr lang="en-US" altLang="ko-KR" sz="1600"/>
              <a:t>MessageCodesResolver </a:t>
            </a:r>
            <a:r>
              <a:rPr lang="ko-KR" altLang="en-US" sz="1600"/>
              <a:t>를 사용</a:t>
            </a:r>
            <a:endParaRPr lang="en-US" altLang="ko-KR" sz="1600"/>
          </a:p>
          <a:p>
            <a:pPr lvl="2"/>
            <a:r>
              <a:rPr lang="ko-KR" altLang="en-US" sz="1600"/>
              <a:t>여기에서 메시지 코드들을 생성</a:t>
            </a:r>
            <a:endParaRPr lang="en-US" altLang="ko-KR" sz="1600"/>
          </a:p>
          <a:p>
            <a:pPr lvl="2"/>
            <a:r>
              <a:rPr lang="en-US" altLang="ko-KR" sz="1600"/>
              <a:t>FieldError , ObjectError</a:t>
            </a:r>
            <a:r>
              <a:rPr lang="ko-KR" altLang="en-US" sz="1600"/>
              <a:t>는 오류 코드를 하나가 아니라 </a:t>
            </a:r>
            <a:r>
              <a:rPr lang="ko-KR" altLang="en-US" sz="1600">
                <a:solidFill>
                  <a:srgbClr val="0000FF"/>
                </a:solidFill>
              </a:rPr>
              <a:t>여러 개</a:t>
            </a:r>
            <a:r>
              <a:rPr lang="ko-KR" altLang="en-US" sz="1600"/>
              <a:t>를 가질 수 있음</a:t>
            </a:r>
            <a:endParaRPr lang="en-US" altLang="ko-KR" sz="1600"/>
          </a:p>
          <a:p>
            <a:pPr lvl="2"/>
            <a:r>
              <a:rPr lang="en-US" altLang="ko-KR" sz="1600"/>
              <a:t>MessageCodesResolver </a:t>
            </a:r>
            <a:r>
              <a:rPr lang="ko-KR" altLang="en-US" sz="1600"/>
              <a:t>를 통해서 생성된 순서대로 오류 코드를 보관</a:t>
            </a:r>
            <a:endParaRPr lang="en-US" altLang="ko-KR" sz="1600"/>
          </a:p>
          <a:p>
            <a:pPr lvl="1"/>
            <a:r>
              <a:rPr lang="ko-KR" altLang="en-US" sz="1800"/>
              <a:t>오류 메시지 출력</a:t>
            </a:r>
          </a:p>
          <a:p>
            <a:pPr lvl="2"/>
            <a:r>
              <a:rPr lang="ko-KR" altLang="en-US" sz="1600"/>
              <a:t>타임리프 화면을 렌더링 할 때 </a:t>
            </a:r>
            <a:r>
              <a:rPr lang="en-US" altLang="ko-KR" sz="1600"/>
              <a:t>th:errors </a:t>
            </a:r>
            <a:r>
              <a:rPr lang="ko-KR" altLang="en-US" sz="1600"/>
              <a:t>가 실행</a:t>
            </a:r>
            <a:endParaRPr lang="en-US" altLang="ko-KR" sz="1600"/>
          </a:p>
          <a:p>
            <a:pPr lvl="2"/>
            <a:r>
              <a:rPr lang="ko-KR" altLang="en-US" sz="1600"/>
              <a:t>만약 이때 오류가 있다면 생성된 오류 메시지 코드를 순서대로 돌아가면서 메시지를 찾음</a:t>
            </a:r>
            <a:endParaRPr lang="en-US" altLang="ko-KR" sz="1600"/>
          </a:p>
          <a:p>
            <a:pPr lvl="2"/>
            <a:r>
              <a:rPr lang="ko-KR" altLang="en-US" sz="1600"/>
              <a:t>없으면 디폴트 메시지를 출력</a:t>
            </a:r>
            <a:r>
              <a:rPr lang="en-US" altLang="ko-KR" sz="1600"/>
              <a:t>(</a:t>
            </a:r>
            <a:r>
              <a:rPr lang="ko-KR" altLang="en-US" sz="1600"/>
              <a:t>구체적인 것에서 덜 구체적인 순서대로 찾음</a:t>
            </a:r>
            <a:r>
              <a:rPr lang="en-US" altLang="ko-KR" sz="160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604092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검증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198386" cy="6033925"/>
          </a:xfrm>
        </p:spPr>
        <p:txBody>
          <a:bodyPr>
            <a:normAutofit/>
          </a:bodyPr>
          <a:lstStyle/>
          <a:p>
            <a:r>
              <a:rPr lang="en-US" altLang="ko-KR" b="1"/>
              <a:t>Validation </a:t>
            </a:r>
            <a:r>
              <a:rPr lang="ko-KR" altLang="en-US" b="1"/>
              <a:t>분리</a:t>
            </a:r>
            <a:endParaRPr lang="en-US" altLang="ko-KR" sz="2000" b="1" dirty="0"/>
          </a:p>
          <a:p>
            <a:pPr lvl="1"/>
            <a:r>
              <a:rPr lang="ko-KR" altLang="en-US" sz="1800"/>
              <a:t>컨트롤러에 비즈니스 로직보다 검증 로직이 더 많아 가독성과 코드 응집도가 낮아짐</a:t>
            </a:r>
            <a:endParaRPr lang="en-US" altLang="ko-KR" sz="1800"/>
          </a:p>
          <a:p>
            <a:pPr lvl="1"/>
            <a:r>
              <a:rPr lang="ko-KR" altLang="en-US" sz="1800">
                <a:sym typeface="Wingdings" panose="05000000000000000000" pitchFamily="2" charset="2"/>
              </a:rPr>
              <a:t>검증 로직은 분리된 클래스에 몰어 넣는 것이 필요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/>
            <a:r>
              <a:rPr lang="ko-KR" altLang="en-US" sz="1800"/>
              <a:t>컨트롤러는 비즈니스 로직에만 집중할 수 있도록</a:t>
            </a:r>
            <a:endParaRPr lang="en-US" altLang="ko-KR" sz="180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809878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Validator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0552" y="757400"/>
            <a:ext cx="11198386" cy="6033925"/>
          </a:xfrm>
        </p:spPr>
        <p:txBody>
          <a:bodyPr>
            <a:normAutofit/>
          </a:bodyPr>
          <a:lstStyle/>
          <a:p>
            <a:r>
              <a:rPr lang="en-US" altLang="ko-KR" sz="2000" b="1"/>
              <a:t>web </a:t>
            </a:r>
            <a:r>
              <a:rPr lang="ko-KR" altLang="en-US" sz="2000" b="1"/>
              <a:t>패키지 아래에 </a:t>
            </a:r>
            <a:r>
              <a:rPr lang="en-US" altLang="ko-KR" sz="2000" b="1"/>
              <a:t>validation</a:t>
            </a:r>
            <a:r>
              <a:rPr lang="ko-KR" altLang="en-US" sz="2000" b="1"/>
              <a:t> 패키지 생성 후 </a:t>
            </a:r>
            <a:r>
              <a:rPr lang="en-US" altLang="ko-KR" sz="2000" b="1"/>
              <a:t>ItemValidator </a:t>
            </a:r>
            <a:r>
              <a:rPr lang="ko-KR" altLang="en-US" sz="2000" b="1"/>
              <a:t>클래스 작성</a:t>
            </a:r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endParaRPr lang="en-US" altLang="ko-KR" sz="2000" b="1"/>
          </a:p>
          <a:p>
            <a:r>
              <a:rPr lang="ko-KR" altLang="en-US" sz="2000" b="1"/>
              <a:t>스프링은 검증을 체계적으로 제공하기 위해 아래의 인터페이스를 제공</a:t>
            </a:r>
            <a:endParaRPr lang="en-US" altLang="ko-KR" sz="2000" b="1"/>
          </a:p>
          <a:p>
            <a:endParaRPr lang="en-US" altLang="ko-KR" sz="2000" b="1"/>
          </a:p>
          <a:p>
            <a:pPr marL="0" indent="0">
              <a:buNone/>
            </a:pPr>
            <a:endParaRPr lang="en-US" altLang="ko-KR" sz="2000" b="1"/>
          </a:p>
          <a:p>
            <a:pPr lvl="1"/>
            <a:r>
              <a:rPr lang="en-US" altLang="ko-KR" sz="1800"/>
              <a:t>supports() {} : </a:t>
            </a:r>
            <a:r>
              <a:rPr lang="ko-KR" altLang="en-US" sz="1800"/>
              <a:t>해당 검증기를 지원하는 여부 확인</a:t>
            </a:r>
            <a:endParaRPr lang="en-US" altLang="ko-KR" sz="1800"/>
          </a:p>
          <a:p>
            <a:pPr lvl="2"/>
            <a:r>
              <a:rPr lang="en-US" altLang="ko-KR"/>
              <a:t>supports</a:t>
            </a:r>
            <a:r>
              <a:rPr lang="ko-KR" altLang="en-US"/>
              <a:t>는</a:t>
            </a:r>
            <a:r>
              <a:rPr lang="en-US" altLang="ko-KR"/>
              <a:t> handlermapping, hadleradapter </a:t>
            </a:r>
            <a:r>
              <a:rPr lang="ko-KR" altLang="en-US"/>
              <a:t>등에서 사용되는 개념</a:t>
            </a:r>
          </a:p>
          <a:p>
            <a:pPr lvl="1"/>
            <a:r>
              <a:rPr lang="en-US" altLang="ko-KR" sz="1800"/>
              <a:t>validate(Object target, Errors errors) : </a:t>
            </a:r>
            <a:r>
              <a:rPr lang="ko-KR" altLang="en-US" sz="1800"/>
              <a:t>검증 대상 객체와 </a:t>
            </a:r>
            <a:r>
              <a:rPr lang="en-US" altLang="ko-KR" sz="1800"/>
              <a:t>BindingResult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b="1" dirty="0"/>
          </a:p>
          <a:p>
            <a:pPr lvl="2" fontAlgn="base"/>
            <a:endParaRPr lang="en-US" b="1" dirty="0"/>
          </a:p>
          <a:p>
            <a:pPr fontAlgn="base"/>
            <a:endParaRPr lang="en-US" b="1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AEB6B8C-BC9D-4C91-8E1E-C0695BBEB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66" y="3436663"/>
            <a:ext cx="4685898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interface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Validator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supports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(Class&lt;?&gt; clazz)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void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validate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(Object target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Errors errors)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6D0CEC-7108-4557-959B-A45A257DD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18" y="1282330"/>
            <a:ext cx="27908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954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17636</TotalTime>
  <Words>3024</Words>
  <Application>Microsoft Office PowerPoint</Application>
  <PresentationFormat>와이드스크린</PresentationFormat>
  <Paragraphs>474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-apple-system</vt:lpstr>
      <vt:lpstr>Arial Unicode MS</vt:lpstr>
      <vt:lpstr>Fira Mono</vt:lpstr>
      <vt:lpstr>JetBrains Mono</vt:lpstr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검증2</vt:lpstr>
      <vt:lpstr>메시지 일괄 관리</vt:lpstr>
      <vt:lpstr>메시지 일관 관리</vt:lpstr>
      <vt:lpstr>메시지 일관 관리</vt:lpstr>
      <vt:lpstr>메시지 일관 관리</vt:lpstr>
      <vt:lpstr>메시지 일관 관리</vt:lpstr>
      <vt:lpstr>메시지 일관 관리</vt:lpstr>
      <vt:lpstr>검증</vt:lpstr>
      <vt:lpstr>Validator</vt:lpstr>
      <vt:lpstr>Validator</vt:lpstr>
      <vt:lpstr>Validator</vt:lpstr>
      <vt:lpstr>Validator</vt:lpstr>
      <vt:lpstr>Validator</vt:lpstr>
      <vt:lpstr>순수한 Bean Validation 사용법</vt:lpstr>
      <vt:lpstr>순수한 Bean Validation 사용법</vt:lpstr>
      <vt:lpstr>Bean Validation</vt:lpstr>
      <vt:lpstr>Bean Validation 스프링 적용</vt:lpstr>
      <vt:lpstr>Bean Validation 스프링 적용</vt:lpstr>
      <vt:lpstr>Bean Validation 스프링 적용</vt:lpstr>
      <vt:lpstr>Bean Validation 스프링 적용</vt:lpstr>
      <vt:lpstr>Bean Validation</vt:lpstr>
      <vt:lpstr>Bean Validation</vt:lpstr>
      <vt:lpstr>Bean Validation</vt:lpstr>
      <vt:lpstr>Bean Validation</vt:lpstr>
      <vt:lpstr>Bean Validation</vt:lpstr>
      <vt:lpstr>Bean Validation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6125</cp:revision>
  <dcterms:created xsi:type="dcterms:W3CDTF">2020-03-06T01:35:43Z</dcterms:created>
  <dcterms:modified xsi:type="dcterms:W3CDTF">2022-05-09T02:20:53Z</dcterms:modified>
  <cp:version>1000.0000.01</cp:version>
</cp:coreProperties>
</file>