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1129" autoAdjust="0"/>
    <p:restoredTop sz="94723" autoAdjust="0"/>
  </p:normalViewPr>
  <p:slideViewPr>
    <p:cSldViewPr snapToGrid="0">
      <p:cViewPr varScale="1">
        <p:scale>
          <a:sx n="100" d="100"/>
          <a:sy n="100" d="100"/>
        </p:scale>
        <p:origin x="732" y="108"/>
      </p:cViewPr>
      <p:guideLst>
        <p:guide orient="horz" pos="2159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presProps" Target="presProps.xml"  /><Relationship Id="rId41" Type="http://schemas.openxmlformats.org/officeDocument/2006/relationships/viewProps" Target="viewProps.xml"  /><Relationship Id="rId42" Type="http://schemas.openxmlformats.org/officeDocument/2006/relationships/theme" Target="theme/theme1.xml"  /><Relationship Id="rId43" Type="http://schemas.openxmlformats.org/officeDocument/2006/relationships/tableStyles" Target="tableStyles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9B25A7D-0240-4D0E-A5B3-3234B957F6EF}" type="datetime1">
              <a:rPr lang="en-US"/>
              <a:pPr lvl="0">
                <a:defRPr/>
              </a:pPr>
              <a:t>5/11/2022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163349B-D4CA-41F9-BE36-059942AD9331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DAD7-809B-4C4A-8A23-1E146EAD9E8F}" type="datetime1">
              <a:rPr lang="en-US" smtClean="0"/>
              <a:pPr/>
              <a:t>5/10/2022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7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33E4-9C34-4B01-AEFF-3C6F1AF12FD7}" type="datetime1">
              <a:rPr lang="en-US" smtClean="0"/>
              <a:pPr/>
              <a:t>5/10/2022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3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2B1E-F176-43F3-BFB4-FA11701E5307}" type="datetime1">
              <a:rPr lang="en-US" smtClean="0"/>
              <a:pPr/>
              <a:t>5/10/2022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5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552" y="160027"/>
            <a:ext cx="10515600" cy="344002"/>
          </a:xfrm>
        </p:spPr>
        <p:txBody>
          <a:bodyPr>
            <a:noAutofit/>
          </a:bodyPr>
          <a:lstStyle>
            <a:lvl1pPr>
              <a:defRPr sz="2500" b="1"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30551" y="757400"/>
            <a:ext cx="11331011" cy="5429755"/>
          </a:xfrm>
        </p:spPr>
        <p:txBody>
          <a:bodyPr/>
          <a:lstStyle>
            <a:lvl1pPr>
              <a:lnSpc>
                <a:spcPct val="140000"/>
              </a:lnSpc>
              <a:defRPr sz="2400">
                <a:latin typeface="+mn-ea"/>
                <a:ea typeface="+mn-ea"/>
              </a:defRPr>
            </a:lvl1pPr>
            <a:lvl2pPr marL="685800" indent="-228600">
              <a:lnSpc>
                <a:spcPct val="140000"/>
              </a:lnSpc>
              <a:buFont typeface="Wingdings"/>
              <a:buChar char="§"/>
              <a:defRPr sz="2000">
                <a:latin typeface="+mn-ea"/>
                <a:ea typeface="+mn-ea"/>
              </a:defRPr>
            </a:lvl2pPr>
            <a:lvl3pPr>
              <a:lnSpc>
                <a:spcPct val="140000"/>
              </a:lnSpc>
              <a:defRPr sz="1800">
                <a:latin typeface="+mn-ea"/>
                <a:ea typeface="+mn-ea"/>
              </a:defRPr>
            </a:lvl3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06EDA91-2055-40FE-B45A-5804B08C2696}" type="datetime1">
              <a:rPr lang="en-US" smtClean="0"/>
              <a:pPr lvl="0">
                <a:defRPr/>
              </a:pPr>
              <a:t>5/10/2022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27048" y="6356350"/>
            <a:ext cx="27432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C795-451E-46E0-AE92-5A497CF41061}" type="datetime1">
              <a:rPr lang="en-US" smtClean="0"/>
              <a:pPr/>
              <a:t>5/10/2022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1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8975-3397-4FC8-A820-2112C504E006}" type="datetime1">
              <a:rPr lang="en-US" smtClean="0"/>
              <a:pPr/>
              <a:t>5/10/2022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4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B25CA-AD45-4C95-8C23-1C6A039469A5}" type="datetime1">
              <a:rPr lang="en-US" smtClean="0"/>
              <a:pPr/>
              <a:t>5/10/2022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9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2E71-0A1A-4073-B60F-FA59C2CA001A}" type="datetime1">
              <a:rPr lang="en-US" smtClean="0"/>
              <a:pPr/>
              <a:t>5/10/2022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6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758C-1694-4565-82D4-EBBF833CB257}" type="datetime1">
              <a:rPr lang="en-US" smtClean="0"/>
              <a:pPr/>
              <a:t>5/10/2022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5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5484-FD6D-41C0-A29C-477D0CF69679}" type="datetime1">
              <a:rPr lang="en-US" smtClean="0"/>
              <a:pPr/>
              <a:t>5/10/2022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1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A1DD6-19D4-44B1-8E93-C64691C69E13}" type="datetime1">
              <a:rPr lang="en-US" smtClean="0"/>
              <a:pPr/>
              <a:t>5/10/2022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5122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D2D49-5DE7-4756-AE86-CEB698DB686D}" type="datetime1">
              <a:rPr lang="en-US" smtClean="0"/>
              <a:pPr/>
              <a:t>5/10/2022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5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Relationship Id="rId3" Type="http://schemas.openxmlformats.org/officeDocument/2006/relationships/image" Target="../media/image2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22130" y="838518"/>
            <a:ext cx="9700846" cy="1069974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>필터</a:t>
            </a:r>
            <a:r>
              <a:rPr lang="en-US" altLang="ko-KR"/>
              <a:t>, </a:t>
            </a:r>
            <a:r>
              <a:rPr lang="ko-KR" altLang="en-US"/>
              <a:t>세션</a:t>
            </a:r>
            <a:r>
              <a:rPr lang="en-US" altLang="ko-KR"/>
              <a:t>, </a:t>
            </a:r>
            <a:r>
              <a:rPr lang="ko-KR" altLang="en-US"/>
              <a:t>인터셉터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</a:t>
            </a:fld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49DC14B-B320-44CB-BEAE-CE01C7499431}"/>
              </a:ext>
            </a:extLst>
          </p:cNvPr>
          <p:cNvSpPr/>
          <p:nvPr/>
        </p:nvSpPr>
        <p:spPr>
          <a:xfrm>
            <a:off x="1659467" y="136525"/>
            <a:ext cx="1067614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/>
              <a:t>https://velog.io/@sorzzzzy/Spring-Boot5-7.-%EB%A1%9C%EA%B7%B8%EC%9D%B8-%EC%B2%98%EB%A6%AC2-%ED%95%84%ED%84%B0-%EC%9D%B8%ED%84%B0%EC%85%89%ED%84%B0</a:t>
            </a:r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382724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인증 체크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/>
              <a:t>서블릿을 이용한 인증 체크</a:t>
            </a:r>
            <a:endParaRPr lang="en-US" altLang="ko-KR" sz="2000" b="1"/>
          </a:p>
          <a:p>
            <a:pPr lvl="1">
              <a:lnSpc>
                <a:spcPct val="150000"/>
              </a:lnSpc>
            </a:pPr>
            <a:r>
              <a:rPr lang="en-US" altLang="ko-KR" sz="1800"/>
              <a:t>LoginService</a:t>
            </a:r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ko-KR" altLang="en-US" sz="1800"/>
              <a:t>예제를 단순화하기 위해 아이디는 </a:t>
            </a:r>
            <a:r>
              <a:rPr lang="en-US" altLang="ko-KR" sz="1800"/>
              <a:t>DB</a:t>
            </a:r>
            <a:r>
              <a:rPr lang="ko-KR" altLang="en-US" sz="1800"/>
              <a:t>로 받은 </a:t>
            </a:r>
            <a:r>
              <a:rPr lang="en-US" altLang="ko-KR" sz="1800"/>
              <a:t>PK, </a:t>
            </a:r>
            <a:r>
              <a:rPr lang="ko-KR" altLang="en-US" sz="1800"/>
              <a:t>비밀번호는 사용자 이름으로 사용할 예정</a:t>
            </a:r>
          </a:p>
          <a:p>
            <a:pPr lvl="1"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2000"/>
          </a:p>
          <a:p>
            <a:pPr lvl="1">
              <a:lnSpc>
                <a:spcPct val="150000"/>
              </a:lnSpc>
            </a:pPr>
            <a:endParaRPr 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C3F5B1-A5C9-4BA7-B03F-7411F6C05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3648" y="1836736"/>
            <a:ext cx="1905000" cy="160972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9B2924-081F-4432-970E-936ECD9B0BDD}"/>
              </a:ext>
            </a:extLst>
          </p:cNvPr>
          <p:cNvSpPr/>
          <p:nvPr/>
        </p:nvSpPr>
        <p:spPr>
          <a:xfrm>
            <a:off x="1060947" y="1836736"/>
            <a:ext cx="7416800" cy="36933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@Service</a:t>
            </a:r>
          </a:p>
          <a:p>
            <a:r>
              <a:rPr lang="en-US" altLang="ko-KR"/>
              <a:t>@RequiredArgsConstructor</a:t>
            </a:r>
          </a:p>
          <a:p>
            <a:r>
              <a:rPr lang="en-US" altLang="ko-KR"/>
              <a:t>public class LoginService {</a:t>
            </a:r>
          </a:p>
          <a:p>
            <a:r>
              <a:rPr lang="en-US" altLang="ko-KR"/>
              <a:t>    private final MemberRepository memberRepository;</a:t>
            </a:r>
          </a:p>
          <a:p>
            <a:r>
              <a:rPr lang="en-US" altLang="ko-KR"/>
              <a:t>    public Member login(Long loginId, String password){</a:t>
            </a:r>
          </a:p>
          <a:p>
            <a:r>
              <a:rPr lang="en-US" altLang="ko-KR"/>
              <a:t>        Member findMember = memberRepository.findOne(loginId);</a:t>
            </a:r>
          </a:p>
          <a:p>
            <a:r>
              <a:rPr lang="en-US" altLang="ko-KR"/>
              <a:t>        if(findMember !=null &amp;&amp; findMember.getName().equals(password)){</a:t>
            </a:r>
          </a:p>
          <a:p>
            <a:r>
              <a:rPr lang="en-US" altLang="ko-KR"/>
              <a:t>            return findMember;</a:t>
            </a:r>
          </a:p>
          <a:p>
            <a:r>
              <a:rPr lang="en-US" altLang="ko-KR"/>
              <a:t>        }else{</a:t>
            </a:r>
          </a:p>
          <a:p>
            <a:r>
              <a:rPr lang="en-US" altLang="ko-KR"/>
              <a:t>            return null;</a:t>
            </a:r>
          </a:p>
          <a:p>
            <a:r>
              <a:rPr lang="en-US" altLang="ko-KR"/>
              <a:t>        }</a:t>
            </a:r>
          </a:p>
          <a:p>
            <a:r>
              <a:rPr lang="en-US" altLang="ko-KR"/>
              <a:t>    }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54182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인증 체크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/>
              <a:t>서블릿을 이용한 인증 체크</a:t>
            </a:r>
            <a:endParaRPr lang="en-US" altLang="ko-KR" sz="2000" b="1"/>
          </a:p>
          <a:p>
            <a:pPr lvl="1">
              <a:lnSpc>
                <a:spcPct val="150000"/>
              </a:lnSpc>
            </a:pPr>
            <a:r>
              <a:rPr lang="en-US" altLang="ko-KR" sz="1800"/>
              <a:t>LoginForm</a:t>
            </a:r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en-US" altLang="ko-KR" sz="1800"/>
              <a:t>Validation</a:t>
            </a:r>
            <a:r>
              <a:rPr lang="ko-KR" altLang="en-US" sz="1800"/>
              <a:t> 사용 시</a:t>
            </a:r>
            <a:r>
              <a:rPr lang="en-US" altLang="ko-KR" sz="1800"/>
              <a:t> </a:t>
            </a:r>
            <a:r>
              <a:rPr lang="ko-KR" altLang="en-US" sz="1800"/>
              <a:t>타입 주의</a:t>
            </a:r>
            <a:endParaRPr lang="en-US" altLang="ko-KR" sz="1800"/>
          </a:p>
          <a:p>
            <a:pPr lvl="2">
              <a:lnSpc>
                <a:spcPct val="150000"/>
              </a:lnSpc>
            </a:pPr>
            <a:r>
              <a:rPr lang="en-US" altLang="ko-KR" sz="1600"/>
              <a:t>@NotBlank : Checks that the annotated character sequence is not null and the trimmed length is greater than 0</a:t>
            </a:r>
          </a:p>
          <a:p>
            <a:pPr lvl="2">
              <a:lnSpc>
                <a:spcPct val="150000"/>
              </a:lnSpc>
            </a:pPr>
            <a:r>
              <a:rPr lang="en-US" altLang="ko-KR" sz="1600"/>
              <a:t>@NotNull : Checks that the annotated value is not null, however it can be empty</a:t>
            </a:r>
          </a:p>
          <a:p>
            <a:pPr lvl="2">
              <a:lnSpc>
                <a:spcPct val="150000"/>
              </a:lnSpc>
            </a:pPr>
            <a:r>
              <a:rPr lang="en-US" altLang="ko-KR" sz="1600"/>
              <a:t>@NotEmpty : Checks whether the annotated element is not null nor </a:t>
            </a:r>
            <a:r>
              <a:rPr lang="en-US" altLang="ko-KR" sz="1600">
                <a:solidFill>
                  <a:srgbClr val="FF0000"/>
                </a:solidFill>
              </a:rPr>
              <a:t>empty</a:t>
            </a:r>
          </a:p>
          <a:p>
            <a:pPr lvl="1">
              <a:lnSpc>
                <a:spcPct val="150000"/>
              </a:lnSpc>
            </a:pPr>
            <a:endParaRPr lang="en-US" sz="16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91AB7D8-0F7F-433E-B371-A18F1DB30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066" y="1732972"/>
            <a:ext cx="2438400" cy="1609725"/>
          </a:xfrm>
          <a:prstGeom prst="rect">
            <a:avLst/>
          </a:prstGeom>
        </p:spPr>
      </p:pic>
      <p:sp>
        <p:nvSpPr>
          <p:cNvPr id="16" name="Rectangle 6">
            <a:extLst>
              <a:ext uri="{FF2B5EF4-FFF2-40B4-BE49-F238E27FC236}">
                <a16:creationId xmlns:a16="http://schemas.microsoft.com/office/drawing/2014/main" id="{C76DBEBA-9397-4558-B0CD-172A575B3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666" y="1732972"/>
            <a:ext cx="2916183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@Data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LoginForm 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@NotNull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Long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loginId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@NotEmpty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password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89895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인증 체크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/>
              <a:t>세션</a:t>
            </a:r>
            <a:r>
              <a:rPr lang="en-US" altLang="ko-KR" sz="2000" b="1"/>
              <a:t> </a:t>
            </a:r>
            <a:r>
              <a:rPr lang="ko-KR" altLang="en-US" sz="2000" b="1"/>
              <a:t>상태 관리 문자열</a:t>
            </a:r>
            <a:endParaRPr lang="en-US" altLang="ko-KR" sz="2000" b="1"/>
          </a:p>
          <a:p>
            <a:pPr lvl="1">
              <a:lnSpc>
                <a:spcPct val="150000"/>
              </a:lnSpc>
            </a:pPr>
            <a:r>
              <a:rPr lang="en-US" altLang="ko-KR" sz="1800"/>
              <a:t>SessionConst</a:t>
            </a:r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en-US" altLang="ko-KR" sz="1800"/>
              <a:t>new </a:t>
            </a:r>
            <a:r>
              <a:rPr lang="ko-KR" altLang="en-US" sz="1800"/>
              <a:t>키워드를 통해 인스턴스를 생성할 것이 아님 </a:t>
            </a:r>
            <a:r>
              <a:rPr lang="en-US" altLang="ko-KR" sz="1800">
                <a:sym typeface="Wingdings" panose="05000000000000000000" pitchFamily="2" charset="2"/>
              </a:rPr>
              <a:t></a:t>
            </a:r>
            <a:r>
              <a:rPr lang="en-US" altLang="ko-KR" sz="1800"/>
              <a:t> abstract </a:t>
            </a:r>
            <a:r>
              <a:rPr lang="ko-KR" altLang="en-US" sz="1800"/>
              <a:t>클래스</a:t>
            </a:r>
            <a:r>
              <a:rPr lang="en-US" altLang="ko-KR" sz="1800"/>
              <a:t>, final </a:t>
            </a:r>
            <a:r>
              <a:rPr lang="ko-KR" altLang="en-US" sz="1800"/>
              <a:t>키워드 사용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ko-KR" altLang="en-US" sz="1800"/>
          </a:p>
          <a:p>
            <a:pPr lvl="1">
              <a:lnSpc>
                <a:spcPct val="150000"/>
              </a:lnSpc>
            </a:pPr>
            <a:endParaRPr lang="ko-KR" altLang="en-US"/>
          </a:p>
          <a:p>
            <a:pPr lvl="1"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2000"/>
          </a:p>
          <a:p>
            <a:pPr lvl="1">
              <a:lnSpc>
                <a:spcPct val="150000"/>
              </a:lnSpc>
            </a:pPr>
            <a:endParaRPr 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6D8AAC-B18D-426C-95D0-A9CA9BFA1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335" y="1882039"/>
            <a:ext cx="1638300" cy="2114550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19E598A5-D5EB-4F7E-B209-7C0F188C9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3625" y="1882039"/>
            <a:ext cx="5729454" cy="10772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abstract class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SessionConst 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static final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LOGIN_MEMBER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"loginMember"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62058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인증 체크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/>
              <a:t>컨트롤러 구현</a:t>
            </a:r>
            <a:endParaRPr lang="en-US" altLang="ko-KR" sz="2000" b="1"/>
          </a:p>
          <a:p>
            <a:pPr lvl="1">
              <a:lnSpc>
                <a:spcPct val="150000"/>
              </a:lnSpc>
            </a:pPr>
            <a:r>
              <a:rPr lang="en-US" altLang="ko-KR" sz="1800"/>
              <a:t>LoginController</a:t>
            </a:r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2000"/>
          </a:p>
          <a:p>
            <a:pPr lvl="1">
              <a:lnSpc>
                <a:spcPct val="150000"/>
              </a:lnSpc>
            </a:pPr>
            <a:endParaRPr 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4776E7-7108-4D02-ACD4-31F1AA21E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577" y="1821558"/>
            <a:ext cx="1952625" cy="135255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1D4E4F-6C65-4B57-8825-E8583BE21ACC}"/>
              </a:ext>
            </a:extLst>
          </p:cNvPr>
          <p:cNvSpPr/>
          <p:nvPr/>
        </p:nvSpPr>
        <p:spPr>
          <a:xfrm>
            <a:off x="1032935" y="1821558"/>
            <a:ext cx="3970865" cy="46474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400"/>
              <a:t>package shop.online.service;</a:t>
            </a:r>
          </a:p>
          <a:p>
            <a:endParaRPr lang="en-US" altLang="ko-KR" sz="400"/>
          </a:p>
          <a:p>
            <a:r>
              <a:rPr lang="en-US" altLang="ko-KR" sz="400"/>
              <a:t>import lombok.RequiredArgsConstructor;</a:t>
            </a:r>
          </a:p>
          <a:p>
            <a:r>
              <a:rPr lang="en-US" altLang="ko-KR" sz="400"/>
              <a:t>import lombok.extern.slf4j.Slf4j;</a:t>
            </a:r>
          </a:p>
          <a:p>
            <a:r>
              <a:rPr lang="en-US" altLang="ko-KR" sz="400"/>
              <a:t>import org.springframework.stereotype.Controller;</a:t>
            </a:r>
          </a:p>
          <a:p>
            <a:r>
              <a:rPr lang="en-US" altLang="ko-KR" sz="400"/>
              <a:t>import org.springframework.ui.Model;</a:t>
            </a:r>
          </a:p>
          <a:p>
            <a:r>
              <a:rPr lang="en-US" altLang="ko-KR" sz="400"/>
              <a:t>import org.springframework.validation.BindingResult;</a:t>
            </a:r>
          </a:p>
          <a:p>
            <a:r>
              <a:rPr lang="en-US" altLang="ko-KR" sz="400"/>
              <a:t>import org.springframework.validation.annotation.Validated;</a:t>
            </a:r>
          </a:p>
          <a:p>
            <a:r>
              <a:rPr lang="en-US" altLang="ko-KR" sz="400"/>
              <a:t>import org.springframework.web.bind.annotation.GetMapping;</a:t>
            </a:r>
          </a:p>
          <a:p>
            <a:r>
              <a:rPr lang="en-US" altLang="ko-KR" sz="400"/>
              <a:t>import org.springframework.web.bind.annotation.ModelAttribute;</a:t>
            </a:r>
          </a:p>
          <a:p>
            <a:r>
              <a:rPr lang="en-US" altLang="ko-KR" sz="400"/>
              <a:t>import org.springframework.web.bind.annotation.PostMapping;</a:t>
            </a:r>
          </a:p>
          <a:p>
            <a:r>
              <a:rPr lang="en-US" altLang="ko-KR" sz="400"/>
              <a:t>import shop.online.domain.Member;</a:t>
            </a:r>
          </a:p>
          <a:p>
            <a:r>
              <a:rPr lang="en-US" altLang="ko-KR" sz="400"/>
              <a:t>import shop.online.domain.login.LoginService;</a:t>
            </a:r>
          </a:p>
          <a:p>
            <a:r>
              <a:rPr lang="en-US" altLang="ko-KR" sz="400"/>
              <a:t>import shop.online.dto.LoginForm;</a:t>
            </a:r>
          </a:p>
          <a:p>
            <a:r>
              <a:rPr lang="en-US" altLang="ko-KR" sz="400"/>
              <a:t>import shop.online.web.SessionConst;</a:t>
            </a:r>
          </a:p>
          <a:p>
            <a:endParaRPr lang="en-US" altLang="ko-KR" sz="400"/>
          </a:p>
          <a:p>
            <a:r>
              <a:rPr lang="en-US" altLang="ko-KR" sz="400"/>
              <a:t>import javax.servlet.http.HttpServletRequest;</a:t>
            </a:r>
          </a:p>
          <a:p>
            <a:r>
              <a:rPr lang="en-US" altLang="ko-KR" sz="400"/>
              <a:t>import javax.servlet.http.HttpSession;</a:t>
            </a:r>
          </a:p>
          <a:p>
            <a:endParaRPr lang="en-US" altLang="ko-KR" sz="400"/>
          </a:p>
          <a:p>
            <a:r>
              <a:rPr lang="en-US" altLang="ko-KR" sz="400"/>
              <a:t>@Slf4j</a:t>
            </a:r>
          </a:p>
          <a:p>
            <a:r>
              <a:rPr lang="en-US" altLang="ko-KR" sz="400"/>
              <a:t>@Controller</a:t>
            </a:r>
          </a:p>
          <a:p>
            <a:r>
              <a:rPr lang="en-US" altLang="ko-KR" sz="400"/>
              <a:t>@RequiredArgsConstructor</a:t>
            </a:r>
          </a:p>
          <a:p>
            <a:r>
              <a:rPr lang="en-US" altLang="ko-KR" sz="400"/>
              <a:t>public class LoginController {</a:t>
            </a:r>
          </a:p>
          <a:p>
            <a:r>
              <a:rPr lang="en-US" altLang="ko-KR" sz="400"/>
              <a:t>    private final LoginService loginService;</a:t>
            </a:r>
          </a:p>
          <a:p>
            <a:endParaRPr lang="en-US" altLang="ko-KR" sz="400"/>
          </a:p>
          <a:p>
            <a:r>
              <a:rPr lang="en-US" altLang="ko-KR" sz="400"/>
              <a:t>    @GetMapping("/")</a:t>
            </a:r>
          </a:p>
          <a:p>
            <a:r>
              <a:rPr lang="en-US" altLang="ko-KR" sz="400"/>
              <a:t>    public String home(HttpServletRequest request, Model model){</a:t>
            </a:r>
          </a:p>
          <a:p>
            <a:r>
              <a:rPr lang="en-US" altLang="ko-KR" sz="400"/>
              <a:t>        HttpSession session = request.getSession(false);</a:t>
            </a:r>
          </a:p>
          <a:p>
            <a:r>
              <a:rPr lang="en-US" altLang="ko-KR" sz="400"/>
              <a:t>        if(session==null){</a:t>
            </a:r>
          </a:p>
          <a:p>
            <a:r>
              <a:rPr lang="en-US" altLang="ko-KR" sz="400"/>
              <a:t>            return "index";</a:t>
            </a:r>
          </a:p>
          <a:p>
            <a:r>
              <a:rPr lang="en-US" altLang="ko-KR" sz="400"/>
              <a:t>        }</a:t>
            </a:r>
          </a:p>
          <a:p>
            <a:r>
              <a:rPr lang="en-US" altLang="ko-KR" sz="400"/>
              <a:t>        Member loginMember = (Member) session.getAttribute(SessionConst.LOGIN_MEMBER);</a:t>
            </a:r>
          </a:p>
          <a:p>
            <a:endParaRPr lang="en-US" altLang="ko-KR" sz="400"/>
          </a:p>
          <a:p>
            <a:r>
              <a:rPr lang="en-US" altLang="ko-KR" sz="400"/>
              <a:t>        if(loginMember==null){</a:t>
            </a:r>
          </a:p>
          <a:p>
            <a:r>
              <a:rPr lang="en-US" altLang="ko-KR" sz="400"/>
              <a:t>            return "index";</a:t>
            </a:r>
          </a:p>
          <a:p>
            <a:r>
              <a:rPr lang="en-US" altLang="ko-KR" sz="400"/>
              <a:t>        }</a:t>
            </a:r>
          </a:p>
          <a:p>
            <a:endParaRPr lang="en-US" altLang="ko-KR" sz="400"/>
          </a:p>
          <a:p>
            <a:r>
              <a:rPr lang="en-US" altLang="ko-KR" sz="400"/>
              <a:t>        model.addAttribute("member",loginMember);</a:t>
            </a:r>
          </a:p>
          <a:p>
            <a:endParaRPr lang="en-US" altLang="ko-KR" sz="400"/>
          </a:p>
          <a:p>
            <a:r>
              <a:rPr lang="en-US" altLang="ko-KR" sz="400"/>
              <a:t>        return "index";</a:t>
            </a:r>
          </a:p>
          <a:p>
            <a:r>
              <a:rPr lang="en-US" altLang="ko-KR" sz="400"/>
              <a:t>    }</a:t>
            </a:r>
          </a:p>
          <a:p>
            <a:r>
              <a:rPr lang="en-US" altLang="ko-KR" sz="400"/>
              <a:t>    </a:t>
            </a:r>
          </a:p>
          <a:p>
            <a:r>
              <a:rPr lang="en-US" altLang="ko-KR" sz="400"/>
              <a:t>    @GetMapping("/login")</a:t>
            </a:r>
          </a:p>
          <a:p>
            <a:r>
              <a:rPr lang="en-US" altLang="ko-KR" sz="400"/>
              <a:t>    public String loginForm(@ModelAttribute("loginForm") LoginForm loginForm){</a:t>
            </a:r>
          </a:p>
          <a:p>
            <a:r>
              <a:rPr lang="en-US" altLang="ko-KR" sz="400"/>
              <a:t>        return "login/login-Form";</a:t>
            </a:r>
          </a:p>
          <a:p>
            <a:r>
              <a:rPr lang="en-US" altLang="ko-KR" sz="400"/>
              <a:t>    }</a:t>
            </a:r>
          </a:p>
          <a:p>
            <a:endParaRPr lang="en-US" altLang="ko-KR" sz="400"/>
          </a:p>
          <a:p>
            <a:r>
              <a:rPr lang="en-US" altLang="ko-KR" sz="400"/>
              <a:t>    @PostMapping("/login")</a:t>
            </a:r>
          </a:p>
          <a:p>
            <a:r>
              <a:rPr lang="en-US" altLang="ko-KR" sz="400"/>
              <a:t>    public  String login(@Validated @ModelAttribute LoginForm loginForm, BindingResult bindingResult, HttpServletRequest request){</a:t>
            </a:r>
          </a:p>
          <a:p>
            <a:r>
              <a:rPr lang="en-US" altLang="ko-KR" sz="400"/>
              <a:t>        if(bindingResult.hasErrors()){</a:t>
            </a:r>
          </a:p>
          <a:p>
            <a:r>
              <a:rPr lang="en-US" altLang="ko-KR" sz="400"/>
              <a:t>            return "login/login-Form";</a:t>
            </a:r>
          </a:p>
          <a:p>
            <a:r>
              <a:rPr lang="en-US" altLang="ko-KR" sz="400"/>
              <a:t>        }</a:t>
            </a:r>
          </a:p>
          <a:p>
            <a:r>
              <a:rPr lang="en-US" altLang="ko-KR" sz="400"/>
              <a:t>        Member loginMember = loginService.login(loginForm.getLoginId(), loginForm.getPassword());</a:t>
            </a:r>
          </a:p>
          <a:p>
            <a:r>
              <a:rPr lang="en-US" altLang="ko-KR" sz="400"/>
              <a:t>        if(loginMember == null){</a:t>
            </a:r>
          </a:p>
          <a:p>
            <a:r>
              <a:rPr lang="en-US" altLang="ko-KR" sz="400"/>
              <a:t>            bindingResult.reject("loginFail","</a:t>
            </a:r>
            <a:r>
              <a:rPr lang="ko-KR" altLang="en-US" sz="400"/>
              <a:t>아이디 또는 비밀번호가 맞지 않습니다</a:t>
            </a:r>
            <a:r>
              <a:rPr lang="en-US" altLang="ko-KR" sz="400"/>
              <a:t>.");</a:t>
            </a:r>
          </a:p>
          <a:p>
            <a:r>
              <a:rPr lang="en-US" altLang="ko-KR" sz="400"/>
              <a:t>            return "login/login-Form";</a:t>
            </a:r>
          </a:p>
          <a:p>
            <a:r>
              <a:rPr lang="en-US" altLang="ko-KR" sz="400"/>
              <a:t>        }</a:t>
            </a:r>
          </a:p>
          <a:p>
            <a:r>
              <a:rPr lang="en-US" altLang="ko-KR" sz="400"/>
              <a:t>        //</a:t>
            </a:r>
            <a:r>
              <a:rPr lang="ko-KR" altLang="en-US" sz="400"/>
              <a:t>로그인 성공 처리</a:t>
            </a:r>
          </a:p>
          <a:p>
            <a:r>
              <a:rPr lang="ko-KR" altLang="en-US" sz="400"/>
              <a:t>        </a:t>
            </a:r>
            <a:r>
              <a:rPr lang="en-US" altLang="ko-KR" sz="400"/>
              <a:t>//</a:t>
            </a:r>
            <a:r>
              <a:rPr lang="ko-KR" altLang="en-US" sz="400"/>
              <a:t>세션이 있으면 있는 세션반환</a:t>
            </a:r>
            <a:r>
              <a:rPr lang="en-US" altLang="ko-KR" sz="400"/>
              <a:t>, </a:t>
            </a:r>
            <a:r>
              <a:rPr lang="ko-KR" altLang="en-US" sz="400"/>
              <a:t>없으면 신규 세션을 생성</a:t>
            </a:r>
          </a:p>
          <a:p>
            <a:r>
              <a:rPr lang="ko-KR" altLang="en-US" sz="400"/>
              <a:t>        </a:t>
            </a:r>
            <a:r>
              <a:rPr lang="en-US" altLang="ko-KR" sz="400"/>
              <a:t>HttpSession session = request.getSession();</a:t>
            </a:r>
          </a:p>
          <a:p>
            <a:r>
              <a:rPr lang="en-US" altLang="ko-KR" sz="400"/>
              <a:t>        session.setAttribute(SessionConst.LOGIN_MEMBER, loginMember);</a:t>
            </a:r>
          </a:p>
          <a:p>
            <a:endParaRPr lang="en-US" altLang="ko-KR" sz="400"/>
          </a:p>
          <a:p>
            <a:r>
              <a:rPr lang="en-US" altLang="ko-KR" sz="400"/>
              <a:t>        return "redirect:/";</a:t>
            </a:r>
          </a:p>
          <a:p>
            <a:r>
              <a:rPr lang="en-US" altLang="ko-KR" sz="400"/>
              <a:t>    }</a:t>
            </a:r>
          </a:p>
          <a:p>
            <a:r>
              <a:rPr lang="en-US" altLang="ko-KR" sz="400"/>
              <a:t>    </a:t>
            </a:r>
          </a:p>
          <a:p>
            <a:r>
              <a:rPr lang="en-US" altLang="ko-KR" sz="400"/>
              <a:t>    @PostMapping("/logout")</a:t>
            </a:r>
          </a:p>
          <a:p>
            <a:r>
              <a:rPr lang="en-US" altLang="ko-KR" sz="400"/>
              <a:t>    public String logout(HttpServletRequest request){</a:t>
            </a:r>
          </a:p>
          <a:p>
            <a:r>
              <a:rPr lang="en-US" altLang="ko-KR" sz="400"/>
              <a:t>        HttpSession session = request.getSession(false);</a:t>
            </a:r>
          </a:p>
          <a:p>
            <a:r>
              <a:rPr lang="en-US" altLang="ko-KR" sz="400"/>
              <a:t>        if(session!=null){</a:t>
            </a:r>
          </a:p>
          <a:p>
            <a:r>
              <a:rPr lang="en-US" altLang="ko-KR" sz="400"/>
              <a:t>            session.invalidate();</a:t>
            </a:r>
          </a:p>
          <a:p>
            <a:r>
              <a:rPr lang="en-US" altLang="ko-KR" sz="400"/>
              <a:t>        }</a:t>
            </a:r>
          </a:p>
          <a:p>
            <a:r>
              <a:rPr lang="en-US" altLang="ko-KR" sz="400"/>
              <a:t>        return "redirect:/";</a:t>
            </a:r>
          </a:p>
          <a:p>
            <a:r>
              <a:rPr lang="en-US" altLang="ko-KR" sz="400"/>
              <a:t>    }</a:t>
            </a:r>
          </a:p>
          <a:p>
            <a:r>
              <a:rPr lang="en-US" altLang="ko-KR" sz="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115447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인증 체크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/>
              <a:t>컨트롤러 구현</a:t>
            </a:r>
            <a:endParaRPr lang="en-US" altLang="ko-KR" sz="2000" b="1"/>
          </a:p>
          <a:p>
            <a:pPr lvl="1">
              <a:lnSpc>
                <a:spcPct val="150000"/>
              </a:lnSpc>
            </a:pPr>
            <a:r>
              <a:rPr lang="en-US" altLang="ko-KR" sz="1800"/>
              <a:t>LoginController</a:t>
            </a:r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2000"/>
          </a:p>
          <a:p>
            <a:pPr lvl="1"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41CD7B4-A726-41A7-8873-5433355BB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134" y="1809803"/>
            <a:ext cx="4403770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@Slf4j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@Controller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@RequiredArgsConstructor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LoginController 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final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LoginService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loginService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D2F1540-1565-42DF-BA06-AD915C4AA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134" y="3540502"/>
            <a:ext cx="8097088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@GetMapping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"/login"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loginForm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@ModelAttribute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"loginForm"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LoginForm loginForm){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"login/login-Form"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52056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인증 체크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/>
              <a:t>login-form </a:t>
            </a:r>
            <a:r>
              <a:rPr lang="ko-KR" altLang="en-US" sz="2000" b="1"/>
              <a:t>화면 구현</a:t>
            </a:r>
            <a:endParaRPr lang="en-US" altLang="ko-KR" sz="2000" b="1"/>
          </a:p>
          <a:p>
            <a:pPr lvl="1">
              <a:lnSpc>
                <a:spcPct val="150000"/>
              </a:lnSpc>
            </a:pPr>
            <a:r>
              <a:rPr lang="en-US" altLang="ko-KR" sz="1800"/>
              <a:t>login/login-form.html</a:t>
            </a:r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2000"/>
          </a:p>
          <a:p>
            <a:pPr lvl="1"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D40D2E-780E-4817-993D-0242B6C02FCB}"/>
              </a:ext>
            </a:extLst>
          </p:cNvPr>
          <p:cNvSpPr/>
          <p:nvPr/>
        </p:nvSpPr>
        <p:spPr>
          <a:xfrm>
            <a:off x="999065" y="1804326"/>
            <a:ext cx="9931401" cy="50013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/>
              <a:t>&lt;!DOCTYPE html&gt;</a:t>
            </a:r>
          </a:p>
          <a:p>
            <a:r>
              <a:rPr lang="en-US" altLang="ko-KR" sz="1100"/>
              <a:t>&lt;html xmlns:th="http://www.thymeleaf.org"</a:t>
            </a:r>
          </a:p>
          <a:p>
            <a:r>
              <a:rPr lang="en-US" altLang="ko-KR" sz="1100"/>
              <a:t>      xmlns:layout="http://www.ultraq.net.nz/thymeleaf/layout"</a:t>
            </a:r>
          </a:p>
          <a:p>
            <a:r>
              <a:rPr lang="en-US" altLang="ko-KR" sz="1100"/>
              <a:t>      layout:decorate="~{layouts/layout.html}"&gt;</a:t>
            </a:r>
          </a:p>
          <a:p>
            <a:r>
              <a:rPr lang="en-US" altLang="ko-KR" sz="1100"/>
              <a:t>&lt;head&gt;</a:t>
            </a:r>
          </a:p>
          <a:p>
            <a:endParaRPr lang="en-US" altLang="ko-KR" sz="1100"/>
          </a:p>
          <a:p>
            <a:r>
              <a:rPr lang="en-US" altLang="ko-KR" sz="1100"/>
              <a:t>&lt;/head&gt;</a:t>
            </a:r>
          </a:p>
          <a:p>
            <a:r>
              <a:rPr lang="en-US" altLang="ko-KR" sz="1100"/>
              <a:t>&lt;body&gt;</a:t>
            </a:r>
          </a:p>
          <a:p>
            <a:r>
              <a:rPr lang="en-US" altLang="ko-KR" sz="1100"/>
              <a:t>&lt;section layout:fragment="content" class="main-content"&gt;</a:t>
            </a:r>
          </a:p>
          <a:p>
            <a:r>
              <a:rPr lang="en-US" altLang="ko-KR" sz="1100"/>
              <a:t>    &lt;h1&gt;</a:t>
            </a:r>
            <a:r>
              <a:rPr lang="ko-KR" altLang="en-US" sz="1100"/>
              <a:t>로그인</a:t>
            </a:r>
            <a:r>
              <a:rPr lang="en-US" altLang="ko-KR" sz="1100"/>
              <a:t>&lt;/h1&gt;</a:t>
            </a:r>
          </a:p>
          <a:p>
            <a:r>
              <a:rPr lang="en-US" altLang="ko-KR" sz="1100"/>
              <a:t>    &lt;form id="register-form" th:action="@{/login}" th:object="${loginForm}" method="post"&gt;</a:t>
            </a:r>
          </a:p>
          <a:p>
            <a:r>
              <a:rPr lang="en-US" altLang="ko-KR" sz="1100"/>
              <a:t>        &lt;div th:if="${#fields.hasGlobalErrors()}"&gt;</a:t>
            </a:r>
          </a:p>
          <a:p>
            <a:r>
              <a:rPr lang="en-US" altLang="ko-KR" sz="1100"/>
              <a:t>            &lt;p class="field-error" th:each="err : ${#fields.globalErrors()}" th:text="${err}"&gt;</a:t>
            </a:r>
            <a:r>
              <a:rPr lang="ko-KR" altLang="en-US" sz="1100"/>
              <a:t>전체 오류 메시지</a:t>
            </a:r>
            <a:r>
              <a:rPr lang="en-US" altLang="ko-KR" sz="1100"/>
              <a:t>&lt;/p&gt;</a:t>
            </a:r>
          </a:p>
          <a:p>
            <a:r>
              <a:rPr lang="en-US" altLang="ko-KR" sz="1100"/>
              <a:t>        &lt;/div&gt;</a:t>
            </a:r>
          </a:p>
          <a:p>
            <a:r>
              <a:rPr lang="en-US" altLang="ko-KR" sz="1100"/>
              <a:t>        &lt;div class="form-row"&gt;</a:t>
            </a:r>
          </a:p>
          <a:p>
            <a:r>
              <a:rPr lang="en-US" altLang="ko-KR" sz="1100"/>
              <a:t>            &lt;label&gt;</a:t>
            </a:r>
            <a:r>
              <a:rPr lang="ko-KR" altLang="en-US" sz="1100"/>
              <a:t>아이디</a:t>
            </a:r>
            <a:r>
              <a:rPr lang="en-US" altLang="ko-KR" sz="1100"/>
              <a:t>: &lt;/label&gt; &lt;input type="text" th:field="${loginForm.loginId}" autofocus="autofocus" placeholder="</a:t>
            </a:r>
            <a:r>
              <a:rPr lang="ko-KR" altLang="en-US" sz="1100"/>
              <a:t>아이디</a:t>
            </a:r>
            <a:r>
              <a:rPr lang="en-US" altLang="ko-KR" sz="1100"/>
              <a:t>"/&gt;</a:t>
            </a:r>
          </a:p>
          <a:p>
            <a:r>
              <a:rPr lang="en-US" altLang="ko-KR" sz="1100"/>
              <a:t>        &lt;/div&gt;</a:t>
            </a:r>
          </a:p>
          <a:p>
            <a:r>
              <a:rPr lang="en-US" altLang="ko-KR" sz="1100"/>
              <a:t>        &lt;div class="form-row"&gt;</a:t>
            </a:r>
          </a:p>
          <a:p>
            <a:r>
              <a:rPr lang="en-US" altLang="ko-KR" sz="1100"/>
              <a:t>            &lt;label&gt;</a:t>
            </a:r>
            <a:r>
              <a:rPr lang="ko-KR" altLang="en-US" sz="1100"/>
              <a:t>비밀번호</a:t>
            </a:r>
            <a:r>
              <a:rPr lang="en-US" altLang="ko-KR" sz="1100"/>
              <a:t>: &lt;/label&gt; &lt;input type="password" th:field="${loginForm.password}" placeholder="</a:t>
            </a:r>
            <a:r>
              <a:rPr lang="ko-KR" altLang="en-US" sz="1100"/>
              <a:t>비밀번호</a:t>
            </a:r>
            <a:r>
              <a:rPr lang="en-US" altLang="ko-KR" sz="1100"/>
              <a:t>"/&gt;</a:t>
            </a:r>
          </a:p>
          <a:p>
            <a:r>
              <a:rPr lang="en-US" altLang="ko-KR" sz="1100"/>
              <a:t>        &lt;/div&gt;</a:t>
            </a:r>
          </a:p>
          <a:p>
            <a:endParaRPr lang="en-US" altLang="ko-KR" sz="1100"/>
          </a:p>
          <a:p>
            <a:r>
              <a:rPr lang="en-US" altLang="ko-KR" sz="1100"/>
              <a:t>        &lt;div class="form-row"&gt;</a:t>
            </a:r>
          </a:p>
          <a:p>
            <a:r>
              <a:rPr lang="en-US" altLang="ko-KR" sz="1100"/>
              <a:t>            &lt;input type="submit" value="</a:t>
            </a:r>
            <a:r>
              <a:rPr lang="ko-KR" altLang="en-US" sz="1100"/>
              <a:t>로그인</a:t>
            </a:r>
            <a:r>
              <a:rPr lang="en-US" altLang="ko-KR" sz="1100"/>
              <a:t>" /&gt;</a:t>
            </a:r>
          </a:p>
          <a:p>
            <a:r>
              <a:rPr lang="en-US" altLang="ko-KR" sz="1100"/>
              <a:t>            &lt;input type="reset" value="</a:t>
            </a:r>
            <a:r>
              <a:rPr lang="ko-KR" altLang="en-US" sz="1100"/>
              <a:t>취소</a:t>
            </a:r>
            <a:r>
              <a:rPr lang="en-US" altLang="ko-KR" sz="1100"/>
              <a:t>" /&gt;</a:t>
            </a:r>
          </a:p>
          <a:p>
            <a:r>
              <a:rPr lang="en-US" altLang="ko-KR" sz="1100"/>
              <a:t>        &lt;/div&gt;</a:t>
            </a:r>
          </a:p>
          <a:p>
            <a:r>
              <a:rPr lang="en-US" altLang="ko-KR" sz="1100"/>
              <a:t>    &lt;/form&gt;</a:t>
            </a:r>
          </a:p>
          <a:p>
            <a:r>
              <a:rPr lang="en-US" altLang="ko-KR" sz="1100"/>
              <a:t>&lt;/section&gt;</a:t>
            </a:r>
          </a:p>
          <a:p>
            <a:r>
              <a:rPr lang="en-US" altLang="ko-KR" sz="1100"/>
              <a:t>&lt;/body&gt;</a:t>
            </a:r>
          </a:p>
          <a:p>
            <a:r>
              <a:rPr lang="en-US" altLang="ko-KR" sz="1100"/>
              <a:t>&lt;/html&gt;</a:t>
            </a:r>
            <a:endParaRPr lang="ko-KR" altLang="en-US" sz="11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1D0289-B5D9-42CB-91C7-807253D98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4991" y="113556"/>
            <a:ext cx="18954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53345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인증 체크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/>
              <a:t>컨트롤러 구현</a:t>
            </a:r>
            <a:endParaRPr lang="en-US" altLang="ko-KR" sz="2000" b="1"/>
          </a:p>
          <a:p>
            <a:pPr lvl="1">
              <a:lnSpc>
                <a:spcPct val="150000"/>
              </a:lnSpc>
            </a:pPr>
            <a:r>
              <a:rPr lang="en-US" altLang="ko-KR" sz="1800"/>
              <a:t>LoginController</a:t>
            </a:r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ko-KR" altLang="en-US" sz="1800"/>
              <a:t>오브젝트 에러는 자동 </a:t>
            </a:r>
            <a:r>
              <a:rPr lang="en-US" altLang="ko-KR" sz="1800"/>
              <a:t>validation</a:t>
            </a:r>
            <a:r>
              <a:rPr lang="ko-KR" altLang="en-US" sz="1800"/>
              <a:t>보다 직접 등록하는 것을 권장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en-US" altLang="ko-KR" sz="1800"/>
              <a:t>getSession(true) </a:t>
            </a:r>
            <a:r>
              <a:rPr lang="en-US" altLang="ko-KR" sz="1800">
                <a:sym typeface="Wingdings" panose="05000000000000000000" pitchFamily="2" charset="2"/>
              </a:rPr>
              <a:t> </a:t>
            </a:r>
            <a:r>
              <a:rPr lang="ko-KR" altLang="en-US" sz="1800">
                <a:sym typeface="Wingdings" panose="05000000000000000000" pitchFamily="2" charset="2"/>
              </a:rPr>
              <a:t>세션</a:t>
            </a:r>
            <a:r>
              <a:rPr lang="en-US" altLang="ko-KR" sz="1800">
                <a:sym typeface="Wingdings" panose="05000000000000000000" pitchFamily="2" charset="2"/>
              </a:rPr>
              <a:t> </a:t>
            </a:r>
            <a:r>
              <a:rPr lang="ko-KR" altLang="en-US" sz="1800">
                <a:sym typeface="Wingdings" panose="05000000000000000000" pitchFamily="2" charset="2"/>
              </a:rPr>
              <a:t>생성</a:t>
            </a:r>
            <a:r>
              <a:rPr lang="en-US" altLang="ko-KR" sz="1800">
                <a:sym typeface="Wingdings" panose="05000000000000000000" pitchFamily="2" charset="2"/>
              </a:rPr>
              <a:t>(defaulttrue,</a:t>
            </a:r>
            <a:r>
              <a:rPr lang="ko-KR" altLang="en-US" sz="1800">
                <a:sym typeface="Wingdings" panose="05000000000000000000" pitchFamily="2" charset="2"/>
              </a:rPr>
              <a:t> </a:t>
            </a:r>
            <a:r>
              <a:rPr lang="en-US" altLang="ko-KR" sz="1800">
                <a:sym typeface="Wingdings" panose="05000000000000000000" pitchFamily="2" charset="2"/>
              </a:rPr>
              <a:t>false</a:t>
            </a:r>
            <a:r>
              <a:rPr lang="ko-KR" altLang="en-US" sz="1800">
                <a:sym typeface="Wingdings" panose="05000000000000000000" pitchFamily="2" charset="2"/>
              </a:rPr>
              <a:t>로 설정하면 있으면 반환</a:t>
            </a:r>
            <a:r>
              <a:rPr lang="en-US" altLang="ko-KR" sz="1800">
                <a:sym typeface="Wingdings" panose="05000000000000000000" pitchFamily="2" charset="2"/>
              </a:rPr>
              <a:t>, </a:t>
            </a:r>
            <a:r>
              <a:rPr lang="ko-KR" altLang="en-US" sz="1800">
                <a:sym typeface="Wingdings" panose="05000000000000000000" pitchFamily="2" charset="2"/>
              </a:rPr>
              <a:t>없으면 </a:t>
            </a:r>
            <a:r>
              <a:rPr lang="en-US" altLang="ko-KR" sz="1800">
                <a:sym typeface="Wingdings" panose="05000000000000000000" pitchFamily="2" charset="2"/>
              </a:rPr>
              <a:t>null </a:t>
            </a:r>
            <a:r>
              <a:rPr lang="ko-KR" altLang="en-US" sz="1800">
                <a:sym typeface="Wingdings" panose="05000000000000000000" pitchFamily="2" charset="2"/>
              </a:rPr>
              <a:t>반환</a:t>
            </a:r>
            <a:r>
              <a:rPr lang="en-US" altLang="ko-KR" sz="1800">
                <a:sym typeface="Wingdings" panose="05000000000000000000" pitchFamily="2" charset="2"/>
              </a:rPr>
              <a:t>)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2000"/>
          </a:p>
          <a:p>
            <a:pPr lvl="1"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9A6B9EF-E316-41FD-B397-AB4AD39B2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734" y="1763230"/>
            <a:ext cx="10517110" cy="37548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@PostMapping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"/login"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login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@Validated @ModelAttribute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LoginForm loginForm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BindingResult bindingResult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HttpServletRequest request){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(bindingResult.hasErrors()){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"login/login-Form"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Member loginMember =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loginService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.login(loginForm.getLoginId()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loginForm.getPassword())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if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(loginMember ==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bindingResult.reject(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"loginFail"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아이디 또는 비밀번호가 맞지 않습니다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return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"login/login-Form"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로그인 성공 처리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세션이 있으면 있는 세션반환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없으면 신규 세션을 생성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HttpSession session = request.getSession()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session.setAttribute(SessionConst.</a:t>
            </a:r>
            <a:r>
              <a:rPr kumimoji="0" lang="ko-KR" altLang="ko-KR" sz="14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LOGIN_MEMBER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loginMember)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return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"redirect:/"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5AD0CBB-FEE4-4EA8-A410-66B218456BDD}"/>
              </a:ext>
            </a:extLst>
          </p:cNvPr>
          <p:cNvSpPr/>
          <p:nvPr/>
        </p:nvSpPr>
        <p:spPr>
          <a:xfrm>
            <a:off x="1329268" y="3945466"/>
            <a:ext cx="5681131" cy="9567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6184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인증 체크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/>
              <a:t>컨트롤러 구현</a:t>
            </a:r>
            <a:endParaRPr lang="en-US" altLang="ko-KR" sz="2000" b="1"/>
          </a:p>
          <a:p>
            <a:pPr lvl="1">
              <a:lnSpc>
                <a:spcPct val="150000"/>
              </a:lnSpc>
            </a:pPr>
            <a:r>
              <a:rPr lang="en-US" altLang="ko-KR" sz="1800"/>
              <a:t>LoginController</a:t>
            </a:r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/>
          </a:p>
          <a:p>
            <a:pPr lvl="2">
              <a:lnSpc>
                <a:spcPct val="150000"/>
              </a:lnSpc>
            </a:pPr>
            <a:r>
              <a:rPr lang="ko-KR" altLang="en-US" sz="1600"/>
              <a:t>로그인이 수행되지 않은 회원도 접근가능해야 하므로 </a:t>
            </a:r>
            <a:r>
              <a:rPr lang="en-US" altLang="ko-KR" sz="1600"/>
              <a:t>getSession(</a:t>
            </a:r>
            <a:r>
              <a:rPr lang="en-US" altLang="ko-KR" sz="1600">
                <a:solidFill>
                  <a:srgbClr val="FF0000"/>
                </a:solidFill>
              </a:rPr>
              <a:t>false</a:t>
            </a:r>
            <a:r>
              <a:rPr lang="en-US" altLang="ko-KR" sz="1600"/>
              <a:t>);</a:t>
            </a:r>
          </a:p>
          <a:p>
            <a:pPr lvl="2">
              <a:lnSpc>
                <a:spcPct val="150000"/>
              </a:lnSpc>
            </a:pPr>
            <a:r>
              <a:rPr lang="en-US" altLang="ko-KR" sz="1600"/>
              <a:t>loginMember</a:t>
            </a:r>
            <a:r>
              <a:rPr lang="ko-KR" altLang="en-US" sz="1600"/>
              <a:t>는 </a:t>
            </a:r>
            <a:r>
              <a:rPr lang="en-US" altLang="ko-KR" sz="1600"/>
              <a:t>DB</a:t>
            </a:r>
            <a:r>
              <a:rPr lang="ko-KR" altLang="en-US" sz="1600"/>
              <a:t>에서 조회한 것이 아닌 </a:t>
            </a:r>
            <a:r>
              <a:rPr lang="en-US" altLang="ko-KR" sz="1600"/>
              <a:t>session </a:t>
            </a:r>
            <a:r>
              <a:rPr lang="ko-KR" altLang="en-US" sz="1600"/>
              <a:t>저장소에서 꺼내온 객체</a:t>
            </a:r>
            <a:endParaRPr lang="en-US" altLang="ko-KR" sz="16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2000"/>
          </a:p>
          <a:p>
            <a:pPr lvl="1"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61DA69B-0256-4E34-8A23-EB1022C37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404" y="1881535"/>
            <a:ext cx="8566769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@GetMapping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home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(HttpServletRequest request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 model){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HttpSession session = request.getSession(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if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(session==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"index"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Member loginMember = (Member) session.getAttribute(SessionConst.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LOGIN_MEMBER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if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(loginMember==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"index"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model.addAttribute(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"member"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loginMember)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return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"index"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28779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인증 체크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/>
              <a:t>header.html </a:t>
            </a:r>
            <a:r>
              <a:rPr lang="ko-KR" altLang="en-US" sz="2000" b="1"/>
              <a:t>수정</a:t>
            </a:r>
            <a:endParaRPr lang="en-US" altLang="ko-KR" sz="2000" b="1"/>
          </a:p>
          <a:p>
            <a:pPr lvl="1">
              <a:lnSpc>
                <a:spcPct val="150000"/>
              </a:lnSpc>
            </a:pPr>
            <a:r>
              <a:rPr lang="en-US" altLang="ko-KR" sz="1800"/>
              <a:t>fragment/header.html</a:t>
            </a:r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ko-KR" altLang="en-US" sz="1800"/>
              <a:t>아이디는 </a:t>
            </a:r>
            <a:r>
              <a:rPr lang="en-US" altLang="ko-KR" sz="1800"/>
              <a:t>MEMBER_ID, </a:t>
            </a:r>
            <a:r>
              <a:rPr lang="ko-KR" altLang="en-US" sz="1800"/>
              <a:t>비밀번호는 </a:t>
            </a:r>
            <a:r>
              <a:rPr lang="en-US" altLang="ko-KR" sz="1800"/>
              <a:t>NAME</a:t>
            </a:r>
            <a:r>
              <a:rPr lang="ko-KR" altLang="en-US" sz="1800"/>
              <a:t>을 이용하여 로그인 테스트해보기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ko-KR" altLang="en-US" sz="1800"/>
          </a:p>
          <a:p>
            <a:pPr lvl="1">
              <a:lnSpc>
                <a:spcPct val="150000"/>
              </a:lnSpc>
            </a:pPr>
            <a:endParaRPr lang="ko-KR" altLang="en-US"/>
          </a:p>
          <a:p>
            <a:pPr lvl="1"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2000"/>
          </a:p>
          <a:p>
            <a:pPr lvl="1">
              <a:lnSpc>
                <a:spcPct val="150000"/>
              </a:lnSpc>
            </a:pPr>
            <a:endParaRPr lang="en-US" sz="16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96302C7-E73A-4D43-9F8F-D37948573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023" y="5514975"/>
            <a:ext cx="4448175" cy="127635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00A51D-9F0D-48FE-82A3-088AC8E51642}"/>
              </a:ext>
            </a:extLst>
          </p:cNvPr>
          <p:cNvSpPr/>
          <p:nvPr/>
        </p:nvSpPr>
        <p:spPr>
          <a:xfrm>
            <a:off x="1092200" y="1815111"/>
            <a:ext cx="5249334" cy="316240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50"/>
              <a:t>&lt;!DOCTYPE html&gt;</a:t>
            </a:r>
          </a:p>
          <a:p>
            <a:r>
              <a:rPr lang="en-US" altLang="ko-KR" sz="1050"/>
              <a:t>&lt;html xmlns:th="http://www.thymeleaf.org"&gt;</a:t>
            </a:r>
          </a:p>
          <a:p>
            <a:r>
              <a:rPr lang="en-US" altLang="ko-KR" sz="1050"/>
              <a:t>&lt;header th:fragment="headerFragment"&gt;</a:t>
            </a:r>
          </a:p>
          <a:p>
            <a:r>
              <a:rPr lang="en-US" altLang="ko-KR" sz="1050"/>
              <a:t>    &lt;div style="text-align:center"&gt;</a:t>
            </a:r>
          </a:p>
          <a:p>
            <a:r>
              <a:rPr lang="en-US" altLang="ko-KR" sz="1050"/>
              <a:t>        &lt;div&gt;</a:t>
            </a:r>
          </a:p>
          <a:p>
            <a:r>
              <a:rPr lang="en-US" altLang="ko-KR" sz="1050"/>
              <a:t>            </a:t>
            </a:r>
            <a:r>
              <a:rPr lang="en-US" altLang="ko-KR" sz="1050">
                <a:solidFill>
                  <a:srgbClr val="FF0000"/>
                </a:solidFill>
              </a:rPr>
              <a:t>&lt;h1&gt;&lt;a href="/"&gt;HELLO SHOP&lt;/a&gt;&lt;/h1&gt;</a:t>
            </a:r>
          </a:p>
          <a:p>
            <a:r>
              <a:rPr lang="en-US" altLang="ko-KR" sz="1050"/>
              <a:t>        &lt;/div&gt;</a:t>
            </a:r>
          </a:p>
          <a:p>
            <a:r>
              <a:rPr lang="en-US" altLang="ko-KR" sz="1050"/>
              <a:t>        &lt;div&gt;</a:t>
            </a:r>
          </a:p>
          <a:p>
            <a:r>
              <a:rPr lang="en-US" altLang="ko-KR" sz="1050"/>
              <a:t>            &lt;div th:if="${member}"&gt;</a:t>
            </a:r>
          </a:p>
          <a:p>
            <a:r>
              <a:rPr lang="en-US" altLang="ko-KR" sz="1050"/>
              <a:t>                &lt;h4 th:text="|</a:t>
            </a:r>
            <a:r>
              <a:rPr lang="ko-KR" altLang="en-US" sz="1050"/>
              <a:t>로그인</a:t>
            </a:r>
            <a:r>
              <a:rPr lang="en-US" altLang="ko-KR" sz="1050"/>
              <a:t>:${member.name}|"&gt;</a:t>
            </a:r>
            <a:r>
              <a:rPr lang="ko-KR" altLang="en-US" sz="1050"/>
              <a:t>로그인 사용자 이름</a:t>
            </a:r>
            <a:r>
              <a:rPr lang="en-US" altLang="ko-KR" sz="1050"/>
              <a:t>&lt;/h4&gt;</a:t>
            </a:r>
          </a:p>
          <a:p>
            <a:r>
              <a:rPr lang="en-US" altLang="ko-KR" sz="1050"/>
              <a:t>                &lt;a  href="/logout"&gt;LOGOUT&lt;/a&gt;</a:t>
            </a:r>
          </a:p>
          <a:p>
            <a:r>
              <a:rPr lang="en-US" altLang="ko-KR" sz="1050"/>
              <a:t>            &lt;/div&gt;</a:t>
            </a:r>
          </a:p>
          <a:p>
            <a:r>
              <a:rPr lang="en-US" altLang="ko-KR" sz="1050"/>
              <a:t>            &lt;div th:unless="${member}"&gt;</a:t>
            </a:r>
          </a:p>
          <a:p>
            <a:r>
              <a:rPr lang="en-US" altLang="ko-KR" sz="1050"/>
              <a:t>                &lt;a  href="/login"&gt; LOGIN &lt;/a&gt;</a:t>
            </a:r>
          </a:p>
          <a:p>
            <a:r>
              <a:rPr lang="en-US" altLang="ko-KR" sz="1050"/>
              <a:t>            &lt;/div&gt;</a:t>
            </a:r>
          </a:p>
          <a:p>
            <a:r>
              <a:rPr lang="en-US" altLang="ko-KR" sz="1050"/>
              <a:t>        &lt;/div&gt;</a:t>
            </a:r>
          </a:p>
          <a:p>
            <a:r>
              <a:rPr lang="en-US" altLang="ko-KR" sz="1050"/>
              <a:t>    &lt;/div&gt;</a:t>
            </a:r>
          </a:p>
          <a:p>
            <a:r>
              <a:rPr lang="en-US" altLang="ko-KR" sz="1050"/>
              <a:t>&lt;/header&gt;</a:t>
            </a:r>
          </a:p>
          <a:p>
            <a:r>
              <a:rPr lang="en-US" altLang="ko-KR" sz="1050"/>
              <a:t>&lt;/html&gt;</a:t>
            </a:r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248071677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인증 체크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/>
              <a:t>컨트롤러 구현</a:t>
            </a:r>
            <a:endParaRPr lang="en-US" altLang="ko-KR" sz="2000" b="1"/>
          </a:p>
          <a:p>
            <a:pPr lvl="1">
              <a:lnSpc>
                <a:spcPct val="150000"/>
              </a:lnSpc>
            </a:pPr>
            <a:r>
              <a:rPr lang="en-US" altLang="ko-KR" sz="1800"/>
              <a:t>LoginController</a:t>
            </a:r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en-US" altLang="ko-KR" sz="1800"/>
              <a:t>PostMapping</a:t>
            </a:r>
            <a:r>
              <a:rPr lang="ko-KR" altLang="en-US" sz="1800"/>
              <a:t>으로 받는 것이 더 바람직하지만 예제의 단순화를 위해 </a:t>
            </a:r>
            <a:r>
              <a:rPr lang="en-US" altLang="ko-KR" sz="1800"/>
              <a:t>GetMapping</a:t>
            </a:r>
            <a:r>
              <a:rPr lang="ko-KR" altLang="en-US" sz="1800"/>
              <a:t>으로 처리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2000"/>
          </a:p>
          <a:p>
            <a:pPr lvl="1"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E9F08CF-639C-4B16-B29B-84AB310F5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749905"/>
            <a:ext cx="5474576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Mapping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"/logout"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logout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(HttpServletRequest request){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HttpSession session = request.getSession(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if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(session!=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session.invalidate()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"redirect:/"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88473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서블릿 필터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/>
              <a:t>공통 관심 사항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en-US" altLang="ko-KR" sz="1800"/>
              <a:t>ex)</a:t>
            </a:r>
            <a:r>
              <a:rPr lang="ko-KR" altLang="en-US" sz="1800"/>
              <a:t> 로그인 상태인 회원만 특정 서비스 제공</a:t>
            </a:r>
            <a:endParaRPr lang="en-US" altLang="ko-KR" sz="1800"/>
          </a:p>
          <a:p>
            <a:pPr lvl="2">
              <a:lnSpc>
                <a:spcPct val="150000"/>
              </a:lnSpc>
            </a:pPr>
            <a:r>
              <a:rPr lang="en-US" altLang="ko-KR" sz="1600"/>
              <a:t>/member/list</a:t>
            </a:r>
          </a:p>
          <a:p>
            <a:pPr lvl="2">
              <a:lnSpc>
                <a:spcPct val="150000"/>
              </a:lnSpc>
            </a:pPr>
            <a:r>
              <a:rPr lang="en-US" altLang="ko-KR" sz="1600"/>
              <a:t>/order</a:t>
            </a:r>
          </a:p>
          <a:p>
            <a:pPr lvl="2">
              <a:lnSpc>
                <a:spcPct val="150000"/>
              </a:lnSpc>
            </a:pPr>
            <a:r>
              <a:rPr lang="en-US" altLang="ko-KR" sz="1600"/>
              <a:t>..</a:t>
            </a:r>
          </a:p>
          <a:p>
            <a:pPr lvl="1">
              <a:lnSpc>
                <a:spcPct val="150000"/>
              </a:lnSpc>
            </a:pPr>
            <a:r>
              <a:rPr lang="ko-KR" altLang="en-US" sz="1800"/>
              <a:t>애플리케이션 여러 로직에서 공통으로 관심이 있는 있는 것을 공통 관심사</a:t>
            </a:r>
            <a:r>
              <a:rPr lang="en-US" altLang="ko-KR" sz="1800"/>
              <a:t>(cross-cutting concern) </a:t>
            </a:r>
            <a:r>
              <a:rPr lang="ko-KR" altLang="en-US" sz="1800"/>
              <a:t>라고 함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ko-KR" altLang="en-US" sz="1800"/>
              <a:t>웹과 관련된 공통 관심사를 처리할 때는 </a:t>
            </a:r>
            <a:r>
              <a:rPr lang="en-US" altLang="ko-KR" sz="1800"/>
              <a:t>HTTP</a:t>
            </a:r>
            <a:r>
              <a:rPr lang="ko-KR" altLang="en-US" sz="1800"/>
              <a:t>의 헤더나 </a:t>
            </a:r>
            <a:r>
              <a:rPr lang="en-US" altLang="ko-KR" sz="1800"/>
              <a:t>URL</a:t>
            </a:r>
            <a:r>
              <a:rPr lang="ko-KR" altLang="en-US" sz="1800"/>
              <a:t>의 정보들이 필요한데</a:t>
            </a:r>
            <a:r>
              <a:rPr lang="en-US" altLang="ko-KR" sz="1800"/>
              <a:t>, </a:t>
            </a:r>
            <a:r>
              <a:rPr lang="ko-KR" altLang="en-US" sz="1800"/>
              <a:t>서블릿 필터나 스프링 인터셉터는 </a:t>
            </a:r>
            <a:r>
              <a:rPr lang="en-US" altLang="ko-KR" sz="1800"/>
              <a:t>HttpServletRequest</a:t>
            </a:r>
            <a:r>
              <a:rPr lang="ko-KR" altLang="en-US" sz="1800"/>
              <a:t>를 제공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ko-KR" altLang="en-US" sz="1800"/>
              <a:t>참고</a:t>
            </a:r>
            <a:r>
              <a:rPr lang="en-US" altLang="ko-KR" sz="1800"/>
              <a:t>) </a:t>
            </a:r>
            <a:r>
              <a:rPr lang="ko-KR" altLang="en-US" sz="1800"/>
              <a:t>모든 비즈니스 로직을 처리하는 컨트롤러</a:t>
            </a:r>
            <a:r>
              <a:rPr lang="en-US" altLang="ko-KR" sz="1800"/>
              <a:t>(handler)</a:t>
            </a:r>
            <a:r>
              <a:rPr lang="ko-KR" altLang="en-US" sz="1800"/>
              <a:t>에 로그인 상태를 확인하는 로직을 넣으면 불편하므로 필터를 이용하는 것이 바람직</a:t>
            </a:r>
            <a:r>
              <a:rPr lang="en-US" altLang="ko-KR" sz="1800"/>
              <a:t>(</a:t>
            </a:r>
            <a:r>
              <a:rPr lang="ko-KR" altLang="en-US" sz="1800"/>
              <a:t>만약 공통 관심사가 변경되면 모든 로직을 수정해야 함</a:t>
            </a:r>
            <a:r>
              <a:rPr lang="en-US" altLang="ko-KR" sz="1800"/>
              <a:t>)</a:t>
            </a:r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marL="914400" lvl="2" indent="0">
              <a:lnSpc>
                <a:spcPct val="150000"/>
              </a:lnSpc>
              <a:buNone/>
            </a:pPr>
            <a:endParaRPr lang="ko-KR" altLang="en-US"/>
          </a:p>
          <a:p>
            <a:pPr lvl="1"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2000"/>
          </a:p>
          <a:p>
            <a:pPr lvl="1">
              <a:lnSpc>
                <a:spcPct val="15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44287111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인증 체크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/>
              <a:t>컨트롤러 구현</a:t>
            </a:r>
            <a:endParaRPr lang="en-US" altLang="ko-KR" sz="2000" b="1"/>
          </a:p>
          <a:p>
            <a:pPr lvl="1">
              <a:lnSpc>
                <a:spcPct val="150000"/>
              </a:lnSpc>
            </a:pPr>
            <a:r>
              <a:rPr lang="en-US" altLang="ko-KR" sz="1800"/>
              <a:t>@SessionAttribute</a:t>
            </a:r>
          </a:p>
          <a:p>
            <a:pPr lvl="2">
              <a:lnSpc>
                <a:spcPct val="150000"/>
              </a:lnSpc>
            </a:pPr>
            <a:r>
              <a:rPr lang="en-US" altLang="ko-KR" sz="1600"/>
              <a:t>Session</a:t>
            </a:r>
            <a:r>
              <a:rPr lang="ko-KR" altLang="en-US" sz="1600"/>
              <a:t>을 확인한 후</a:t>
            </a:r>
            <a:r>
              <a:rPr lang="en-US" altLang="ko-KR" sz="1600"/>
              <a:t>, </a:t>
            </a:r>
            <a:r>
              <a:rPr lang="ko-KR" altLang="en-US" sz="1600"/>
              <a:t>있으면 저장된 세션의 해당 객체를 꺼내서 후술한 객체</a:t>
            </a:r>
            <a:r>
              <a:rPr lang="en-US" altLang="ko-KR" sz="1600"/>
              <a:t>(</a:t>
            </a:r>
            <a:r>
              <a:rPr lang="ko-KR" altLang="en-US" sz="1600"/>
              <a:t>여기서는 </a:t>
            </a:r>
            <a:r>
              <a:rPr lang="en-US" altLang="ko-KR" sz="1600"/>
              <a:t>loginMember)</a:t>
            </a:r>
            <a:r>
              <a:rPr lang="ko-KR" altLang="en-US" sz="1600"/>
              <a:t>에</a:t>
            </a:r>
            <a:r>
              <a:rPr lang="en-US" altLang="ko-KR" sz="1600"/>
              <a:t> </a:t>
            </a:r>
            <a:r>
              <a:rPr lang="ko-KR" altLang="en-US" sz="1600"/>
              <a:t>담아줌</a:t>
            </a:r>
            <a:endParaRPr lang="en-US" altLang="ko-KR" sz="1600"/>
          </a:p>
          <a:p>
            <a:pPr lvl="2">
              <a:lnSpc>
                <a:spcPct val="150000"/>
              </a:lnSpc>
            </a:pPr>
            <a:r>
              <a:rPr lang="ko-KR" altLang="en-US" sz="1600"/>
              <a:t>이미 로그인 된 사용자를 찾을 때 사용하며 </a:t>
            </a:r>
            <a:r>
              <a:rPr lang="ko-KR" altLang="en-US" sz="1600" u="sng"/>
              <a:t>세션을 새로 생성하는 기능은 제공하지 않음</a:t>
            </a:r>
            <a:endParaRPr lang="en-US" altLang="ko-KR" sz="1600" u="sng"/>
          </a:p>
          <a:p>
            <a:pPr lvl="2">
              <a:lnSpc>
                <a:spcPct val="150000"/>
              </a:lnSpc>
            </a:pPr>
            <a:endParaRPr lang="en-US" altLang="ko-KR" sz="1600"/>
          </a:p>
          <a:p>
            <a:pPr lvl="2">
              <a:lnSpc>
                <a:spcPct val="150000"/>
              </a:lnSpc>
            </a:pPr>
            <a:endParaRPr lang="en-US" altLang="ko-KR" sz="1600"/>
          </a:p>
          <a:p>
            <a:pPr lvl="2">
              <a:lnSpc>
                <a:spcPct val="150000"/>
              </a:lnSpc>
            </a:pPr>
            <a:endParaRPr lang="en-US" altLang="ko-KR" sz="1600"/>
          </a:p>
          <a:p>
            <a:pPr lvl="2">
              <a:lnSpc>
                <a:spcPct val="150000"/>
              </a:lnSpc>
            </a:pPr>
            <a:endParaRPr lang="en-US" altLang="ko-KR" sz="1600"/>
          </a:p>
          <a:p>
            <a:pPr lvl="2">
              <a:lnSpc>
                <a:spcPct val="150000"/>
              </a:lnSpc>
            </a:pPr>
            <a:endParaRPr lang="en-US" altLang="ko-KR" sz="1600"/>
          </a:p>
          <a:p>
            <a:pPr lvl="2">
              <a:lnSpc>
                <a:spcPct val="150000"/>
              </a:lnSpc>
            </a:pPr>
            <a:endParaRPr lang="en-US" altLang="ko-KR" sz="1600"/>
          </a:p>
          <a:p>
            <a:pPr lvl="2">
              <a:lnSpc>
                <a:spcPct val="150000"/>
              </a:lnSpc>
            </a:pPr>
            <a:endParaRPr lang="en-US" altLang="ko-KR" sz="1600"/>
          </a:p>
          <a:p>
            <a:pPr lvl="2">
              <a:lnSpc>
                <a:spcPct val="150000"/>
              </a:lnSpc>
            </a:pPr>
            <a:endParaRPr lang="en-US" altLang="ko-KR" sz="1600"/>
          </a:p>
          <a:p>
            <a:pPr lvl="2">
              <a:lnSpc>
                <a:spcPct val="150000"/>
              </a:lnSpc>
            </a:pPr>
            <a:endParaRPr lang="en-US" altLang="ko-KR" sz="16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2000"/>
          </a:p>
          <a:p>
            <a:pPr lvl="1"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A4BDC1A-02AB-45CE-A522-856A3CC60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966" y="2962228"/>
            <a:ext cx="11096179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@GetMapping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home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@SessionAttribute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(name=SessionConst.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LOGIN_MEMBER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required 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Member loginMember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 model){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(loginMember==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"index"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model.addAttribute(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"member"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loginMember)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return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"index"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09584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인증 체크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/>
              <a:t>로그인 최초시도</a:t>
            </a:r>
            <a:endParaRPr lang="en-US" altLang="ko-KR" sz="2000" b="1"/>
          </a:p>
          <a:p>
            <a:pPr lvl="1">
              <a:lnSpc>
                <a:spcPct val="150000"/>
              </a:lnSpc>
            </a:pPr>
            <a:r>
              <a:rPr lang="en-US" altLang="ko-KR" sz="1600"/>
              <a:t>URL</a:t>
            </a:r>
            <a:r>
              <a:rPr lang="ko-KR" altLang="en-US" sz="1600"/>
              <a:t>에 </a:t>
            </a:r>
            <a:r>
              <a:rPr lang="en-US" altLang="ko-KR" sz="1600"/>
              <a:t>jsessionid</a:t>
            </a:r>
            <a:r>
              <a:rPr lang="ko-KR" altLang="en-US" sz="1600"/>
              <a:t>가 포함됨</a:t>
            </a:r>
            <a:endParaRPr lang="en-US" altLang="ko-KR" sz="1600"/>
          </a:p>
          <a:p>
            <a:pPr lvl="1">
              <a:lnSpc>
                <a:spcPct val="150000"/>
              </a:lnSpc>
            </a:pPr>
            <a:endParaRPr lang="en-US" altLang="ko-KR" sz="1600"/>
          </a:p>
          <a:p>
            <a:pPr lvl="1">
              <a:lnSpc>
                <a:spcPct val="150000"/>
              </a:lnSpc>
            </a:pPr>
            <a:endParaRPr lang="en-US" altLang="ko-KR" sz="1600"/>
          </a:p>
          <a:p>
            <a:pPr lvl="1">
              <a:lnSpc>
                <a:spcPct val="150000"/>
              </a:lnSpc>
            </a:pPr>
            <a:r>
              <a:rPr lang="ko-KR" altLang="en-US" sz="1600"/>
              <a:t>웹 브라우저가 쿠키를 지원하지 않을 때 쿠키 대신 </a:t>
            </a:r>
            <a:r>
              <a:rPr lang="en-US" altLang="ko-KR" sz="1600"/>
              <a:t>URL</a:t>
            </a:r>
            <a:r>
              <a:rPr lang="ko-KR" altLang="en-US" sz="1600"/>
              <a:t>을 통해서 세션을 유지하는 방법</a:t>
            </a:r>
            <a:endParaRPr lang="en-US" altLang="ko-KR" sz="1600"/>
          </a:p>
          <a:p>
            <a:pPr lvl="1">
              <a:lnSpc>
                <a:spcPct val="150000"/>
              </a:lnSpc>
            </a:pPr>
            <a:r>
              <a:rPr lang="ko-KR" altLang="en-US" sz="1600"/>
              <a:t>나의 브라우저는 쿠키를 지원하는데 왜 붙을까</a:t>
            </a:r>
            <a:r>
              <a:rPr lang="en-US" altLang="ko-KR" sz="1600"/>
              <a:t>?</a:t>
            </a:r>
          </a:p>
          <a:p>
            <a:pPr lvl="2">
              <a:lnSpc>
                <a:spcPct val="150000"/>
              </a:lnSpc>
            </a:pPr>
            <a:r>
              <a:rPr lang="ko-KR" altLang="en-US" sz="1600"/>
              <a:t>최초 응답에서는 서버가 해당 브라우저가 쿠키를 지원하는지 아닌지를 확인할 수 없으므로 쿠키 값도 전달하고</a:t>
            </a:r>
            <a:r>
              <a:rPr lang="en-US" altLang="ko-KR" sz="1600"/>
              <a:t>, URL</a:t>
            </a:r>
            <a:r>
              <a:rPr lang="ko-KR" altLang="en-US" sz="1600"/>
              <a:t>에 </a:t>
            </a:r>
            <a:r>
              <a:rPr lang="en-US" altLang="ko-KR" sz="1600"/>
              <a:t>jssessionid</a:t>
            </a:r>
            <a:r>
              <a:rPr lang="ko-KR" altLang="en-US" sz="1600"/>
              <a:t>로 함께 전달</a:t>
            </a:r>
            <a:endParaRPr lang="en-US" altLang="ko-KR" sz="1600"/>
          </a:p>
          <a:p>
            <a:pPr lvl="1">
              <a:lnSpc>
                <a:spcPct val="150000"/>
              </a:lnSpc>
            </a:pPr>
            <a:r>
              <a:rPr lang="en-US" altLang="ko-KR" sz="1600"/>
              <a:t>URL </a:t>
            </a:r>
            <a:r>
              <a:rPr lang="ko-KR" altLang="en-US" sz="1600"/>
              <a:t>전달 방식을 끄고 항상 쿠키를 통해서만 세션을 유지하고 싶다면</a:t>
            </a:r>
            <a:r>
              <a:rPr lang="en-US" altLang="ko-KR" sz="1600"/>
              <a:t>?(application.yml</a:t>
            </a:r>
            <a:r>
              <a:rPr lang="ko-KR" altLang="en-US" sz="1600"/>
              <a:t>수정</a:t>
            </a:r>
            <a:r>
              <a:rPr lang="en-US" altLang="ko-KR" sz="1600"/>
              <a:t>)</a:t>
            </a:r>
          </a:p>
          <a:p>
            <a:pPr lvl="2">
              <a:lnSpc>
                <a:spcPct val="150000"/>
              </a:lnSpc>
            </a:pPr>
            <a:endParaRPr lang="en-US" altLang="ko-KR" sz="1600"/>
          </a:p>
          <a:p>
            <a:pPr lvl="2">
              <a:lnSpc>
                <a:spcPct val="150000"/>
              </a:lnSpc>
            </a:pPr>
            <a:endParaRPr lang="en-US" altLang="ko-KR" sz="1600"/>
          </a:p>
          <a:p>
            <a:pPr lvl="2">
              <a:lnSpc>
                <a:spcPct val="150000"/>
              </a:lnSpc>
            </a:pPr>
            <a:endParaRPr lang="en-US" altLang="ko-KR" sz="1600"/>
          </a:p>
          <a:p>
            <a:pPr lvl="2">
              <a:lnSpc>
                <a:spcPct val="150000"/>
              </a:lnSpc>
            </a:pPr>
            <a:endParaRPr lang="en-US" altLang="ko-KR" sz="1600"/>
          </a:p>
          <a:p>
            <a:pPr lvl="2">
              <a:lnSpc>
                <a:spcPct val="150000"/>
              </a:lnSpc>
            </a:pPr>
            <a:endParaRPr lang="en-US" altLang="ko-KR" sz="1600"/>
          </a:p>
          <a:p>
            <a:pPr lvl="2">
              <a:lnSpc>
                <a:spcPct val="150000"/>
              </a:lnSpc>
            </a:pPr>
            <a:endParaRPr lang="en-US" altLang="ko-KR" sz="1600"/>
          </a:p>
          <a:p>
            <a:pPr lvl="2">
              <a:lnSpc>
                <a:spcPct val="150000"/>
              </a:lnSpc>
            </a:pPr>
            <a:endParaRPr lang="en-US" altLang="ko-KR" sz="1600"/>
          </a:p>
          <a:p>
            <a:pPr lvl="2">
              <a:lnSpc>
                <a:spcPct val="150000"/>
              </a:lnSpc>
            </a:pPr>
            <a:endParaRPr lang="en-US" altLang="ko-KR" sz="16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2000"/>
          </a:p>
          <a:p>
            <a:pPr lvl="1"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85647B9-D335-4BC5-BE8E-E9E8E99A5027}"/>
              </a:ext>
            </a:extLst>
          </p:cNvPr>
          <p:cNvSpPr/>
          <p:nvPr/>
        </p:nvSpPr>
        <p:spPr>
          <a:xfrm>
            <a:off x="1049867" y="1835835"/>
            <a:ext cx="789093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http://localhost:8080/;jsessionid=1E7336FF1215798BDF7C4AF85A42B718</a:t>
            </a:r>
            <a:endParaRPr lang="ko-KR" altLang="en-US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5D593BB4-99AE-416B-9A1D-E6EC9C8BC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4533" y="4742303"/>
            <a:ext cx="2941831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server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servlet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session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tracking-modes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cookie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267589"/>
      </p:ext>
    </p:extLst>
  </p:cSld>
  <p:clrMapOvr>
    <a:masterClrMapping/>
  </p:clrMapOvr>
  <p:transition/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세션 정보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/>
              <a:t>세션 타임아웃 설정</a:t>
            </a:r>
            <a:endParaRPr lang="ko-KR" altLang="en-US" sz="2000" b="1"/>
          </a:p>
          <a:p>
            <a:pPr lvl="1">
              <a:lnSpc>
                <a:spcPct val="150000"/>
              </a:lnSpc>
              <a:defRPr/>
            </a:pPr>
            <a:r>
              <a:rPr lang="ko-KR" altLang="en-US" sz="1800"/>
              <a:t>세션은 사용자가 로그아웃을 직접 호출해 </a:t>
            </a:r>
            <a:r>
              <a:rPr lang="en-US" altLang="ko-KR" sz="1800"/>
              <a:t>session.invalidate()</a:t>
            </a:r>
            <a:r>
              <a:rPr lang="ko-KR" altLang="en-US" sz="1800"/>
              <a:t>가 호출 되는 경우에 삭제</a:t>
            </a:r>
            <a:endParaRPr lang="ko-KR" altLang="en-US" sz="1800"/>
          </a:p>
          <a:p>
            <a:pPr lvl="1">
              <a:lnSpc>
                <a:spcPct val="150000"/>
              </a:lnSpc>
              <a:defRPr/>
            </a:pPr>
            <a:r>
              <a:rPr lang="ko-KR" altLang="en-US" sz="1800"/>
              <a:t>로그아웃을 하지 않고</a:t>
            </a:r>
            <a:r>
              <a:rPr lang="en-US" altLang="ko-KR" sz="1800"/>
              <a:t>, </a:t>
            </a:r>
            <a:r>
              <a:rPr lang="ko-KR" altLang="en-US" sz="1800"/>
              <a:t>웹 브라우저를 종료하면 </a:t>
            </a:r>
            <a:r>
              <a:rPr lang="en-US" altLang="ko-KR" sz="1800"/>
              <a:t>HTTP</a:t>
            </a:r>
            <a:r>
              <a:rPr lang="ko-KR" altLang="en-US" sz="1800"/>
              <a:t>는 비연결성이기 때문에 서버는 웹 브라우저를 종료한 것인지 아닌지 인식을 할 수 없음</a:t>
            </a:r>
            <a:endParaRPr lang="ko-KR" altLang="en-US" sz="1800"/>
          </a:p>
          <a:p>
            <a:pPr lvl="1">
              <a:lnSpc>
                <a:spcPct val="150000"/>
              </a:lnSpc>
              <a:defRPr/>
            </a:pPr>
            <a:r>
              <a:rPr lang="ko-KR" altLang="en-US" sz="1800"/>
              <a:t>서버는 세션데이터를 언제 삭제해야 하는지 판단하기 어려워져 남아있는 세션을 무한정 보관하게 되어 여러 문제가 발생 가능</a:t>
            </a:r>
            <a:r>
              <a:rPr lang="en-US" altLang="ko-KR" sz="1800"/>
              <a:t>(</a:t>
            </a:r>
            <a:r>
              <a:rPr lang="ko-KR" altLang="en-US" sz="1800"/>
              <a:t>단</a:t>
            </a:r>
            <a:r>
              <a:rPr lang="en-US" altLang="ko-KR" sz="1800"/>
              <a:t>, </a:t>
            </a:r>
            <a:r>
              <a:rPr lang="ko-KR" altLang="en-US" sz="1800"/>
              <a:t>세션과 연결되는 웹브라우저의 세션쿠키는 사라짐</a:t>
            </a:r>
            <a:r>
              <a:rPr lang="en-US" altLang="ko-KR" sz="1800"/>
              <a:t> </a:t>
            </a:r>
            <a:r>
              <a:rPr lang="en-US" altLang="ko-KR" sz="1800">
                <a:sym typeface="Wingdings"/>
              </a:rPr>
              <a:t> </a:t>
            </a:r>
            <a:r>
              <a:rPr lang="ko-KR" altLang="en-US" sz="1800">
                <a:sym typeface="Wingdings"/>
              </a:rPr>
              <a:t>브라우저를 종료하면 세션 정보는 서버에 있지만 브라우저에서 세션을 넘기지 않으므로 로그인 상태가 유지되지 않음</a:t>
            </a:r>
            <a:r>
              <a:rPr lang="en-US" altLang="ko-KR" sz="1800"/>
              <a:t>)</a:t>
            </a:r>
            <a:endParaRPr lang="en-US" altLang="ko-KR" sz="1800"/>
          </a:p>
          <a:p>
            <a:pPr lvl="2">
              <a:lnSpc>
                <a:spcPct val="150000"/>
              </a:lnSpc>
              <a:defRPr/>
            </a:pPr>
            <a:r>
              <a:rPr lang="ko-KR" altLang="en-US"/>
              <a:t>쿠키를 탈취 당했을 경우</a:t>
            </a:r>
            <a:r>
              <a:rPr lang="en-US" altLang="ko-KR"/>
              <a:t>,</a:t>
            </a:r>
            <a:r>
              <a:rPr lang="ko-KR" altLang="en-US"/>
              <a:t> 오랜 시간이 지나도 해당 쿠키로 악의적인 요청을 할 수 없게 됨</a:t>
            </a:r>
            <a:endParaRPr lang="ko-KR" altLang="en-US"/>
          </a:p>
          <a:p>
            <a:pPr lvl="2">
              <a:lnSpc>
                <a:spcPct val="150000"/>
              </a:lnSpc>
              <a:defRPr/>
            </a:pPr>
            <a:r>
              <a:rPr lang="ko-KR" altLang="en-US"/>
              <a:t>세션은 기본적으로 메모리에 생성</a:t>
            </a:r>
            <a:endParaRPr lang="ko-KR" altLang="en-US"/>
          </a:p>
          <a:p>
            <a:pPr lvl="1">
              <a:lnSpc>
                <a:spcPct val="150000"/>
              </a:lnSpc>
              <a:defRPr/>
            </a:pPr>
            <a:endParaRPr lang="en-US" altLang="ko-KR" sz="1600"/>
          </a:p>
          <a:p>
            <a:pPr lvl="2">
              <a:lnSpc>
                <a:spcPct val="150000"/>
              </a:lnSpc>
              <a:defRPr/>
            </a:pPr>
            <a:endParaRPr lang="en-US" altLang="ko-KR" sz="1600"/>
          </a:p>
          <a:p>
            <a:pPr lvl="2">
              <a:lnSpc>
                <a:spcPct val="150000"/>
              </a:lnSpc>
              <a:defRPr/>
            </a:pPr>
            <a:endParaRPr lang="en-US" altLang="ko-KR" sz="1600"/>
          </a:p>
          <a:p>
            <a:pPr lvl="2">
              <a:lnSpc>
                <a:spcPct val="150000"/>
              </a:lnSpc>
              <a:defRPr/>
            </a:pPr>
            <a:endParaRPr lang="en-US" altLang="ko-KR" sz="1600"/>
          </a:p>
          <a:p>
            <a:pPr lvl="2">
              <a:lnSpc>
                <a:spcPct val="150000"/>
              </a:lnSpc>
              <a:defRPr/>
            </a:pPr>
            <a:endParaRPr lang="en-US" altLang="ko-KR" sz="1600"/>
          </a:p>
          <a:p>
            <a:pPr lvl="2">
              <a:lnSpc>
                <a:spcPct val="150000"/>
              </a:lnSpc>
              <a:defRPr/>
            </a:pPr>
            <a:endParaRPr lang="en-US" altLang="ko-KR" sz="1600"/>
          </a:p>
          <a:p>
            <a:pPr lvl="2">
              <a:lnSpc>
                <a:spcPct val="150000"/>
              </a:lnSpc>
              <a:defRPr/>
            </a:pPr>
            <a:endParaRPr lang="en-US" altLang="ko-KR" sz="1600"/>
          </a:p>
          <a:p>
            <a:pPr lvl="1">
              <a:lnSpc>
                <a:spcPct val="150000"/>
              </a:lnSpc>
              <a:defRPr/>
            </a:pPr>
            <a:endParaRPr lang="en-US" altLang="ko-KR" sz="1800"/>
          </a:p>
          <a:p>
            <a:pPr lvl="1">
              <a:lnSpc>
                <a:spcPct val="150000"/>
              </a:lnSpc>
              <a:defRPr/>
            </a:pPr>
            <a:endParaRPr lang="en-US" altLang="ko-KR" sz="1800"/>
          </a:p>
          <a:p>
            <a:pPr lvl="1">
              <a:lnSpc>
                <a:spcPct val="150000"/>
              </a:lnSpc>
              <a:defRPr/>
            </a:pPr>
            <a:endParaRPr lang="en-US" altLang="ko-KR" sz="1800"/>
          </a:p>
          <a:p>
            <a:pPr lvl="1">
              <a:lnSpc>
                <a:spcPct val="150000"/>
              </a:lnSpc>
              <a:defRPr/>
            </a:pPr>
            <a:endParaRPr lang="en-US" altLang="ko-KR" sz="1800"/>
          </a:p>
          <a:p>
            <a:pPr lvl="1">
              <a:lnSpc>
                <a:spcPct val="150000"/>
              </a:lnSpc>
              <a:defRPr/>
            </a:pPr>
            <a:endParaRPr lang="en-US" altLang="ko-KR" sz="1800"/>
          </a:p>
          <a:p>
            <a:pPr lvl="1">
              <a:lnSpc>
                <a:spcPct val="150000"/>
              </a:lnSpc>
              <a:defRPr/>
            </a:pPr>
            <a:endParaRPr lang="en-US" altLang="ko-KR" sz="1800"/>
          </a:p>
          <a:p>
            <a:pPr lvl="1">
              <a:lnSpc>
                <a:spcPct val="150000"/>
              </a:lnSpc>
              <a:defRPr/>
            </a:pPr>
            <a:endParaRPr lang="en-US" altLang="ko-KR" sz="1800"/>
          </a:p>
          <a:p>
            <a:pPr lvl="1">
              <a:lnSpc>
                <a:spcPct val="150000"/>
              </a:lnSpc>
              <a:defRPr/>
            </a:pPr>
            <a:endParaRPr lang="en-US" altLang="ko-KR" sz="1800"/>
          </a:p>
          <a:p>
            <a:pPr lvl="1">
              <a:lnSpc>
                <a:spcPct val="150000"/>
              </a:lnSpc>
              <a:defRPr/>
            </a:pPr>
            <a:endParaRPr lang="en-US" altLang="ko-KR" sz="1800"/>
          </a:p>
          <a:p>
            <a:pPr lvl="1">
              <a:lnSpc>
                <a:spcPct val="150000"/>
              </a:lnSpc>
              <a:defRPr/>
            </a:pPr>
            <a:endParaRPr lang="en-US" altLang="ko-KR" sz="1800"/>
          </a:p>
          <a:p>
            <a:pPr lvl="1">
              <a:lnSpc>
                <a:spcPct val="150000"/>
              </a:lnSpc>
              <a:defRPr/>
            </a:pPr>
            <a:endParaRPr lang="en-US" altLang="ko-KR" sz="1800"/>
          </a:p>
          <a:p>
            <a:pPr lvl="1">
              <a:lnSpc>
                <a:spcPct val="150000"/>
              </a:lnSpc>
              <a:defRPr/>
            </a:pPr>
            <a:endParaRPr lang="en-US" altLang="ko-KR" sz="1800"/>
          </a:p>
          <a:p>
            <a:pPr lvl="1">
              <a:lnSpc>
                <a:spcPct val="150000"/>
              </a:lnSpc>
              <a:defRPr/>
            </a:pPr>
            <a:endParaRPr lang="en-US" altLang="ko-KR" sz="1800"/>
          </a:p>
          <a:p>
            <a:pPr lvl="1">
              <a:lnSpc>
                <a:spcPct val="150000"/>
              </a:lnSpc>
              <a:defRPr/>
            </a:pPr>
            <a:endParaRPr lang="en-US" altLang="ko-KR" sz="1800"/>
          </a:p>
          <a:p>
            <a:pPr lvl="1">
              <a:lnSpc>
                <a:spcPct val="150000"/>
              </a:lnSpc>
              <a:defRPr/>
            </a:pPr>
            <a:endParaRPr lang="en-US" altLang="ko-KR" sz="1800"/>
          </a:p>
          <a:p>
            <a:pPr lvl="1">
              <a:lnSpc>
                <a:spcPct val="150000"/>
              </a:lnSpc>
              <a:defRPr/>
            </a:pPr>
            <a:endParaRPr lang="en-US" altLang="ko-KR" sz="1800"/>
          </a:p>
          <a:p>
            <a:pPr lvl="1">
              <a:lnSpc>
                <a:spcPct val="150000"/>
              </a:lnSpc>
              <a:defRPr/>
            </a:pPr>
            <a:endParaRPr lang="en-US" altLang="ko-KR" sz="1800"/>
          </a:p>
          <a:p>
            <a:pPr lvl="1">
              <a:lnSpc>
                <a:spcPct val="150000"/>
              </a:lnSpc>
              <a:defRPr/>
            </a:pPr>
            <a:endParaRPr lang="en-US" altLang="ko-KR" sz="1800"/>
          </a:p>
          <a:p>
            <a:pPr lvl="1">
              <a:lnSpc>
                <a:spcPct val="150000"/>
              </a:lnSpc>
              <a:defRPr/>
            </a:pPr>
            <a:endParaRPr lang="en-US" altLang="ko-KR" sz="1800"/>
          </a:p>
          <a:p>
            <a:pPr lvl="1">
              <a:lnSpc>
                <a:spcPct val="150000"/>
              </a:lnSpc>
              <a:defRPr/>
            </a:pPr>
            <a:endParaRPr lang="en-US" altLang="ko-KR" sz="1800"/>
          </a:p>
          <a:p>
            <a:pPr lvl="1">
              <a:lnSpc>
                <a:spcPct val="150000"/>
              </a:lnSpc>
              <a:defRPr/>
            </a:pPr>
            <a:endParaRPr lang="en-US" altLang="ko-KR" sz="1800"/>
          </a:p>
          <a:p>
            <a:pPr lvl="1">
              <a:lnSpc>
                <a:spcPct val="150000"/>
              </a:lnSpc>
              <a:defRPr/>
            </a:pPr>
            <a:endParaRPr lang="en-US" altLang="ko-KR" sz="1800"/>
          </a:p>
          <a:p>
            <a:pPr lvl="1">
              <a:lnSpc>
                <a:spcPct val="150000"/>
              </a:lnSpc>
              <a:defRPr/>
            </a:pPr>
            <a:endParaRPr lang="en-US" altLang="ko-KR" sz="1800"/>
          </a:p>
          <a:p>
            <a:pPr lvl="1">
              <a:lnSpc>
                <a:spcPct val="150000"/>
              </a:lnSpc>
              <a:defRPr/>
            </a:pPr>
            <a:endParaRPr lang="en-US" altLang="ko-KR" sz="1800"/>
          </a:p>
          <a:p>
            <a:pPr lvl="1">
              <a:lnSpc>
                <a:spcPct val="150000"/>
              </a:lnSpc>
              <a:defRPr/>
            </a:pPr>
            <a:endParaRPr lang="en-US" altLang="ko-KR" sz="1800"/>
          </a:p>
          <a:p>
            <a:pPr lvl="1">
              <a:lnSpc>
                <a:spcPct val="150000"/>
              </a:lnSpc>
              <a:defRPr/>
            </a:pPr>
            <a:endParaRPr lang="en-US" altLang="ko-KR" sz="1800"/>
          </a:p>
          <a:p>
            <a:pPr lvl="1">
              <a:lnSpc>
                <a:spcPct val="150000"/>
              </a:lnSpc>
              <a:defRPr/>
            </a:pPr>
            <a:endParaRPr lang="en-US" altLang="ko-KR" sz="1800"/>
          </a:p>
          <a:p>
            <a:pPr lvl="1">
              <a:lnSpc>
                <a:spcPct val="150000"/>
              </a:lnSpc>
              <a:defRPr/>
            </a:pPr>
            <a:endParaRPr lang="en-US" altLang="ko-KR" sz="1800"/>
          </a:p>
          <a:p>
            <a:pPr lvl="1">
              <a:lnSpc>
                <a:spcPct val="150000"/>
              </a:lnSpc>
              <a:defRPr/>
            </a:pPr>
            <a:endParaRPr lang="en-US" altLang="ko-KR" sz="1800"/>
          </a:p>
          <a:p>
            <a:pPr lvl="1">
              <a:lnSpc>
                <a:spcPct val="150000"/>
              </a:lnSpc>
              <a:defRPr/>
            </a:pPr>
            <a:endParaRPr lang="en-US" altLang="ko-KR" sz="1800"/>
          </a:p>
          <a:p>
            <a:pPr lvl="1">
              <a:lnSpc>
                <a:spcPct val="150000"/>
              </a:lnSpc>
              <a:defRPr/>
            </a:pPr>
            <a:endParaRPr lang="en-US" altLang="ko-KR" sz="1800"/>
          </a:p>
          <a:p>
            <a:pPr lvl="1">
              <a:lnSpc>
                <a:spcPct val="150000"/>
              </a:lnSpc>
              <a:defRPr/>
            </a:pPr>
            <a:endParaRPr lang="en-US" altLang="ko-KR" sz="1400"/>
          </a:p>
          <a:p>
            <a:pPr>
              <a:lnSpc>
                <a:spcPct val="150000"/>
              </a:lnSpc>
              <a:defRPr/>
            </a:pPr>
            <a:endParaRPr lang="en-US" altLang="ko-KR" sz="2000"/>
          </a:p>
          <a:p>
            <a:pPr lvl="1">
              <a:lnSpc>
                <a:spcPct val="150000"/>
              </a:lnSpc>
              <a:defRPr/>
            </a:pPr>
            <a:endParaRPr 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세션 정보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/>
              <a:t>세션의 종료 시점은</a:t>
            </a:r>
            <a:r>
              <a:rPr lang="en-US" altLang="ko-KR" sz="2000" b="1"/>
              <a:t>?</a:t>
            </a:r>
          </a:p>
          <a:p>
            <a:pPr lvl="1">
              <a:lnSpc>
                <a:spcPct val="150000"/>
              </a:lnSpc>
            </a:pPr>
            <a:r>
              <a:rPr lang="ko-KR" altLang="en-US" sz="1800"/>
              <a:t>최근에 요청한 시간을 기준으로 </a:t>
            </a:r>
            <a:r>
              <a:rPr lang="en-US" altLang="ko-KR" sz="1800"/>
              <a:t>30</a:t>
            </a:r>
            <a:r>
              <a:rPr lang="ko-KR" altLang="en-US" sz="1800"/>
              <a:t>분 정도를 유지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ko-KR" altLang="en-US" sz="1800"/>
              <a:t>세션을 생성 시점으로 </a:t>
            </a:r>
            <a:r>
              <a:rPr lang="en-US" altLang="ko-KR" sz="1800"/>
              <a:t>30</a:t>
            </a:r>
            <a:r>
              <a:rPr lang="ko-KR" altLang="en-US" sz="1800"/>
              <a:t>분 유지하면 </a:t>
            </a:r>
            <a:r>
              <a:rPr lang="en-US" altLang="ko-KR" sz="1800"/>
              <a:t>30</a:t>
            </a:r>
            <a:r>
              <a:rPr lang="ko-KR" altLang="en-US" sz="1800"/>
              <a:t>분 이상 사이트를 사용하는 사용자에게 다시 로그인을 요청해야하는 불편함 발생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en-US" altLang="ko-KR" sz="1800"/>
              <a:t>application.yml</a:t>
            </a:r>
            <a:r>
              <a:rPr lang="ko-KR" altLang="en-US" sz="1800"/>
              <a:t>파일 수정</a:t>
            </a:r>
            <a:r>
              <a:rPr lang="en-US" altLang="ko-KR" sz="1800"/>
              <a:t>(timeout</a:t>
            </a:r>
            <a:r>
              <a:rPr lang="ko-KR" altLang="en-US" sz="1800"/>
              <a:t>의 단위는 초이며 분 단위</a:t>
            </a:r>
            <a:r>
              <a:rPr lang="en-US" altLang="ko-KR" sz="1800"/>
              <a:t>(60,120..)</a:t>
            </a:r>
            <a:r>
              <a:rPr lang="ko-KR" altLang="en-US" sz="1800"/>
              <a:t>로 설정 가능</a:t>
            </a:r>
            <a:r>
              <a:rPr lang="en-US" altLang="ko-KR" sz="1800"/>
              <a:t>)</a:t>
            </a:r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ko-KR" altLang="en-US" sz="1800" u="sng"/>
              <a:t>해당 </a:t>
            </a:r>
            <a:r>
              <a:rPr lang="en-US" altLang="ko-KR" sz="1800" u="sng"/>
              <a:t>JSESSIONID</a:t>
            </a:r>
            <a:r>
              <a:rPr lang="ko-KR" altLang="en-US" sz="1800" u="sng"/>
              <a:t>를 전달하는 </a:t>
            </a:r>
            <a:r>
              <a:rPr lang="en-US" altLang="ko-KR" sz="1800" u="sng"/>
              <a:t>HTTP </a:t>
            </a:r>
            <a:r>
              <a:rPr lang="ko-KR" altLang="en-US" sz="1800" u="sng"/>
              <a:t>요청이 있으면 현재 시간으로 다시 초기화 됨</a:t>
            </a:r>
            <a:endParaRPr lang="en-US" altLang="ko-KR" sz="1800" u="sng"/>
          </a:p>
          <a:p>
            <a:pPr lvl="1">
              <a:lnSpc>
                <a:spcPct val="150000"/>
              </a:lnSpc>
            </a:pPr>
            <a:r>
              <a:rPr lang="en-US" altLang="ko-KR" sz="1800"/>
              <a:t>timeout</a:t>
            </a:r>
            <a:r>
              <a:rPr lang="ko-KR" altLang="en-US" sz="1800"/>
              <a:t>이 되면 </a:t>
            </a:r>
            <a:r>
              <a:rPr lang="en-US" altLang="ko-KR" sz="1800"/>
              <a:t>WAS</a:t>
            </a:r>
            <a:r>
              <a:rPr lang="ko-KR" altLang="en-US" sz="1800"/>
              <a:t>가 내부에서 해당 세션을 제거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ko-KR" altLang="en-US" sz="1800" u="sng"/>
              <a:t>메모리 제한을 고려</a:t>
            </a:r>
            <a:r>
              <a:rPr lang="ko-KR" altLang="en-US" sz="1800"/>
              <a:t>하여 세션에는 최소한의 정보만 담아야 함</a:t>
            </a:r>
            <a:endParaRPr lang="en-US" altLang="ko-KR" sz="1800"/>
          </a:p>
          <a:p>
            <a:pPr lvl="2">
              <a:lnSpc>
                <a:spcPct val="150000"/>
              </a:lnSpc>
            </a:pPr>
            <a:endParaRPr lang="en-US" altLang="ko-KR" sz="1600"/>
          </a:p>
          <a:p>
            <a:pPr lvl="2">
              <a:lnSpc>
                <a:spcPct val="150000"/>
              </a:lnSpc>
            </a:pPr>
            <a:endParaRPr lang="en-US" altLang="ko-KR" sz="1600"/>
          </a:p>
          <a:p>
            <a:pPr lvl="2">
              <a:lnSpc>
                <a:spcPct val="150000"/>
              </a:lnSpc>
            </a:pPr>
            <a:endParaRPr lang="en-US" altLang="ko-KR" sz="1600"/>
          </a:p>
          <a:p>
            <a:pPr lvl="2">
              <a:lnSpc>
                <a:spcPct val="150000"/>
              </a:lnSpc>
            </a:pPr>
            <a:endParaRPr lang="en-US" altLang="ko-KR" sz="1600"/>
          </a:p>
          <a:p>
            <a:pPr lvl="2">
              <a:lnSpc>
                <a:spcPct val="150000"/>
              </a:lnSpc>
            </a:pPr>
            <a:endParaRPr lang="en-US" altLang="ko-KR" sz="1600"/>
          </a:p>
          <a:p>
            <a:pPr lvl="2">
              <a:lnSpc>
                <a:spcPct val="150000"/>
              </a:lnSpc>
            </a:pPr>
            <a:endParaRPr lang="en-US" altLang="ko-KR" sz="16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2000"/>
          </a:p>
          <a:p>
            <a:pPr lvl="1"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1E5E532-CE59-4F91-A44F-63FD553A1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134" y="3139069"/>
            <a:ext cx="2941831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server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servlet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session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tracking-modes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cookie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timeout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60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F6CF29B-2857-4668-92BF-854E4BCB9635}"/>
              </a:ext>
            </a:extLst>
          </p:cNvPr>
          <p:cNvSpPr/>
          <p:nvPr/>
        </p:nvSpPr>
        <p:spPr>
          <a:xfrm>
            <a:off x="1329268" y="4309532"/>
            <a:ext cx="1600199" cy="237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72897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필터로 세션 관리하기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/>
              <a:t>세션을 관리하는 필터 만들기</a:t>
            </a:r>
            <a:endParaRPr lang="en-US" altLang="ko-KR" sz="2000" b="1"/>
          </a:p>
          <a:p>
            <a:pPr lvl="1">
              <a:lnSpc>
                <a:spcPct val="150000"/>
              </a:lnSpc>
            </a:pPr>
            <a:r>
              <a:rPr lang="en-US" altLang="ko-KR" sz="1800"/>
              <a:t>LoginCheckFilter</a:t>
            </a:r>
          </a:p>
          <a:p>
            <a:pPr lvl="2">
              <a:lnSpc>
                <a:spcPct val="150000"/>
              </a:lnSpc>
            </a:pPr>
            <a:endParaRPr lang="en-US" altLang="ko-KR" sz="1600"/>
          </a:p>
          <a:p>
            <a:pPr lvl="2">
              <a:lnSpc>
                <a:spcPct val="150000"/>
              </a:lnSpc>
            </a:pPr>
            <a:endParaRPr lang="en-US" altLang="ko-KR" sz="1600"/>
          </a:p>
          <a:p>
            <a:pPr lvl="2">
              <a:lnSpc>
                <a:spcPct val="150000"/>
              </a:lnSpc>
            </a:pPr>
            <a:endParaRPr lang="en-US" altLang="ko-KR" sz="1600"/>
          </a:p>
          <a:p>
            <a:pPr lvl="2">
              <a:lnSpc>
                <a:spcPct val="150000"/>
              </a:lnSpc>
            </a:pPr>
            <a:endParaRPr lang="en-US" altLang="ko-KR" sz="1600"/>
          </a:p>
          <a:p>
            <a:pPr lvl="2">
              <a:lnSpc>
                <a:spcPct val="150000"/>
              </a:lnSpc>
            </a:pPr>
            <a:endParaRPr lang="en-US" altLang="ko-KR" sz="1600"/>
          </a:p>
          <a:p>
            <a:pPr lvl="2">
              <a:lnSpc>
                <a:spcPct val="150000"/>
              </a:lnSpc>
            </a:pPr>
            <a:endParaRPr lang="en-US" altLang="ko-KR" sz="16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2000"/>
          </a:p>
          <a:p>
            <a:pPr lvl="1">
              <a:lnSpc>
                <a:spcPct val="150000"/>
              </a:lnSpc>
            </a:pPr>
            <a:endParaRPr lang="en-US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57C769E-103F-438B-8845-F1CA44677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7987" y="221191"/>
            <a:ext cx="1933575" cy="16573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82A5728-074B-4F04-B403-67642ADBD8E5}"/>
              </a:ext>
            </a:extLst>
          </p:cNvPr>
          <p:cNvSpPr/>
          <p:nvPr/>
        </p:nvSpPr>
        <p:spPr>
          <a:xfrm>
            <a:off x="1106900" y="1810807"/>
            <a:ext cx="7679266" cy="62478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800"/>
              <a:t>package shop.online.web.filter; //</a:t>
            </a:r>
            <a:r>
              <a:rPr lang="ko-KR" altLang="en-US" sz="800"/>
              <a:t>패키지 확인</a:t>
            </a:r>
            <a:endParaRPr lang="en-US" altLang="ko-KR" sz="800"/>
          </a:p>
          <a:p>
            <a:endParaRPr lang="en-US" altLang="ko-KR" sz="800"/>
          </a:p>
          <a:p>
            <a:r>
              <a:rPr lang="en-US" altLang="ko-KR" sz="800"/>
              <a:t>import lombok.extern.slf4j.Slf4j;</a:t>
            </a:r>
          </a:p>
          <a:p>
            <a:r>
              <a:rPr lang="en-US" altLang="ko-KR" sz="800"/>
              <a:t>import org.springframework.util.PatternMatchUtils;</a:t>
            </a:r>
          </a:p>
          <a:p>
            <a:r>
              <a:rPr lang="en-US" altLang="ko-KR" sz="800"/>
              <a:t>import shop.online.web.SessionConst;</a:t>
            </a:r>
          </a:p>
          <a:p>
            <a:endParaRPr lang="en-US" altLang="ko-KR" sz="800"/>
          </a:p>
          <a:p>
            <a:r>
              <a:rPr lang="en-US" altLang="ko-KR" sz="800"/>
              <a:t>import javax.servlet.*;</a:t>
            </a:r>
          </a:p>
          <a:p>
            <a:r>
              <a:rPr lang="en-US" altLang="ko-KR" sz="800"/>
              <a:t>import javax.servlet.http.HttpServletRequest;</a:t>
            </a:r>
          </a:p>
          <a:p>
            <a:r>
              <a:rPr lang="en-US" altLang="ko-KR" sz="800"/>
              <a:t>import javax.servlet.http.HttpServletResponse;</a:t>
            </a:r>
          </a:p>
          <a:p>
            <a:r>
              <a:rPr lang="en-US" altLang="ko-KR" sz="800"/>
              <a:t>import javax.servlet.http.HttpSession;</a:t>
            </a:r>
          </a:p>
          <a:p>
            <a:r>
              <a:rPr lang="en-US" altLang="ko-KR" sz="800"/>
              <a:t>import java.io.IOException;</a:t>
            </a:r>
          </a:p>
          <a:p>
            <a:endParaRPr lang="en-US" altLang="ko-KR" sz="800"/>
          </a:p>
          <a:p>
            <a:endParaRPr lang="en-US" altLang="ko-KR" sz="800"/>
          </a:p>
          <a:p>
            <a:r>
              <a:rPr lang="en-US" altLang="ko-KR" sz="800"/>
              <a:t>@Slf4j</a:t>
            </a:r>
          </a:p>
          <a:p>
            <a:r>
              <a:rPr lang="en-US" altLang="ko-KR" sz="800"/>
              <a:t>public class LoginCheckFilter implements Filter {</a:t>
            </a:r>
          </a:p>
          <a:p>
            <a:endParaRPr lang="en-US" altLang="ko-KR" sz="800"/>
          </a:p>
          <a:p>
            <a:r>
              <a:rPr lang="en-US" altLang="ko-KR" sz="800"/>
              <a:t>    private static final String[] whitelist={"/","/members/add","/login","/logout","/css/*"};</a:t>
            </a:r>
          </a:p>
          <a:p>
            <a:r>
              <a:rPr lang="en-US" altLang="ko-KR" sz="800"/>
              <a:t>    @Override</a:t>
            </a:r>
          </a:p>
          <a:p>
            <a:r>
              <a:rPr lang="en-US" altLang="ko-KR" sz="800"/>
              <a:t>    public void doFilter(ServletRequest request, ServletResponse response, FilterChain chain) throws IOException, ServletException {</a:t>
            </a:r>
          </a:p>
          <a:p>
            <a:r>
              <a:rPr lang="en-US" altLang="ko-KR" sz="800"/>
              <a:t>        HttpServletRequest httpRequest = (HttpServletRequest) request;</a:t>
            </a:r>
          </a:p>
          <a:p>
            <a:r>
              <a:rPr lang="en-US" altLang="ko-KR" sz="800"/>
              <a:t>        HttpServletResponse httpResponse = (HttpServletResponse) response;</a:t>
            </a:r>
          </a:p>
          <a:p>
            <a:endParaRPr lang="en-US" altLang="ko-KR" sz="800"/>
          </a:p>
          <a:p>
            <a:r>
              <a:rPr lang="en-US" altLang="ko-KR" sz="800"/>
              <a:t>        String requestURI = httpRequest.getRequestURI();</a:t>
            </a:r>
          </a:p>
          <a:p>
            <a:endParaRPr lang="en-US" altLang="ko-KR" sz="800"/>
          </a:p>
          <a:p>
            <a:r>
              <a:rPr lang="en-US" altLang="ko-KR" sz="800"/>
              <a:t>        try {</a:t>
            </a:r>
          </a:p>
          <a:p>
            <a:r>
              <a:rPr lang="en-US" altLang="ko-KR" sz="800"/>
              <a:t>            log.info("</a:t>
            </a:r>
            <a:r>
              <a:rPr lang="ko-KR" altLang="en-US" sz="800"/>
              <a:t>인증 체크 필터 시작 </a:t>
            </a:r>
            <a:r>
              <a:rPr lang="en-US" altLang="ko-KR" sz="800"/>
              <a:t>{}", requestURI);</a:t>
            </a:r>
          </a:p>
          <a:p>
            <a:r>
              <a:rPr lang="en-US" altLang="ko-KR" sz="800"/>
              <a:t>            // </a:t>
            </a:r>
            <a:r>
              <a:rPr lang="ko-KR" altLang="en-US" sz="800"/>
              <a:t>화이트리스트가 아니라면</a:t>
            </a:r>
          </a:p>
          <a:p>
            <a:r>
              <a:rPr lang="ko-KR" altLang="en-US" sz="800"/>
              <a:t>            </a:t>
            </a:r>
            <a:r>
              <a:rPr lang="en-US" altLang="ko-KR" sz="800"/>
              <a:t>if (isLoginCheckPath(requestURI)) {</a:t>
            </a:r>
          </a:p>
          <a:p>
            <a:r>
              <a:rPr lang="en-US" altLang="ko-KR" sz="800"/>
              <a:t>                log.info("</a:t>
            </a:r>
            <a:r>
              <a:rPr lang="ko-KR" altLang="en-US" sz="800"/>
              <a:t>인증 체크 로직 실행 </a:t>
            </a:r>
            <a:r>
              <a:rPr lang="en-US" altLang="ko-KR" sz="800"/>
              <a:t>{}", requestURI);</a:t>
            </a:r>
          </a:p>
          <a:p>
            <a:r>
              <a:rPr lang="en-US" altLang="ko-KR" sz="800"/>
              <a:t>                HttpSession session = httpRequest.getSession(false);</a:t>
            </a:r>
          </a:p>
          <a:p>
            <a:endParaRPr lang="en-US" altLang="ko-KR" sz="800"/>
          </a:p>
          <a:p>
            <a:r>
              <a:rPr lang="en-US" altLang="ko-KR" sz="800"/>
              <a:t>                if (session == null || session.getAttribute(SessionConst.LOGIN_MEMBER) == null) {</a:t>
            </a:r>
          </a:p>
          <a:p>
            <a:endParaRPr lang="en-US" altLang="ko-KR" sz="800"/>
          </a:p>
          <a:p>
            <a:r>
              <a:rPr lang="en-US" altLang="ko-KR" sz="800"/>
              <a:t>                    log.info("</a:t>
            </a:r>
            <a:r>
              <a:rPr lang="ko-KR" altLang="en-US" sz="800"/>
              <a:t>미인증 사용자 요청 </a:t>
            </a:r>
            <a:r>
              <a:rPr lang="en-US" altLang="ko-KR" sz="800"/>
              <a:t>{}", requestURI);</a:t>
            </a:r>
          </a:p>
          <a:p>
            <a:r>
              <a:rPr lang="en-US" altLang="ko-KR" sz="800"/>
              <a:t>                    // </a:t>
            </a:r>
            <a:r>
              <a:rPr lang="ko-KR" altLang="en-US" sz="800"/>
              <a:t>로그인으로 </a:t>
            </a:r>
            <a:r>
              <a:rPr lang="en-US" altLang="ko-KR" sz="800"/>
              <a:t>redirect</a:t>
            </a:r>
          </a:p>
          <a:p>
            <a:r>
              <a:rPr lang="en-US" altLang="ko-KR" sz="800"/>
              <a:t>                    httpResponse.sendRedirect("/login?redirectURL=" + requestURI);</a:t>
            </a:r>
          </a:p>
          <a:p>
            <a:r>
              <a:rPr lang="en-US" altLang="ko-KR" sz="800"/>
              <a:t>                    return;</a:t>
            </a:r>
          </a:p>
          <a:p>
            <a:r>
              <a:rPr lang="en-US" altLang="ko-KR" sz="800"/>
              <a:t>                }</a:t>
            </a:r>
          </a:p>
          <a:p>
            <a:r>
              <a:rPr lang="en-US" altLang="ko-KR" sz="800"/>
              <a:t>            }</a:t>
            </a:r>
          </a:p>
          <a:p>
            <a:r>
              <a:rPr lang="en-US" altLang="ko-KR" sz="800"/>
              <a:t>            chain.doFilter(request, response);</a:t>
            </a:r>
          </a:p>
          <a:p>
            <a:r>
              <a:rPr lang="en-US" altLang="ko-KR" sz="800"/>
              <a:t>        } catch (Exception e) {</a:t>
            </a:r>
          </a:p>
          <a:p>
            <a:r>
              <a:rPr lang="en-US" altLang="ko-KR" sz="800"/>
              <a:t>            throw e; //</a:t>
            </a:r>
            <a:r>
              <a:rPr lang="ko-KR" altLang="en-US" sz="800"/>
              <a:t>예외 로깅 가능 하지만</a:t>
            </a:r>
            <a:r>
              <a:rPr lang="en-US" altLang="ko-KR" sz="800"/>
              <a:t>, </a:t>
            </a:r>
            <a:r>
              <a:rPr lang="ko-KR" altLang="en-US" sz="800"/>
              <a:t>톰캣까지 예외를 보내주어야 함</a:t>
            </a:r>
            <a:r>
              <a:rPr lang="en-US" altLang="ko-KR" sz="800"/>
              <a:t>, </a:t>
            </a:r>
            <a:r>
              <a:rPr lang="ko-KR" altLang="en-US" sz="800"/>
              <a:t>여기서 멈추면 정상동작처럼 보여서 디버깅이 어려움</a:t>
            </a:r>
          </a:p>
          <a:p>
            <a:r>
              <a:rPr lang="ko-KR" altLang="en-US" sz="800"/>
              <a:t>        </a:t>
            </a:r>
            <a:r>
              <a:rPr lang="en-US" altLang="ko-KR" sz="800"/>
              <a:t>} finally {</a:t>
            </a:r>
          </a:p>
          <a:p>
            <a:r>
              <a:rPr lang="en-US" altLang="ko-KR" sz="800"/>
              <a:t>            log.info("</a:t>
            </a:r>
            <a:r>
              <a:rPr lang="ko-KR" altLang="en-US" sz="800"/>
              <a:t>인증 체크 필터 종료 </a:t>
            </a:r>
            <a:r>
              <a:rPr lang="en-US" altLang="ko-KR" sz="800"/>
              <a:t>{} ", requestURI);</a:t>
            </a:r>
          </a:p>
          <a:p>
            <a:r>
              <a:rPr lang="en-US" altLang="ko-KR" sz="800"/>
              <a:t>        }</a:t>
            </a:r>
          </a:p>
          <a:p>
            <a:r>
              <a:rPr lang="en-US" altLang="ko-KR" sz="800"/>
              <a:t>    }</a:t>
            </a:r>
          </a:p>
          <a:p>
            <a:r>
              <a:rPr lang="en-US" altLang="ko-KR" sz="800"/>
              <a:t>    private boolean isLoginCheckPath(String requestURI){</a:t>
            </a:r>
          </a:p>
          <a:p>
            <a:r>
              <a:rPr lang="en-US" altLang="ko-KR" sz="800"/>
              <a:t>        return !PatternMatchUtils.simpleMatch(whitelist, requestURI);</a:t>
            </a:r>
          </a:p>
          <a:p>
            <a:r>
              <a:rPr lang="en-US" altLang="ko-KR" sz="800"/>
              <a:t>    }</a:t>
            </a:r>
          </a:p>
          <a:p>
            <a:r>
              <a:rPr lang="en-US" altLang="ko-KR" sz="8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107769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필터로 세션 관리하기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/>
              <a:t>세션을 관리하는 필터 만들기</a:t>
            </a:r>
            <a:endParaRPr lang="en-US" altLang="ko-KR" sz="2000" b="1"/>
          </a:p>
          <a:p>
            <a:pPr lvl="1">
              <a:lnSpc>
                <a:spcPct val="150000"/>
              </a:lnSpc>
            </a:pPr>
            <a:r>
              <a:rPr lang="ko-KR" altLang="en-US" sz="1800"/>
              <a:t>인증 성공 후</a:t>
            </a:r>
            <a:r>
              <a:rPr lang="en-US" altLang="ko-KR" sz="1800"/>
              <a:t>, </a:t>
            </a:r>
            <a:r>
              <a:rPr lang="ko-KR" altLang="en-US" sz="1800"/>
              <a:t>요청한 페이지로 돌아가기</a:t>
            </a:r>
            <a:r>
              <a:rPr lang="en-US" altLang="ko-KR" sz="1800"/>
              <a:t>(LoginController)</a:t>
            </a:r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2">
              <a:lnSpc>
                <a:spcPct val="150000"/>
              </a:lnSpc>
            </a:pPr>
            <a:endParaRPr lang="en-US" altLang="ko-KR" sz="1600"/>
          </a:p>
          <a:p>
            <a:pPr lvl="2">
              <a:lnSpc>
                <a:spcPct val="150000"/>
              </a:lnSpc>
            </a:pPr>
            <a:endParaRPr lang="en-US" altLang="ko-KR" sz="1600"/>
          </a:p>
          <a:p>
            <a:pPr lvl="2">
              <a:lnSpc>
                <a:spcPct val="150000"/>
              </a:lnSpc>
            </a:pPr>
            <a:endParaRPr lang="en-US" altLang="ko-KR" sz="1600"/>
          </a:p>
          <a:p>
            <a:pPr lvl="2">
              <a:lnSpc>
                <a:spcPct val="150000"/>
              </a:lnSpc>
            </a:pPr>
            <a:endParaRPr lang="en-US" altLang="ko-KR" sz="1600"/>
          </a:p>
          <a:p>
            <a:pPr lvl="2">
              <a:lnSpc>
                <a:spcPct val="150000"/>
              </a:lnSpc>
            </a:pPr>
            <a:endParaRPr lang="en-US" altLang="ko-KR" sz="1600"/>
          </a:p>
          <a:p>
            <a:pPr lvl="2">
              <a:lnSpc>
                <a:spcPct val="150000"/>
              </a:lnSpc>
            </a:pPr>
            <a:endParaRPr lang="en-US" altLang="ko-KR" sz="1600"/>
          </a:p>
          <a:p>
            <a:pPr lvl="2">
              <a:lnSpc>
                <a:spcPct val="150000"/>
              </a:lnSpc>
            </a:pPr>
            <a:endParaRPr lang="en-US" altLang="ko-KR" sz="16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2000"/>
          </a:p>
          <a:p>
            <a:pPr lvl="1">
              <a:lnSpc>
                <a:spcPct val="150000"/>
              </a:lnSpc>
            </a:pPr>
            <a:endParaRPr lang="en-US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57C769E-103F-438B-8845-F1CA44677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7987" y="221191"/>
            <a:ext cx="1933575" cy="1657350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6D9C6FD6-73A1-4D63-8518-2543F33A5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334" y="1785408"/>
            <a:ext cx="7432356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@PostMapping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"/login"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login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@Validated @ModelAttribute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LoginForm loginForm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BindingResult bindingResult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HttpServletRequest request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@RequestParam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(defaultValue 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String redirectURL){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34CDB6B-0521-4887-847A-E228FE6F9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334" y="3377955"/>
            <a:ext cx="3406702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"redirect:"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redirectURL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08222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552" y="160027"/>
            <a:ext cx="10515600" cy="344002"/>
          </a:xfrm>
        </p:spPr>
        <p:txBody>
          <a:bodyPr/>
          <a:lstStyle/>
          <a:p>
            <a:r>
              <a:rPr lang="ko-KR" altLang="en-US"/>
              <a:t>필터로 세션 관리하기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/>
              <a:t>What will happen if I leave the action attribute in HTML empty?</a:t>
            </a:r>
          </a:p>
          <a:p>
            <a:pPr lvl="1">
              <a:lnSpc>
                <a:spcPct val="150000"/>
              </a:lnSpc>
            </a:pPr>
            <a:r>
              <a:rPr lang="en-US" altLang="ko-KR" sz="1800"/>
              <a:t>This tells the browser to submit the form </a:t>
            </a:r>
            <a:r>
              <a:rPr lang="en-US" altLang="ko-KR" sz="1800">
                <a:solidFill>
                  <a:srgbClr val="FF0000"/>
                </a:solidFill>
              </a:rPr>
              <a:t>back to the same URL</a:t>
            </a:r>
            <a:r>
              <a:rPr lang="en-US" altLang="ko-KR" sz="1800"/>
              <a:t> it received it from</a:t>
            </a:r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ko-KR" altLang="en-US" sz="1800"/>
              <a:t>폼을 요청한 </a:t>
            </a:r>
            <a:r>
              <a:rPr lang="en-US" altLang="ko-KR" sz="1800"/>
              <a:t>/login?redirectURL=/items</a:t>
            </a:r>
            <a:r>
              <a:rPr lang="ko-KR" altLang="en-US" sz="1800"/>
              <a:t>으로 다시 요청을하되 </a:t>
            </a:r>
            <a:r>
              <a:rPr lang="en-US" altLang="ko-KR" sz="1800"/>
              <a:t>method</a:t>
            </a:r>
            <a:r>
              <a:rPr lang="ko-KR" altLang="en-US" sz="1800"/>
              <a:t>는 </a:t>
            </a:r>
            <a:r>
              <a:rPr lang="en-US" altLang="ko-KR" sz="1800"/>
              <a:t>post</a:t>
            </a:r>
            <a:r>
              <a:rPr lang="ko-KR" altLang="en-US" sz="1800"/>
              <a:t>로 지정해서 </a:t>
            </a:r>
            <a:r>
              <a:rPr lang="en-US" altLang="ko-KR" sz="1800"/>
              <a:t>form</a:t>
            </a:r>
            <a:r>
              <a:rPr lang="ko-KR" altLang="en-US" sz="1800"/>
              <a:t>에 있는 내용도 함께 전달하라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2">
              <a:lnSpc>
                <a:spcPct val="150000"/>
              </a:lnSpc>
            </a:pPr>
            <a:endParaRPr lang="en-US" altLang="ko-KR" sz="1600"/>
          </a:p>
          <a:p>
            <a:pPr lvl="2">
              <a:lnSpc>
                <a:spcPct val="150000"/>
              </a:lnSpc>
            </a:pPr>
            <a:endParaRPr lang="en-US" altLang="ko-KR" sz="1600"/>
          </a:p>
          <a:p>
            <a:pPr lvl="2">
              <a:lnSpc>
                <a:spcPct val="150000"/>
              </a:lnSpc>
            </a:pPr>
            <a:endParaRPr lang="en-US" altLang="ko-KR" sz="1600"/>
          </a:p>
          <a:p>
            <a:pPr lvl="2">
              <a:lnSpc>
                <a:spcPct val="150000"/>
              </a:lnSpc>
            </a:pPr>
            <a:endParaRPr lang="en-US" altLang="ko-KR" sz="1600"/>
          </a:p>
          <a:p>
            <a:pPr lvl="2">
              <a:lnSpc>
                <a:spcPct val="150000"/>
              </a:lnSpc>
            </a:pPr>
            <a:endParaRPr lang="en-US" altLang="ko-KR" sz="1600"/>
          </a:p>
          <a:p>
            <a:pPr lvl="2">
              <a:lnSpc>
                <a:spcPct val="150000"/>
              </a:lnSpc>
            </a:pPr>
            <a:endParaRPr lang="en-US" altLang="ko-KR" sz="1600"/>
          </a:p>
          <a:p>
            <a:pPr lvl="2">
              <a:lnSpc>
                <a:spcPct val="150000"/>
              </a:lnSpc>
            </a:pPr>
            <a:endParaRPr lang="en-US" altLang="ko-KR" sz="16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2000"/>
          </a:p>
          <a:p>
            <a:pPr lvl="1"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042AE4B-3FFC-4008-AA32-A00FF0AFF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00" y="4112534"/>
            <a:ext cx="7811754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&lt;form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="register-form"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:action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:object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="${loginForm}"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method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="post"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86F2A39-4F56-4A0C-B6CE-C5A6DA070037}"/>
              </a:ext>
            </a:extLst>
          </p:cNvPr>
          <p:cNvSpPr/>
          <p:nvPr/>
        </p:nvSpPr>
        <p:spPr>
          <a:xfrm>
            <a:off x="3835402" y="4178667"/>
            <a:ext cx="897465" cy="2682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4BEA1DB-29E8-4943-9774-E2C1B074EDB6}"/>
              </a:ext>
            </a:extLst>
          </p:cNvPr>
          <p:cNvSpPr/>
          <p:nvPr/>
        </p:nvSpPr>
        <p:spPr>
          <a:xfrm>
            <a:off x="1270000" y="1822136"/>
            <a:ext cx="6096000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method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"post"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9CDCFE"/>
                </a:solidFill>
                <a:latin typeface="Consolas" panose="020B0609020204030204" pitchFamily="49" charset="0"/>
              </a:rPr>
              <a:t>for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CE9178"/>
                </a:solidFill>
                <a:latin typeface="Consolas" panose="020B0609020204030204" pitchFamily="49" charset="0"/>
              </a:rPr>
              <a:t>"firstname"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>
                <a:solidFill>
                  <a:srgbClr val="D4D4D4"/>
                </a:solidFill>
                <a:latin typeface="Consolas" panose="020B0609020204030204" pitchFamily="49" charset="0"/>
              </a:rPr>
              <a:t>First name: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129182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552" y="160027"/>
            <a:ext cx="10515600" cy="344002"/>
          </a:xfrm>
        </p:spPr>
        <p:txBody>
          <a:bodyPr/>
          <a:lstStyle/>
          <a:p>
            <a:r>
              <a:rPr lang="ko-KR" altLang="en-US"/>
              <a:t>인터셉터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/>
              <a:t>소개</a:t>
            </a:r>
            <a:endParaRPr lang="en-US" altLang="ko-KR" sz="2000" b="1"/>
          </a:p>
          <a:p>
            <a:pPr lvl="1">
              <a:lnSpc>
                <a:spcPct val="150000"/>
              </a:lnSpc>
            </a:pPr>
            <a:r>
              <a:rPr lang="ko-KR" altLang="en-US" sz="1600"/>
              <a:t>서블릿 필터와 같이 웹과 관련된 공통 관심 사항을 효과적으로 해결할 수 있는 기술</a:t>
            </a:r>
            <a:endParaRPr lang="en-US" altLang="ko-KR" sz="1600"/>
          </a:p>
          <a:p>
            <a:pPr lvl="1">
              <a:lnSpc>
                <a:spcPct val="150000"/>
              </a:lnSpc>
            </a:pPr>
            <a:r>
              <a:rPr lang="ko-KR" altLang="en-US" sz="1600"/>
              <a:t>서블릿 필터가 서블릿이 제공하는 기술이라면</a:t>
            </a:r>
            <a:r>
              <a:rPr lang="en-US" altLang="ko-KR" sz="1600"/>
              <a:t>, </a:t>
            </a:r>
            <a:r>
              <a:rPr lang="ko-KR" altLang="en-US" sz="1600"/>
              <a:t>스프링 인터셉터는 스프링 </a:t>
            </a:r>
            <a:r>
              <a:rPr lang="en-US" altLang="ko-KR" sz="1600"/>
              <a:t>MVC</a:t>
            </a:r>
            <a:r>
              <a:rPr lang="ko-KR" altLang="en-US" sz="1600"/>
              <a:t>가 제공하는 기술</a:t>
            </a:r>
            <a:endParaRPr lang="en-US" altLang="ko-KR" sz="1600"/>
          </a:p>
          <a:p>
            <a:pPr lvl="1">
              <a:lnSpc>
                <a:spcPct val="150000"/>
              </a:lnSpc>
            </a:pPr>
            <a:r>
              <a:rPr lang="ko-KR" altLang="en-US" sz="1600"/>
              <a:t>인터셉터 흐름</a:t>
            </a:r>
            <a:endParaRPr lang="en-US" altLang="ko-KR" sz="160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ko-KR" altLang="en-US" sz="1600"/>
              <a:t>스프링 인터셉터에도 </a:t>
            </a:r>
            <a:r>
              <a:rPr lang="en-US" altLang="ko-KR" sz="1600"/>
              <a:t>URL </a:t>
            </a:r>
            <a:r>
              <a:rPr lang="ko-KR" altLang="en-US" sz="1600"/>
              <a:t>패턴을 적용할 수 있는데</a:t>
            </a:r>
            <a:r>
              <a:rPr lang="en-US" altLang="ko-KR" sz="1600"/>
              <a:t>, </a:t>
            </a:r>
            <a:r>
              <a:rPr lang="ko-KR" altLang="en-US" sz="1600"/>
              <a:t>서블릿 </a:t>
            </a:r>
            <a:r>
              <a:rPr lang="en-US" altLang="ko-KR" sz="1600"/>
              <a:t>URL </a:t>
            </a:r>
            <a:r>
              <a:rPr lang="ko-KR" altLang="en-US" sz="1600"/>
              <a:t>패턴과는 다르고</a:t>
            </a:r>
            <a:r>
              <a:rPr lang="en-US" altLang="ko-KR" sz="1600"/>
              <a:t>, </a:t>
            </a:r>
            <a:r>
              <a:rPr lang="ko-KR" altLang="en-US" sz="1600"/>
              <a:t>매우 정밀하게 설정할 수 있음</a:t>
            </a:r>
            <a:endParaRPr lang="en-US" altLang="ko-KR" sz="1600"/>
          </a:p>
          <a:p>
            <a:pPr lvl="1">
              <a:lnSpc>
                <a:spcPct val="150000"/>
              </a:lnSpc>
            </a:pPr>
            <a:r>
              <a:rPr lang="ko-KR" altLang="en-US" sz="1600"/>
              <a:t>인터셉터에서 적절하지 않은 요청이라고 판단하면 거기에서 끝을 낼 수도 있음</a:t>
            </a:r>
            <a:endParaRPr lang="en-US" altLang="ko-KR" sz="1600"/>
          </a:p>
          <a:p>
            <a:pPr lvl="1">
              <a:lnSpc>
                <a:spcPct val="150000"/>
              </a:lnSpc>
            </a:pPr>
            <a:endParaRPr lang="en-US" altLang="ko-KR" sz="1600"/>
          </a:p>
          <a:p>
            <a:pPr lvl="1">
              <a:lnSpc>
                <a:spcPct val="150000"/>
              </a:lnSpc>
            </a:pPr>
            <a:endParaRPr lang="en-US" altLang="ko-KR" sz="160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/>
          </a:p>
          <a:p>
            <a:pPr lvl="1">
              <a:lnSpc>
                <a:spcPct val="150000"/>
              </a:lnSpc>
            </a:pPr>
            <a:r>
              <a:rPr lang="ko-KR" altLang="en-US" sz="1600"/>
              <a:t>스프링 인터셉터도 체인으로 구성 가능</a:t>
            </a:r>
            <a:endParaRPr lang="en-US" altLang="ko-KR" sz="16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2">
              <a:lnSpc>
                <a:spcPct val="150000"/>
              </a:lnSpc>
            </a:pPr>
            <a:endParaRPr lang="en-US" altLang="ko-KR" sz="1600"/>
          </a:p>
          <a:p>
            <a:pPr lvl="2">
              <a:lnSpc>
                <a:spcPct val="150000"/>
              </a:lnSpc>
            </a:pPr>
            <a:endParaRPr lang="en-US" altLang="ko-KR" sz="1600"/>
          </a:p>
          <a:p>
            <a:pPr lvl="2">
              <a:lnSpc>
                <a:spcPct val="150000"/>
              </a:lnSpc>
            </a:pPr>
            <a:endParaRPr lang="en-US" altLang="ko-KR" sz="1600"/>
          </a:p>
          <a:p>
            <a:pPr lvl="2">
              <a:lnSpc>
                <a:spcPct val="150000"/>
              </a:lnSpc>
            </a:pPr>
            <a:endParaRPr lang="en-US" altLang="ko-KR" sz="1600"/>
          </a:p>
          <a:p>
            <a:pPr lvl="2">
              <a:lnSpc>
                <a:spcPct val="150000"/>
              </a:lnSpc>
            </a:pPr>
            <a:endParaRPr lang="en-US" altLang="ko-KR" sz="1600"/>
          </a:p>
          <a:p>
            <a:pPr lvl="2">
              <a:lnSpc>
                <a:spcPct val="150000"/>
              </a:lnSpc>
            </a:pPr>
            <a:endParaRPr lang="en-US" altLang="ko-KR" sz="1600"/>
          </a:p>
          <a:p>
            <a:pPr lvl="2">
              <a:lnSpc>
                <a:spcPct val="150000"/>
              </a:lnSpc>
            </a:pPr>
            <a:endParaRPr lang="en-US" altLang="ko-KR" sz="16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2000"/>
          </a:p>
          <a:p>
            <a:pPr lvl="1">
              <a:lnSpc>
                <a:spcPct val="150000"/>
              </a:lnSpc>
            </a:pPr>
            <a:endParaRPr lang="en-US" sz="1600" dirty="0"/>
          </a:p>
        </p:txBody>
      </p:sp>
      <p:pic>
        <p:nvPicPr>
          <p:cNvPr id="1026" name="Picture 2" descr="https://velog.velcdn.com/images%2Fsorzzzzy%2Fpost%2Fbdbabe62-4cc4-4eeb-8b3f-42b3871119c6%2F%E1%84%89%E1%85%B3%E1%84%8F%E1%85%B3%E1%84%85%E1%85%B5%E1%86%AB%E1%84%89%E1%85%A3%E1%86%BA%202021-09-22%20%E1%84%8B%E1%85%A9%E1%84%92%E1%85%AE%2010.29.16.png">
            <a:extLst>
              <a:ext uri="{FF2B5EF4-FFF2-40B4-BE49-F238E27FC236}">
                <a16:creationId xmlns:a16="http://schemas.microsoft.com/office/drawing/2014/main" id="{E3C74C1B-342D-4469-A0B6-8C2994D4E2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86" b="35522"/>
          <a:stretch/>
        </p:blipFill>
        <p:spPr bwMode="auto">
          <a:xfrm>
            <a:off x="864986" y="2647951"/>
            <a:ext cx="10248900" cy="325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velog.velcdn.com/images%2Fsorzzzzy%2Fpost%2F1a3f3d49-6734-48af-a698-c3ef53b6f5cd%2F%E1%84%89%E1%85%B3%E1%84%8F%E1%85%B3%E1%84%85%E1%85%B5%E1%86%AB%E1%84%89%E1%85%A3%E1%86%BA%202021-09-22%20%E1%84%8B%E1%85%A9%E1%84%92%E1%85%AE%2010.29.26.png">
            <a:extLst>
              <a:ext uri="{FF2B5EF4-FFF2-40B4-BE49-F238E27FC236}">
                <a16:creationId xmlns:a16="http://schemas.microsoft.com/office/drawing/2014/main" id="{7EDB38DB-3D7B-40D7-B5A0-8AD6FA328F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72" b="20915"/>
          <a:stretch/>
        </p:blipFill>
        <p:spPr bwMode="auto">
          <a:xfrm>
            <a:off x="922136" y="3884084"/>
            <a:ext cx="10191750" cy="123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velog.velcdn.com/images%2Fsorzzzzy%2Fpost%2Ff88e06b4-8908-4ab2-b279-56308d37a967%2F%E1%84%89%E1%85%B3%E1%84%8F%E1%85%B3%E1%84%85%E1%85%B5%E1%86%AB%E1%84%89%E1%85%A3%E1%86%BA%202021-09-22%20%E1%84%8B%E1%85%A9%E1%84%92%E1%85%AE%2010.30.01.png">
            <a:extLst>
              <a:ext uri="{FF2B5EF4-FFF2-40B4-BE49-F238E27FC236}">
                <a16:creationId xmlns:a16="http://schemas.microsoft.com/office/drawing/2014/main" id="{88E73712-4E27-4C8F-80C4-1CB0697B0B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918" b="32222"/>
          <a:stretch/>
        </p:blipFill>
        <p:spPr bwMode="auto">
          <a:xfrm>
            <a:off x="998336" y="5714471"/>
            <a:ext cx="9982200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94273E-0621-4F7C-B626-AD555C086E28}"/>
              </a:ext>
            </a:extLst>
          </p:cNvPr>
          <p:cNvSpPr txBox="1"/>
          <p:nvPr/>
        </p:nvSpPr>
        <p:spPr>
          <a:xfrm>
            <a:off x="7868017" y="2626268"/>
            <a:ext cx="3112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(</a:t>
            </a:r>
            <a:r>
              <a:rPr lang="ko-KR" altLang="en-US"/>
              <a:t>서블릿  </a:t>
            </a:r>
            <a:r>
              <a:rPr lang="en-US" altLang="ko-KR">
                <a:sym typeface="Wingdings" panose="05000000000000000000" pitchFamily="2" charset="2"/>
              </a:rPr>
              <a:t> Dispatcher</a:t>
            </a:r>
            <a:r>
              <a:rPr lang="ko-KR" altLang="en-US">
                <a:sym typeface="Wingdings" panose="05000000000000000000" pitchFamily="2" charset="2"/>
              </a:rPr>
              <a:t> </a:t>
            </a:r>
            <a:r>
              <a:rPr lang="en-US" altLang="ko-KR">
                <a:sym typeface="Wingdings" panose="05000000000000000000" pitchFamily="2" charset="2"/>
              </a:rPr>
              <a:t>Servlet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16288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552" y="160027"/>
            <a:ext cx="10515600" cy="344002"/>
          </a:xfrm>
        </p:spPr>
        <p:txBody>
          <a:bodyPr/>
          <a:lstStyle/>
          <a:p>
            <a:r>
              <a:rPr lang="ko-KR" altLang="en-US"/>
              <a:t>인터셉터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/>
              <a:t>스프링 인터셉터 인터페이스</a:t>
            </a:r>
            <a:endParaRPr lang="en-US" altLang="ko-KR" sz="2000" b="1"/>
          </a:p>
          <a:p>
            <a:pPr lvl="1">
              <a:lnSpc>
                <a:spcPct val="150000"/>
              </a:lnSpc>
            </a:pPr>
            <a:r>
              <a:rPr lang="ko-KR" altLang="en-US" sz="1600"/>
              <a:t>스프링의 인터셉터를 사용하려면 </a:t>
            </a:r>
            <a:r>
              <a:rPr lang="en-US" altLang="ko-KR" sz="1600"/>
              <a:t>HandlerInterceptor </a:t>
            </a:r>
            <a:r>
              <a:rPr lang="ko-KR" altLang="en-US" sz="1600"/>
              <a:t>인터페이스를 구현</a:t>
            </a:r>
            <a:endParaRPr lang="en-US" altLang="ko-KR" sz="1600"/>
          </a:p>
          <a:p>
            <a:pPr lvl="1">
              <a:lnSpc>
                <a:spcPct val="150000"/>
              </a:lnSpc>
            </a:pPr>
            <a:endParaRPr lang="en-US" altLang="ko-KR" sz="1600"/>
          </a:p>
          <a:p>
            <a:pPr lvl="1">
              <a:lnSpc>
                <a:spcPct val="150000"/>
              </a:lnSpc>
            </a:pPr>
            <a:endParaRPr lang="en-US" altLang="ko-KR" sz="1600"/>
          </a:p>
          <a:p>
            <a:pPr lvl="1">
              <a:lnSpc>
                <a:spcPct val="150000"/>
              </a:lnSpc>
            </a:pPr>
            <a:endParaRPr lang="en-US" altLang="ko-KR" sz="1600"/>
          </a:p>
          <a:p>
            <a:pPr lvl="1">
              <a:lnSpc>
                <a:spcPct val="150000"/>
              </a:lnSpc>
            </a:pPr>
            <a:endParaRPr lang="en-US" altLang="ko-KR" sz="1600"/>
          </a:p>
          <a:p>
            <a:pPr lvl="1">
              <a:lnSpc>
                <a:spcPct val="150000"/>
              </a:lnSpc>
            </a:pPr>
            <a:endParaRPr lang="en-US" altLang="ko-KR" sz="1600"/>
          </a:p>
          <a:p>
            <a:pPr lvl="1">
              <a:lnSpc>
                <a:spcPct val="150000"/>
              </a:lnSpc>
            </a:pPr>
            <a:endParaRPr lang="en-US" altLang="ko-KR" sz="1600"/>
          </a:p>
          <a:p>
            <a:pPr lvl="1">
              <a:lnSpc>
                <a:spcPct val="150000"/>
              </a:lnSpc>
            </a:pPr>
            <a:endParaRPr lang="en-US" altLang="ko-KR" sz="1600"/>
          </a:p>
          <a:p>
            <a:pPr lvl="1">
              <a:lnSpc>
                <a:spcPct val="150000"/>
              </a:lnSpc>
            </a:pPr>
            <a:endParaRPr lang="en-US" altLang="ko-KR" sz="1600"/>
          </a:p>
          <a:p>
            <a:pPr lvl="1">
              <a:lnSpc>
                <a:spcPct val="150000"/>
              </a:lnSpc>
            </a:pPr>
            <a:endParaRPr lang="en-US" altLang="ko-KR" sz="1600"/>
          </a:p>
          <a:p>
            <a:pPr lvl="1">
              <a:lnSpc>
                <a:spcPct val="150000"/>
              </a:lnSpc>
            </a:pPr>
            <a:endParaRPr lang="en-US" altLang="ko-KR" sz="1600"/>
          </a:p>
          <a:p>
            <a:pPr lvl="1">
              <a:lnSpc>
                <a:spcPct val="150000"/>
              </a:lnSpc>
            </a:pPr>
            <a:r>
              <a:rPr lang="en-US" altLang="ko-KR" sz="1800"/>
              <a:t>preHandle</a:t>
            </a:r>
            <a:r>
              <a:rPr lang="ko-KR" altLang="en-US" sz="1800"/>
              <a:t>의</a:t>
            </a:r>
            <a:r>
              <a:rPr lang="en-US" altLang="ko-KR" sz="1800"/>
              <a:t> </a:t>
            </a:r>
            <a:r>
              <a:rPr lang="ko-KR" altLang="en-US" sz="1800"/>
              <a:t>응답이 </a:t>
            </a:r>
            <a:r>
              <a:rPr lang="en-US" altLang="ko-KR" sz="1800"/>
              <a:t>true</a:t>
            </a:r>
            <a:r>
              <a:rPr lang="ko-KR" altLang="en-US" sz="1800"/>
              <a:t>면 진행</a:t>
            </a:r>
            <a:r>
              <a:rPr lang="en-US" altLang="ko-KR" sz="1800"/>
              <a:t>, false</a:t>
            </a:r>
            <a:r>
              <a:rPr lang="ko-KR" altLang="en-US" sz="1800"/>
              <a:t>면 나머지 인터셉터는 물론이고</a:t>
            </a:r>
            <a:r>
              <a:rPr lang="en-US" altLang="ko-KR" sz="1800"/>
              <a:t>, </a:t>
            </a:r>
            <a:r>
              <a:rPr lang="ko-KR" altLang="en-US" sz="1800"/>
              <a:t>핸들러 어댑터도 호출 </a:t>
            </a:r>
            <a:r>
              <a:rPr lang="en-US" altLang="ko-KR" sz="1800"/>
              <a:t>X</a:t>
            </a:r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2">
              <a:lnSpc>
                <a:spcPct val="150000"/>
              </a:lnSpc>
            </a:pPr>
            <a:endParaRPr lang="en-US" altLang="ko-KR" sz="1600"/>
          </a:p>
          <a:p>
            <a:pPr lvl="2">
              <a:lnSpc>
                <a:spcPct val="150000"/>
              </a:lnSpc>
            </a:pPr>
            <a:endParaRPr lang="en-US" altLang="ko-KR" sz="1600"/>
          </a:p>
          <a:p>
            <a:pPr lvl="2">
              <a:lnSpc>
                <a:spcPct val="150000"/>
              </a:lnSpc>
            </a:pPr>
            <a:endParaRPr lang="en-US" altLang="ko-KR" sz="1600"/>
          </a:p>
          <a:p>
            <a:pPr lvl="2">
              <a:lnSpc>
                <a:spcPct val="150000"/>
              </a:lnSpc>
            </a:pPr>
            <a:endParaRPr lang="en-US" altLang="ko-KR" sz="1600"/>
          </a:p>
          <a:p>
            <a:pPr lvl="2">
              <a:lnSpc>
                <a:spcPct val="150000"/>
              </a:lnSpc>
            </a:pPr>
            <a:endParaRPr lang="en-US" altLang="ko-KR" sz="1600"/>
          </a:p>
          <a:p>
            <a:pPr lvl="2">
              <a:lnSpc>
                <a:spcPct val="150000"/>
              </a:lnSpc>
            </a:pPr>
            <a:endParaRPr lang="en-US" altLang="ko-KR" sz="1600"/>
          </a:p>
          <a:p>
            <a:pPr lvl="2">
              <a:lnSpc>
                <a:spcPct val="150000"/>
              </a:lnSpc>
            </a:pPr>
            <a:endParaRPr lang="en-US" altLang="ko-KR" sz="16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2000"/>
          </a:p>
          <a:p>
            <a:pPr lvl="1">
              <a:lnSpc>
                <a:spcPct val="150000"/>
              </a:lnSpc>
            </a:pPr>
            <a:endParaRPr lang="en-US" sz="1600" dirty="0"/>
          </a:p>
        </p:txBody>
      </p:sp>
      <p:pic>
        <p:nvPicPr>
          <p:cNvPr id="2051" name="Picture 3" descr="https://velog.velcdn.com/images%2Fsorzzzzy%2Fpost%2F081ef98a-7434-4d90-a9a9-7f0d317c45c8%2F%E1%84%89%E1%85%B3%E1%84%8F%E1%85%B3%E1%84%85%E1%85%B5%E1%86%AB%E1%84%89%E1%85%A3%E1%86%BA%202021-09-22%20%E1%84%8B%E1%85%A9%E1%84%92%E1%85%AE%2010.33.10.png">
            <a:extLst>
              <a:ext uri="{FF2B5EF4-FFF2-40B4-BE49-F238E27FC236}">
                <a16:creationId xmlns:a16="http://schemas.microsoft.com/office/drawing/2014/main" id="{C0767EF9-3AE1-4FA7-A726-103A20914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58" y="1787176"/>
            <a:ext cx="7722659" cy="431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E26CBE2-E04F-482F-A67F-E29CFCCAA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2465" y="2128006"/>
            <a:ext cx="3446777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interface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HandlerInterceptor {</a:t>
            </a:r>
            <a:b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default boolean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preHandle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default void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postHandle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</a:t>
            </a:r>
            <a:b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default void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afterCompletion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E143E5-0CDD-4D07-AA0C-DD780D09AE81}"/>
              </a:ext>
            </a:extLst>
          </p:cNvPr>
          <p:cNvSpPr txBox="1"/>
          <p:nvPr/>
        </p:nvSpPr>
        <p:spPr>
          <a:xfrm>
            <a:off x="8362465" y="4087672"/>
            <a:ext cx="36077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필터는 </a:t>
            </a:r>
            <a:r>
              <a:rPr lang="en-US" altLang="ko-KR"/>
              <a:t>doFilter </a:t>
            </a:r>
            <a:r>
              <a:rPr lang="ko-KR" altLang="en-US" u="sng"/>
              <a:t>하나만 제공</a:t>
            </a:r>
            <a:r>
              <a:rPr lang="ko-KR" altLang="en-US"/>
              <a:t>되지만</a:t>
            </a:r>
            <a:endParaRPr lang="en-US" altLang="ko-KR"/>
          </a:p>
          <a:p>
            <a:r>
              <a:rPr lang="ko-KR" altLang="en-US"/>
              <a:t>인터셉터는 </a:t>
            </a:r>
            <a:r>
              <a:rPr lang="en-US" altLang="ko-KR"/>
              <a:t>pre, post, completion</a:t>
            </a:r>
          </a:p>
          <a:p>
            <a:r>
              <a:rPr lang="ko-KR" altLang="en-US"/>
              <a:t>시점별 동작 세분화</a:t>
            </a:r>
          </a:p>
        </p:txBody>
      </p:sp>
    </p:spTree>
    <p:extLst>
      <p:ext uri="{BB962C8B-B14F-4D97-AF65-F5344CB8AC3E}">
        <p14:creationId xmlns:p14="http://schemas.microsoft.com/office/powerpoint/2010/main" val="41432327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552" y="160027"/>
            <a:ext cx="10515600" cy="344002"/>
          </a:xfrm>
        </p:spPr>
        <p:txBody>
          <a:bodyPr/>
          <a:lstStyle/>
          <a:p>
            <a:r>
              <a:rPr lang="ko-KR" altLang="en-US"/>
              <a:t>인터셉터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10060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sz="2000" b="1"/>
              <a:t>스프링 인터셉터 인터페이스</a:t>
            </a:r>
            <a:endParaRPr lang="en-US" altLang="ko-KR" sz="2000" b="1"/>
          </a:p>
          <a:p>
            <a:pPr lvl="1">
              <a:lnSpc>
                <a:spcPct val="150000"/>
              </a:lnSpc>
            </a:pPr>
            <a:r>
              <a:rPr lang="ko-KR" altLang="en-US" sz="1600"/>
              <a:t>스프링 인터셉터 예외</a:t>
            </a:r>
            <a:endParaRPr lang="en-US" altLang="ko-KR" sz="1600"/>
          </a:p>
          <a:p>
            <a:pPr lvl="1">
              <a:lnSpc>
                <a:spcPct val="150000"/>
              </a:lnSpc>
            </a:pPr>
            <a:endParaRPr lang="en-US" altLang="ko-KR" sz="1600"/>
          </a:p>
          <a:p>
            <a:pPr lvl="1">
              <a:lnSpc>
                <a:spcPct val="150000"/>
              </a:lnSpc>
            </a:pPr>
            <a:endParaRPr lang="en-US" altLang="ko-KR" sz="1600"/>
          </a:p>
          <a:p>
            <a:pPr lvl="1">
              <a:lnSpc>
                <a:spcPct val="150000"/>
              </a:lnSpc>
            </a:pPr>
            <a:endParaRPr lang="en-US" altLang="ko-KR" sz="1600"/>
          </a:p>
          <a:p>
            <a:pPr lvl="1">
              <a:lnSpc>
                <a:spcPct val="150000"/>
              </a:lnSpc>
            </a:pPr>
            <a:endParaRPr lang="en-US" altLang="ko-KR" sz="1600"/>
          </a:p>
          <a:p>
            <a:pPr lvl="1">
              <a:lnSpc>
                <a:spcPct val="150000"/>
              </a:lnSpc>
            </a:pPr>
            <a:endParaRPr lang="en-US" altLang="ko-KR" sz="1600"/>
          </a:p>
          <a:p>
            <a:pPr lvl="1">
              <a:lnSpc>
                <a:spcPct val="150000"/>
              </a:lnSpc>
            </a:pPr>
            <a:endParaRPr lang="en-US" altLang="ko-KR" sz="1600"/>
          </a:p>
          <a:p>
            <a:pPr lvl="1">
              <a:lnSpc>
                <a:spcPct val="150000"/>
              </a:lnSpc>
            </a:pPr>
            <a:endParaRPr lang="en-US" altLang="ko-KR" sz="1600"/>
          </a:p>
          <a:p>
            <a:pPr lvl="1">
              <a:lnSpc>
                <a:spcPct val="150000"/>
              </a:lnSpc>
            </a:pPr>
            <a:endParaRPr lang="en-US" altLang="ko-KR" sz="1600"/>
          </a:p>
          <a:p>
            <a:pPr lvl="1">
              <a:lnSpc>
                <a:spcPct val="150000"/>
              </a:lnSpc>
            </a:pPr>
            <a:endParaRPr lang="en-US" altLang="ko-KR" sz="1600"/>
          </a:p>
          <a:p>
            <a:pPr lvl="1">
              <a:lnSpc>
                <a:spcPct val="150000"/>
              </a:lnSpc>
            </a:pPr>
            <a:r>
              <a:rPr lang="ko-KR" altLang="en-US" sz="1800"/>
              <a:t> </a:t>
            </a:r>
            <a:r>
              <a:rPr lang="en-US" altLang="ko-KR" sz="1800"/>
              <a:t>afterCompletion</a:t>
            </a:r>
            <a:r>
              <a:rPr lang="ko-KR" altLang="en-US" sz="1800"/>
              <a:t>은 예외가 발생해도 호출</a:t>
            </a:r>
            <a:endParaRPr lang="en-US" altLang="ko-KR" sz="1800"/>
          </a:p>
          <a:p>
            <a:pPr lvl="2">
              <a:lnSpc>
                <a:spcPct val="150000"/>
              </a:lnSpc>
            </a:pPr>
            <a:r>
              <a:rPr lang="ko-KR" altLang="en-US" sz="1600"/>
              <a:t>예외가 발생하면 </a:t>
            </a:r>
            <a:r>
              <a:rPr lang="en-US" altLang="ko-KR" sz="1600" u="sng"/>
              <a:t>postHandle() </a:t>
            </a:r>
            <a:r>
              <a:rPr lang="ko-KR" altLang="en-US" sz="1600" u="sng"/>
              <a:t>는 호출되지 않음</a:t>
            </a:r>
            <a:r>
              <a:rPr lang="ko-KR" altLang="en-US" sz="1600"/>
              <a:t> </a:t>
            </a:r>
            <a:r>
              <a:rPr lang="en-US" altLang="ko-KR" sz="1600">
                <a:sym typeface="Wingdings" panose="05000000000000000000" pitchFamily="2" charset="2"/>
              </a:rPr>
              <a:t> </a:t>
            </a:r>
            <a:r>
              <a:rPr lang="ko-KR" altLang="en-US" sz="1600"/>
              <a:t>예외와 무관하게 공통 처리를 하려면 </a:t>
            </a:r>
            <a:r>
              <a:rPr lang="en-US" altLang="ko-KR" sz="1600"/>
              <a:t>afterCompletion() </a:t>
            </a:r>
            <a:r>
              <a:rPr lang="ko-KR" altLang="en-US" sz="1600"/>
              <a:t>을 사용</a:t>
            </a:r>
            <a:endParaRPr lang="en-US" altLang="ko-KR" sz="1600"/>
          </a:p>
          <a:p>
            <a:pPr lvl="2">
              <a:lnSpc>
                <a:spcPct val="150000"/>
              </a:lnSpc>
            </a:pPr>
            <a:r>
              <a:rPr lang="ko-KR" altLang="en-US" sz="1600"/>
              <a:t>예외가 발생하면 </a:t>
            </a:r>
            <a:r>
              <a:rPr lang="en-US" altLang="ko-KR" sz="1600"/>
              <a:t>afterCompletion() </a:t>
            </a:r>
            <a:r>
              <a:rPr lang="ko-KR" altLang="en-US" sz="1600"/>
              <a:t>에 예외 정보</a:t>
            </a:r>
            <a:r>
              <a:rPr lang="en-US" altLang="ko-KR" sz="1600"/>
              <a:t>(ex)</a:t>
            </a:r>
            <a:r>
              <a:rPr lang="ko-KR" altLang="en-US" sz="1600"/>
              <a:t>를 포함해서 호출</a:t>
            </a:r>
            <a:r>
              <a:rPr lang="en-US" altLang="ko-KR" sz="1600"/>
              <a:t>(</a:t>
            </a:r>
            <a:r>
              <a:rPr lang="ko-KR" altLang="en-US" sz="1600"/>
              <a:t>정상 흐름에서는 예외 전달 안함</a:t>
            </a:r>
            <a:r>
              <a:rPr lang="en-US" altLang="ko-KR" sz="1600"/>
              <a:t>)</a:t>
            </a:r>
            <a:endParaRPr lang="en-US" altLang="ko-KR" sz="2000"/>
          </a:p>
          <a:p>
            <a:pPr lvl="2">
              <a:lnSpc>
                <a:spcPct val="150000"/>
              </a:lnSpc>
            </a:pPr>
            <a:endParaRPr lang="en-US" altLang="ko-KR" sz="1600"/>
          </a:p>
          <a:p>
            <a:pPr lvl="2">
              <a:lnSpc>
                <a:spcPct val="150000"/>
              </a:lnSpc>
            </a:pPr>
            <a:endParaRPr lang="en-US" altLang="ko-KR" sz="1600"/>
          </a:p>
          <a:p>
            <a:pPr lvl="2">
              <a:lnSpc>
                <a:spcPct val="150000"/>
              </a:lnSpc>
            </a:pPr>
            <a:endParaRPr lang="en-US" altLang="ko-KR" sz="1600"/>
          </a:p>
          <a:p>
            <a:pPr lvl="2">
              <a:lnSpc>
                <a:spcPct val="150000"/>
              </a:lnSpc>
            </a:pPr>
            <a:endParaRPr lang="en-US" altLang="ko-KR" sz="1600"/>
          </a:p>
          <a:p>
            <a:pPr lvl="2">
              <a:lnSpc>
                <a:spcPct val="150000"/>
              </a:lnSpc>
            </a:pPr>
            <a:endParaRPr lang="en-US" altLang="ko-KR" sz="1600"/>
          </a:p>
          <a:p>
            <a:pPr lvl="2">
              <a:lnSpc>
                <a:spcPct val="150000"/>
              </a:lnSpc>
            </a:pPr>
            <a:endParaRPr lang="en-US" altLang="ko-KR" sz="1600"/>
          </a:p>
          <a:p>
            <a:pPr lvl="2">
              <a:lnSpc>
                <a:spcPct val="150000"/>
              </a:lnSpc>
            </a:pPr>
            <a:endParaRPr lang="en-US" altLang="ko-KR" sz="16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2000"/>
          </a:p>
          <a:p>
            <a:pPr lvl="1">
              <a:lnSpc>
                <a:spcPct val="150000"/>
              </a:lnSpc>
            </a:pPr>
            <a:endParaRPr lang="en-US" sz="1600" dirty="0"/>
          </a:p>
        </p:txBody>
      </p:sp>
      <p:pic>
        <p:nvPicPr>
          <p:cNvPr id="3074" name="Picture 2" descr="https://velog.velcdn.com/images%2Fsorzzzzy%2Fpost%2F0cbe9c0b-88d7-4e1b-8790-8d9fd33e52cd%2F%E1%84%89%E1%85%B3%E1%84%8F%E1%85%B3%E1%84%85%E1%85%B5%E1%86%AB%E1%84%89%E1%85%A3%E1%86%BA%202021-09-22%20%E1%84%8B%E1%85%A9%E1%84%92%E1%85%AE%2010.33.33.png">
            <a:extLst>
              <a:ext uri="{FF2B5EF4-FFF2-40B4-BE49-F238E27FC236}">
                <a16:creationId xmlns:a16="http://schemas.microsoft.com/office/drawing/2014/main" id="{71DF2463-C31F-4A9F-98A5-85B2D65AE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798" y="1633302"/>
            <a:ext cx="6980269" cy="3591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8F47FE3-7A8C-4AFC-911C-59C6F3B12F65}"/>
              </a:ext>
            </a:extLst>
          </p:cNvPr>
          <p:cNvSpPr/>
          <p:nvPr/>
        </p:nvSpPr>
        <p:spPr>
          <a:xfrm>
            <a:off x="5943600" y="7574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>
                <a:solidFill>
                  <a:srgbClr val="212529"/>
                </a:solidFill>
                <a:latin typeface="-apple-system"/>
              </a:rPr>
              <a:t>스프링 </a:t>
            </a:r>
            <a:r>
              <a:rPr lang="en-US" altLang="ko-KR" b="1">
                <a:solidFill>
                  <a:srgbClr val="212529"/>
                </a:solidFill>
                <a:latin typeface="-apple-system"/>
              </a:rPr>
              <a:t>MVC</a:t>
            </a:r>
            <a:r>
              <a:rPr lang="ko-KR" altLang="en-US" b="1">
                <a:solidFill>
                  <a:srgbClr val="212529"/>
                </a:solidFill>
                <a:latin typeface="-apple-system"/>
              </a:rPr>
              <a:t>를 사용하고</a:t>
            </a:r>
            <a:r>
              <a:rPr lang="en-US" altLang="ko-KR" b="1">
                <a:solidFill>
                  <a:srgbClr val="212529"/>
                </a:solidFill>
                <a:latin typeface="-apple-system"/>
              </a:rPr>
              <a:t>, </a:t>
            </a:r>
            <a:r>
              <a:rPr lang="ko-KR" altLang="en-US" b="1">
                <a:solidFill>
                  <a:srgbClr val="212529"/>
                </a:solidFill>
                <a:latin typeface="-apple-system"/>
              </a:rPr>
              <a:t>특별히 필터를 꼭 사용해야 하는 상황이 아니라면 인터셉터를 사용하는 것이 더 편리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12359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서블릿 필터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/>
              <a:t>서플릿 필터</a:t>
            </a:r>
            <a:endParaRPr lang="en-US" altLang="ko-KR" sz="2000" b="1"/>
          </a:p>
          <a:p>
            <a:pPr lvl="1">
              <a:lnSpc>
                <a:spcPct val="150000"/>
              </a:lnSpc>
            </a:pPr>
            <a:r>
              <a:rPr lang="ko-KR" altLang="en-US" sz="1800"/>
              <a:t>필터 흐름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ko-KR" altLang="en-US" sz="1800"/>
              <a:t>필터에서 적절하지 않은 요청이라고 판단하면 거기서 끝낼 수 있음</a:t>
            </a:r>
            <a:r>
              <a:rPr lang="en-US" altLang="ko-KR" sz="1800"/>
              <a:t>(</a:t>
            </a:r>
            <a:r>
              <a:rPr lang="ko-KR" altLang="en-US" sz="1800"/>
              <a:t>차단</a:t>
            </a:r>
            <a:r>
              <a:rPr lang="en-US" altLang="ko-KR" sz="1800"/>
              <a:t>)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ko-KR" altLang="en-US" sz="1800"/>
              <a:t>필터 체인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ko-KR" altLang="en-US" sz="1800"/>
              <a:t>예시</a:t>
            </a:r>
            <a:r>
              <a:rPr lang="en-US" altLang="ko-KR" sz="1800"/>
              <a:t>) </a:t>
            </a:r>
            <a:r>
              <a:rPr lang="ko-KR" altLang="en-US" sz="1800"/>
              <a:t>로그를 남기는 필터를 동작시키고</a:t>
            </a:r>
            <a:r>
              <a:rPr lang="en-US" altLang="ko-KR" sz="1800"/>
              <a:t>, </a:t>
            </a:r>
            <a:r>
              <a:rPr lang="ko-KR" altLang="en-US" sz="1800"/>
              <a:t>그 다음 로그인 여부를 체크하는 필터 동작</a:t>
            </a:r>
            <a:endParaRPr lang="en-US" altLang="ko-KR" sz="1800"/>
          </a:p>
          <a:p>
            <a:pPr>
              <a:lnSpc>
                <a:spcPct val="150000"/>
              </a:lnSpc>
            </a:pPr>
            <a:endParaRPr lang="en-US" altLang="ko-KR" sz="2200"/>
          </a:p>
          <a:p>
            <a:pPr marL="457200" lvl="1" indent="0">
              <a:lnSpc>
                <a:spcPct val="150000"/>
              </a:lnSpc>
              <a:buNone/>
            </a:pPr>
            <a:endParaRPr lang="ko-KR" altLang="en-US"/>
          </a:p>
          <a:p>
            <a:pPr lvl="1"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2000"/>
          </a:p>
          <a:p>
            <a:pPr lvl="1">
              <a:lnSpc>
                <a:spcPct val="150000"/>
              </a:lnSpc>
            </a:pPr>
            <a:endParaRPr lang="en-US" sz="1600" dirty="0"/>
          </a:p>
        </p:txBody>
      </p:sp>
      <p:pic>
        <p:nvPicPr>
          <p:cNvPr id="2050" name="Picture 2" descr="https://velog.velcdn.com/images%2Fsorzzzzy%2Fpost%2F1e9582fd-1651-4a3b-a756-14a975145c86%2F%E1%84%89%E1%85%B3%E1%84%8F%E1%85%B3%E1%84%85%E1%85%B5%E1%86%AB%E1%84%89%E1%85%A3%E1%86%BA%202021-09-22%20%E1%84%8B%E1%85%A9%E1%84%92%E1%85%AE%209.58.37.png">
            <a:extLst>
              <a:ext uri="{FF2B5EF4-FFF2-40B4-BE49-F238E27FC236}">
                <a16:creationId xmlns:a16="http://schemas.microsoft.com/office/drawing/2014/main" id="{3DAD4A8D-64E6-4F54-9832-3F02A6A37F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834" b="23072"/>
          <a:stretch/>
        </p:blipFill>
        <p:spPr bwMode="auto">
          <a:xfrm>
            <a:off x="1006476" y="1879599"/>
            <a:ext cx="9025187" cy="55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velog.velcdn.com/images%2Fsorzzzzy%2Fpost%2Fbdf751c9-e554-49ee-9958-ce5e85053f12%2F%E1%84%89%E1%85%B3%E1%84%8F%E1%85%B3%E1%84%85%E1%85%B5%E1%86%AB%E1%84%89%E1%85%A3%E1%86%BA%202021-09-22%20%E1%84%8B%E1%85%A9%E1%84%92%E1%85%AE%209.58.46.png">
            <a:extLst>
              <a:ext uri="{FF2B5EF4-FFF2-40B4-BE49-F238E27FC236}">
                <a16:creationId xmlns:a16="http://schemas.microsoft.com/office/drawing/2014/main" id="{8C57F1E0-F80A-4B66-A239-611FFF008E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78" b="20118"/>
          <a:stretch/>
        </p:blipFill>
        <p:spPr bwMode="auto">
          <a:xfrm>
            <a:off x="1041122" y="3740494"/>
            <a:ext cx="8990541" cy="817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velog.velcdn.com/images%2Fsorzzzzy%2Fpost%2Faffaf6c1-fb2a-44d8-9017-bd9da0babd13%2F%E1%84%89%E1%85%B3%E1%84%8F%E1%85%B3%E1%84%85%E1%85%B5%E1%86%AB%E1%84%89%E1%85%A3%E1%86%BA%202021-09-22%20%E1%84%8B%E1%85%A9%E1%84%92%E1%85%AE%209.58.55.png">
            <a:extLst>
              <a:ext uri="{FF2B5EF4-FFF2-40B4-BE49-F238E27FC236}">
                <a16:creationId xmlns:a16="http://schemas.microsoft.com/office/drawing/2014/main" id="{2CD5ECE1-FA19-460E-B0C1-FC37E1D64E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23" r="1883" b="23132"/>
          <a:stretch/>
        </p:blipFill>
        <p:spPr bwMode="auto">
          <a:xfrm>
            <a:off x="1006476" y="5259297"/>
            <a:ext cx="9025187" cy="56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99AD1B0-BBDB-4FA7-B474-649A9DCFB8E5}"/>
              </a:ext>
            </a:extLst>
          </p:cNvPr>
          <p:cNvSpPr/>
          <p:nvPr/>
        </p:nvSpPr>
        <p:spPr>
          <a:xfrm>
            <a:off x="3251202" y="1879599"/>
            <a:ext cx="1320800" cy="550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07684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552" y="160027"/>
            <a:ext cx="10515600" cy="344002"/>
          </a:xfrm>
        </p:spPr>
        <p:txBody>
          <a:bodyPr/>
          <a:lstStyle/>
          <a:p>
            <a:r>
              <a:rPr lang="ko-KR" altLang="en-US"/>
              <a:t>인터셉터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100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/>
              <a:t>요청 로그 구현</a:t>
            </a:r>
            <a:endParaRPr lang="en-US" altLang="ko-KR" sz="2000" b="1"/>
          </a:p>
          <a:p>
            <a:pPr lvl="1">
              <a:lnSpc>
                <a:spcPct val="150000"/>
              </a:lnSpc>
            </a:pPr>
            <a:r>
              <a:rPr lang="en-US" altLang="ko-KR" sz="1800"/>
              <a:t>LogInterceptor</a:t>
            </a:r>
          </a:p>
          <a:p>
            <a:pPr lvl="2">
              <a:lnSpc>
                <a:spcPct val="150000"/>
              </a:lnSpc>
            </a:pPr>
            <a:endParaRPr lang="en-US" altLang="ko-KR" sz="1600"/>
          </a:p>
          <a:p>
            <a:pPr lvl="2">
              <a:lnSpc>
                <a:spcPct val="150000"/>
              </a:lnSpc>
            </a:pPr>
            <a:endParaRPr lang="en-US" altLang="ko-KR" sz="1600"/>
          </a:p>
          <a:p>
            <a:pPr lvl="2">
              <a:lnSpc>
                <a:spcPct val="150000"/>
              </a:lnSpc>
            </a:pPr>
            <a:endParaRPr lang="en-US" altLang="ko-KR" sz="1600"/>
          </a:p>
          <a:p>
            <a:pPr lvl="2">
              <a:lnSpc>
                <a:spcPct val="150000"/>
              </a:lnSpc>
            </a:pPr>
            <a:endParaRPr lang="en-US" altLang="ko-KR" sz="1600"/>
          </a:p>
          <a:p>
            <a:pPr lvl="2">
              <a:lnSpc>
                <a:spcPct val="150000"/>
              </a:lnSpc>
            </a:pPr>
            <a:endParaRPr lang="en-US" altLang="ko-KR" sz="1600"/>
          </a:p>
          <a:p>
            <a:pPr lvl="2">
              <a:lnSpc>
                <a:spcPct val="150000"/>
              </a:lnSpc>
            </a:pPr>
            <a:endParaRPr lang="en-US" altLang="ko-KR" sz="16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2000"/>
          </a:p>
          <a:p>
            <a:pPr lvl="1">
              <a:lnSpc>
                <a:spcPct val="150000"/>
              </a:lnSpc>
            </a:pPr>
            <a:endParaRPr 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9847F08-2EBA-40C4-A1C7-5F79AB896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7938" y="1847423"/>
            <a:ext cx="2066925" cy="13811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4E2B195-F45F-4B90-BFB4-11D8DB378829}"/>
              </a:ext>
            </a:extLst>
          </p:cNvPr>
          <p:cNvSpPr/>
          <p:nvPr/>
        </p:nvSpPr>
        <p:spPr>
          <a:xfrm>
            <a:off x="1031245" y="1864687"/>
            <a:ext cx="6096000" cy="46166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ko-KR" altLang="en-US" sz="700"/>
              <a:t>package shop.online.web.interceptor; </a:t>
            </a:r>
            <a:r>
              <a:rPr lang="en-US" altLang="ko-KR" sz="700"/>
              <a:t>//</a:t>
            </a:r>
            <a:r>
              <a:rPr lang="ko-KR" altLang="en-US" sz="700"/>
              <a:t>경로 확인</a:t>
            </a:r>
          </a:p>
          <a:p>
            <a:endParaRPr lang="ko-KR" altLang="en-US" sz="700"/>
          </a:p>
          <a:p>
            <a:r>
              <a:rPr lang="ko-KR" altLang="en-US" sz="700"/>
              <a:t>import lombok.extern.slf4j.Slf4j;</a:t>
            </a:r>
          </a:p>
          <a:p>
            <a:r>
              <a:rPr lang="ko-KR" altLang="en-US" sz="700"/>
              <a:t>import org.springframework.web.method.HandlerMethod;</a:t>
            </a:r>
          </a:p>
          <a:p>
            <a:r>
              <a:rPr lang="ko-KR" altLang="en-US" sz="700"/>
              <a:t>import org.springframework.web.servlet.HandlerInterceptor;</a:t>
            </a:r>
          </a:p>
          <a:p>
            <a:r>
              <a:rPr lang="ko-KR" altLang="en-US" sz="700"/>
              <a:t>import org.springframework.web.servlet.ModelAndView;</a:t>
            </a:r>
          </a:p>
          <a:p>
            <a:endParaRPr lang="ko-KR" altLang="en-US" sz="700"/>
          </a:p>
          <a:p>
            <a:r>
              <a:rPr lang="ko-KR" altLang="en-US" sz="700"/>
              <a:t>import javax.servlet.http.HttpServletRequest;</a:t>
            </a:r>
          </a:p>
          <a:p>
            <a:r>
              <a:rPr lang="ko-KR" altLang="en-US" sz="700"/>
              <a:t>import javax.servlet.http.HttpServletResponse;</a:t>
            </a:r>
          </a:p>
          <a:p>
            <a:r>
              <a:rPr lang="ko-KR" altLang="en-US" sz="700"/>
              <a:t>import java.util.UUID;</a:t>
            </a:r>
          </a:p>
          <a:p>
            <a:endParaRPr lang="ko-KR" altLang="en-US" sz="700"/>
          </a:p>
          <a:p>
            <a:r>
              <a:rPr lang="ko-KR" altLang="en-US" sz="700"/>
              <a:t>@Slf4j</a:t>
            </a:r>
          </a:p>
          <a:p>
            <a:r>
              <a:rPr lang="ko-KR" altLang="en-US" sz="700"/>
              <a:t>public class LogInterceptor implements HandlerInterceptor {</a:t>
            </a:r>
          </a:p>
          <a:p>
            <a:endParaRPr lang="ko-KR" altLang="en-US" sz="700"/>
          </a:p>
          <a:p>
            <a:r>
              <a:rPr lang="ko-KR" altLang="en-US" sz="700"/>
              <a:t>    public static final String LOG_ID = "logId";</a:t>
            </a:r>
          </a:p>
          <a:p>
            <a:endParaRPr lang="ko-KR" altLang="en-US" sz="700"/>
          </a:p>
          <a:p>
            <a:r>
              <a:rPr lang="ko-KR" altLang="en-US" sz="700"/>
              <a:t>    @Override</a:t>
            </a:r>
          </a:p>
          <a:p>
            <a:r>
              <a:rPr lang="ko-KR" altLang="en-US" sz="700"/>
              <a:t>    public boolean preHandle(HttpServletRequest request, HttpServletResponse response, Object handler) throws Exception {</a:t>
            </a:r>
          </a:p>
          <a:p>
            <a:r>
              <a:rPr lang="ko-KR" altLang="en-US" sz="700"/>
              <a:t>        String requestURI = request.getRequestURI();</a:t>
            </a:r>
          </a:p>
          <a:p>
            <a:r>
              <a:rPr lang="ko-KR" altLang="en-US" sz="700"/>
              <a:t>        String uuid = UUID.randomUUID().toString();</a:t>
            </a:r>
          </a:p>
          <a:p>
            <a:r>
              <a:rPr lang="ko-KR" altLang="en-US" sz="700"/>
              <a:t>        request.setAttribute(LOG_ID,uuid);</a:t>
            </a:r>
          </a:p>
          <a:p>
            <a:endParaRPr lang="ko-KR" altLang="en-US" sz="700"/>
          </a:p>
          <a:p>
            <a:r>
              <a:rPr lang="ko-KR" altLang="en-US" sz="700"/>
              <a:t>        if(handler instanceof HandlerMethod){</a:t>
            </a:r>
          </a:p>
          <a:p>
            <a:r>
              <a:rPr lang="ko-KR" altLang="en-US" sz="700"/>
              <a:t>            HandlerMethod hm = (HandlerMethod) handler;</a:t>
            </a:r>
          </a:p>
          <a:p>
            <a:r>
              <a:rPr lang="ko-KR" altLang="en-US" sz="700"/>
              <a:t>        }</a:t>
            </a:r>
          </a:p>
          <a:p>
            <a:r>
              <a:rPr lang="ko-KR" altLang="en-US" sz="700"/>
              <a:t>        log.info("[{}{}{}]",uuid, requestURI, handler);</a:t>
            </a:r>
          </a:p>
          <a:p>
            <a:r>
              <a:rPr lang="ko-KR" altLang="en-US" sz="700"/>
              <a:t>        return true;</a:t>
            </a:r>
          </a:p>
          <a:p>
            <a:r>
              <a:rPr lang="ko-KR" altLang="en-US" sz="700"/>
              <a:t>    }</a:t>
            </a:r>
          </a:p>
          <a:p>
            <a:r>
              <a:rPr lang="ko-KR" altLang="en-US" sz="700"/>
              <a:t>    @Override</a:t>
            </a:r>
          </a:p>
          <a:p>
            <a:r>
              <a:rPr lang="ko-KR" altLang="en-US" sz="700"/>
              <a:t>    public void postHandle(HttpServletRequest request, HttpServletResponse response, Object handler, ModelAndView modelAndView) throws Exception {</a:t>
            </a:r>
          </a:p>
          <a:p>
            <a:r>
              <a:rPr lang="ko-KR" altLang="en-US" sz="700"/>
              <a:t>        log.info("postHandle [{}]", modelAndView);</a:t>
            </a:r>
          </a:p>
          <a:p>
            <a:r>
              <a:rPr lang="ko-KR" altLang="en-US" sz="700"/>
              <a:t>    }</a:t>
            </a:r>
          </a:p>
          <a:p>
            <a:r>
              <a:rPr lang="ko-KR" altLang="en-US" sz="700"/>
              <a:t>    @Override</a:t>
            </a:r>
          </a:p>
          <a:p>
            <a:r>
              <a:rPr lang="ko-KR" altLang="en-US" sz="700"/>
              <a:t>    public void afterCompletion(HttpServletRequest request, HttpServletResponse response, Object handler, Exception ex) throws Exception {</a:t>
            </a:r>
          </a:p>
          <a:p>
            <a:r>
              <a:rPr lang="ko-KR" altLang="en-US" sz="700"/>
              <a:t>        String requestURI = request.getRequestURI();</a:t>
            </a:r>
          </a:p>
          <a:p>
            <a:r>
              <a:rPr lang="ko-KR" altLang="en-US" sz="700"/>
              <a:t>        String uuid = (String) request.getAttribute(LOG_ID);</a:t>
            </a:r>
          </a:p>
          <a:p>
            <a:r>
              <a:rPr lang="ko-KR" altLang="en-US" sz="700"/>
              <a:t>        log.info("RESPONSE [{}][{}][{}]", uuid, requestURI, handler);</a:t>
            </a:r>
          </a:p>
          <a:p>
            <a:r>
              <a:rPr lang="ko-KR" altLang="en-US" sz="700"/>
              <a:t>        if(ex!=null){</a:t>
            </a:r>
          </a:p>
          <a:p>
            <a:r>
              <a:rPr lang="ko-KR" altLang="en-US" sz="700"/>
              <a:t>            log.error("after Completion error!!", ex);</a:t>
            </a:r>
          </a:p>
          <a:p>
            <a:r>
              <a:rPr lang="ko-KR" altLang="en-US" sz="700"/>
              <a:t>        }</a:t>
            </a:r>
          </a:p>
          <a:p>
            <a:r>
              <a:rPr lang="ko-KR" altLang="en-US" sz="700"/>
              <a:t>    }</a:t>
            </a:r>
          </a:p>
          <a:p>
            <a:r>
              <a:rPr lang="ko-KR" altLang="en-US" sz="7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28897603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552" y="160027"/>
            <a:ext cx="10515600" cy="344002"/>
          </a:xfrm>
        </p:spPr>
        <p:txBody>
          <a:bodyPr/>
          <a:lstStyle/>
          <a:p>
            <a:r>
              <a:rPr lang="ko-KR" altLang="en-US"/>
              <a:t>인터셉터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100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/>
              <a:t>스프링 인터셉터 인터페이스</a:t>
            </a:r>
            <a:endParaRPr lang="en-US" altLang="ko-KR" sz="2000" b="1"/>
          </a:p>
          <a:p>
            <a:pPr lvl="1">
              <a:lnSpc>
                <a:spcPct val="150000"/>
              </a:lnSpc>
            </a:pPr>
            <a:r>
              <a:rPr lang="ko-KR" altLang="en-US" sz="1800"/>
              <a:t>스프링 인터셉터 예외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en-US" altLang="ko-KR" sz="1800"/>
              <a:t>request.setAttribute(LOG_ID,uuid); </a:t>
            </a:r>
            <a:r>
              <a:rPr lang="en-US" altLang="ko-KR" sz="1800">
                <a:sym typeface="Wingdings" panose="05000000000000000000" pitchFamily="2" charset="2"/>
              </a:rPr>
              <a:t> preHandle</a:t>
            </a:r>
            <a:r>
              <a:rPr lang="ko-KR" altLang="en-US" sz="1800">
                <a:sym typeface="Wingdings" panose="05000000000000000000" pitchFamily="2" charset="2"/>
              </a:rPr>
              <a:t>에서 생성한 </a:t>
            </a:r>
            <a:r>
              <a:rPr lang="en-US" altLang="ko-KR" sz="1800">
                <a:sym typeface="Wingdings" panose="05000000000000000000" pitchFamily="2" charset="2"/>
              </a:rPr>
              <a:t>uuid</a:t>
            </a:r>
            <a:r>
              <a:rPr lang="ko-KR" altLang="en-US" sz="1800">
                <a:sym typeface="Wingdings" panose="05000000000000000000" pitchFamily="2" charset="2"/>
              </a:rPr>
              <a:t>를 </a:t>
            </a:r>
            <a:r>
              <a:rPr lang="en-US" altLang="ko-KR" sz="1800">
                <a:sym typeface="Wingdings" panose="05000000000000000000" pitchFamily="2" charset="2"/>
              </a:rPr>
              <a:t>afterCompletion</a:t>
            </a:r>
            <a:r>
              <a:rPr lang="ko-KR" altLang="en-US" sz="1800">
                <a:sym typeface="Wingdings" panose="05000000000000000000" pitchFamily="2" charset="2"/>
              </a:rPr>
              <a:t>에 전달하기 위해</a:t>
            </a:r>
            <a:endParaRPr lang="en-US" altLang="ko-KR" sz="180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sz="1800"/>
              <a:t>HandlerMethod </a:t>
            </a:r>
            <a:r>
              <a:rPr lang="en-US" altLang="ko-KR" sz="1800">
                <a:sym typeface="Wingdings" panose="05000000000000000000" pitchFamily="2" charset="2"/>
              </a:rPr>
              <a:t> </a:t>
            </a:r>
            <a:r>
              <a:rPr lang="ko-KR" altLang="en-US" sz="1800">
                <a:sym typeface="Wingdings" panose="05000000000000000000" pitchFamily="2" charset="2"/>
              </a:rPr>
              <a:t>실행될 </a:t>
            </a:r>
            <a:r>
              <a:rPr lang="en-US" altLang="ko-KR" sz="1800">
                <a:sym typeface="Wingdings" panose="05000000000000000000" pitchFamily="2" charset="2"/>
              </a:rPr>
              <a:t>method</a:t>
            </a:r>
            <a:r>
              <a:rPr lang="ko-KR" altLang="en-US" sz="1800">
                <a:sym typeface="Wingdings" panose="05000000000000000000" pitchFamily="2" charset="2"/>
              </a:rPr>
              <a:t>의 정보를 바탕으로 추가적인 로직 구현 가능</a:t>
            </a:r>
            <a:endParaRPr lang="en-US" altLang="ko-KR" sz="180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2">
              <a:lnSpc>
                <a:spcPct val="150000"/>
              </a:lnSpc>
            </a:pPr>
            <a:endParaRPr lang="en-US" altLang="ko-KR" sz="1600"/>
          </a:p>
          <a:p>
            <a:pPr lvl="2">
              <a:lnSpc>
                <a:spcPct val="150000"/>
              </a:lnSpc>
            </a:pPr>
            <a:endParaRPr lang="en-US" altLang="ko-KR" sz="1600"/>
          </a:p>
          <a:p>
            <a:pPr lvl="2">
              <a:lnSpc>
                <a:spcPct val="150000"/>
              </a:lnSpc>
            </a:pPr>
            <a:endParaRPr lang="en-US" altLang="ko-KR" sz="1600"/>
          </a:p>
          <a:p>
            <a:pPr lvl="2">
              <a:lnSpc>
                <a:spcPct val="150000"/>
              </a:lnSpc>
            </a:pPr>
            <a:endParaRPr lang="en-US" altLang="ko-KR" sz="1600"/>
          </a:p>
          <a:p>
            <a:pPr lvl="2">
              <a:lnSpc>
                <a:spcPct val="150000"/>
              </a:lnSpc>
            </a:pPr>
            <a:endParaRPr lang="en-US" altLang="ko-KR" sz="1600"/>
          </a:p>
          <a:p>
            <a:pPr lvl="2">
              <a:lnSpc>
                <a:spcPct val="150000"/>
              </a:lnSpc>
            </a:pPr>
            <a:endParaRPr lang="en-US" altLang="ko-KR" sz="16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2000"/>
          </a:p>
          <a:p>
            <a:pPr lvl="1"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A55AE05-F095-4741-8D08-679CE09F9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867" y="1816960"/>
            <a:ext cx="11311110" cy="280076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boolean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preHandle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(HttpServletRequest request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HttpServletResponse response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Object handler)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throws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Exception 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String requestURI = request.getRequestURI()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uuid = UUID.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randomUUID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().toString()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request.setAttribute(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LOG_ID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uuid)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if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(handler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instanceof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HandlerMethod){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HandlerMethod hm = (HandlerMethod) handler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.info(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"[{}{}{}]"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uuid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requestURI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handler)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return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969754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552" y="160027"/>
            <a:ext cx="10515600" cy="344002"/>
          </a:xfrm>
        </p:spPr>
        <p:txBody>
          <a:bodyPr/>
          <a:lstStyle/>
          <a:p>
            <a:r>
              <a:rPr lang="ko-KR" altLang="en-US"/>
              <a:t>인터셉터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100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/>
              <a:t>HandlerMethod</a:t>
            </a:r>
          </a:p>
          <a:p>
            <a:pPr lvl="1">
              <a:lnSpc>
                <a:spcPct val="150000"/>
              </a:lnSpc>
            </a:pPr>
            <a:r>
              <a:rPr lang="en-US" altLang="ko-KR" sz="1800"/>
              <a:t>@RequestMapping</a:t>
            </a:r>
            <a:r>
              <a:rPr lang="ko-KR" altLang="en-US" sz="1800"/>
              <a:t>과 그 하위 어노테이션</a:t>
            </a:r>
            <a:r>
              <a:rPr lang="en-US" altLang="ko-KR" sz="1800"/>
              <a:t>(@GetMapping, @PostMapping </a:t>
            </a:r>
            <a:r>
              <a:rPr lang="ko-KR" altLang="en-US" sz="1800"/>
              <a:t>등</a:t>
            </a:r>
            <a:r>
              <a:rPr lang="en-US" altLang="ko-KR" sz="1800"/>
              <a:t>)</a:t>
            </a:r>
            <a:r>
              <a:rPr lang="ko-KR" altLang="en-US" sz="1800"/>
              <a:t>이 붙은 메소드의 정보를 추상화한 객체</a:t>
            </a:r>
          </a:p>
          <a:p>
            <a:pPr lvl="1">
              <a:lnSpc>
                <a:spcPct val="150000"/>
              </a:lnSpc>
            </a:pPr>
            <a:r>
              <a:rPr lang="en-US" altLang="ko-KR" sz="1800"/>
              <a:t>HandlerMethod</a:t>
            </a:r>
            <a:r>
              <a:rPr lang="ko-KR" altLang="en-US" sz="1800"/>
              <a:t>는 그 자체가 실행가능한 객체가 아니라 메소드를 실행하기 위해 필요한 정보를 담고 있는 객체</a:t>
            </a:r>
          </a:p>
          <a:p>
            <a:pPr lvl="1">
              <a:lnSpc>
                <a:spcPct val="150000"/>
              </a:lnSpc>
            </a:pPr>
            <a:r>
              <a:rPr lang="ko-KR" altLang="en-US" sz="1800"/>
              <a:t>아래와 같은 정보를 가짐</a:t>
            </a:r>
          </a:p>
          <a:p>
            <a:pPr lvl="2">
              <a:lnSpc>
                <a:spcPct val="150000"/>
              </a:lnSpc>
            </a:pPr>
            <a:r>
              <a:rPr lang="ko-KR" altLang="en-US"/>
              <a:t>빈 객체</a:t>
            </a:r>
          </a:p>
          <a:p>
            <a:pPr lvl="2">
              <a:lnSpc>
                <a:spcPct val="150000"/>
              </a:lnSpc>
            </a:pPr>
            <a:r>
              <a:rPr lang="ko-KR" altLang="en-US"/>
              <a:t>메소드 메타정보</a:t>
            </a:r>
          </a:p>
          <a:p>
            <a:pPr lvl="2">
              <a:lnSpc>
                <a:spcPct val="150000"/>
              </a:lnSpc>
            </a:pPr>
            <a:r>
              <a:rPr lang="ko-KR" altLang="en-US"/>
              <a:t>메소드 파라미터 메타정보</a:t>
            </a:r>
          </a:p>
          <a:p>
            <a:pPr lvl="2">
              <a:lnSpc>
                <a:spcPct val="150000"/>
              </a:lnSpc>
            </a:pPr>
            <a:r>
              <a:rPr lang="ko-KR" altLang="en-US"/>
              <a:t>메소드 어노테이션 메타정보</a:t>
            </a:r>
          </a:p>
          <a:p>
            <a:pPr lvl="2">
              <a:lnSpc>
                <a:spcPct val="150000"/>
              </a:lnSpc>
            </a:pPr>
            <a:r>
              <a:rPr lang="ko-KR" altLang="en-US"/>
              <a:t>메소드 리턴 값 메타정보</a:t>
            </a:r>
          </a:p>
          <a:p>
            <a:pPr lvl="2">
              <a:lnSpc>
                <a:spcPct val="150000"/>
              </a:lnSpc>
            </a:pPr>
            <a:endParaRPr lang="en-US" altLang="ko-KR" sz="1600"/>
          </a:p>
          <a:p>
            <a:pPr lvl="2">
              <a:lnSpc>
                <a:spcPct val="150000"/>
              </a:lnSpc>
            </a:pPr>
            <a:endParaRPr lang="en-US" altLang="ko-KR" sz="1600"/>
          </a:p>
          <a:p>
            <a:pPr lvl="2">
              <a:lnSpc>
                <a:spcPct val="150000"/>
              </a:lnSpc>
            </a:pPr>
            <a:endParaRPr lang="en-US" altLang="ko-KR" sz="16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2000"/>
          </a:p>
          <a:p>
            <a:pPr lvl="1">
              <a:lnSpc>
                <a:spcPct val="15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8914109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552" y="160027"/>
            <a:ext cx="10515600" cy="344002"/>
          </a:xfrm>
        </p:spPr>
        <p:txBody>
          <a:bodyPr/>
          <a:lstStyle/>
          <a:p>
            <a:r>
              <a:rPr lang="ko-KR" altLang="en-US"/>
              <a:t>인터셉터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100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/>
              <a:t>인터셉터 등록</a:t>
            </a:r>
            <a:endParaRPr lang="en-US" altLang="ko-KR" sz="2000" b="1"/>
          </a:p>
          <a:p>
            <a:pPr lvl="1">
              <a:lnSpc>
                <a:spcPct val="150000"/>
              </a:lnSpc>
            </a:pPr>
            <a:r>
              <a:rPr lang="en-US" altLang="ko-KR" sz="1800"/>
              <a:t>WebMvcConfigurer</a:t>
            </a:r>
            <a:r>
              <a:rPr lang="ko-KR" altLang="en-US" sz="1800"/>
              <a:t> 인터페이스의 </a:t>
            </a:r>
            <a:r>
              <a:rPr lang="en-US" altLang="ko-KR" sz="1800"/>
              <a:t>addInterceptors overriding</a:t>
            </a:r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2">
              <a:lnSpc>
                <a:spcPct val="150000"/>
              </a:lnSpc>
            </a:pPr>
            <a:endParaRPr lang="en-US" altLang="ko-KR" sz="16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2000"/>
          </a:p>
          <a:p>
            <a:pPr lvl="1"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92B9BB6-FA12-4341-9A13-3D3F8C738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334" y="1772272"/>
            <a:ext cx="6263253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WebConfig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implements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WebMvcConfigurer{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addInterceptors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(InterceptorRegistry registry) 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registry.addInterceptor(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LogInterceptor())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.order(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.addPathPatterns(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"/**"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.excludePathPatterns(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"/css/**"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"/*.ico"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"error"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06691F1-25BD-4CA9-93C1-11BE785AEFBA}"/>
              </a:ext>
            </a:extLst>
          </p:cNvPr>
          <p:cNvSpPr/>
          <p:nvPr/>
        </p:nvSpPr>
        <p:spPr>
          <a:xfrm>
            <a:off x="4809069" y="1833400"/>
            <a:ext cx="1964265" cy="2682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404567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552" y="160027"/>
            <a:ext cx="10515600" cy="344002"/>
          </a:xfrm>
        </p:spPr>
        <p:txBody>
          <a:bodyPr/>
          <a:lstStyle/>
          <a:p>
            <a:r>
              <a:rPr lang="ko-KR" altLang="en-US"/>
              <a:t>인터셉터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100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/>
              <a:t>PathPattern</a:t>
            </a:r>
          </a:p>
          <a:p>
            <a:pPr lvl="1">
              <a:lnSpc>
                <a:spcPct val="150000"/>
              </a:lnSpc>
            </a:pPr>
            <a:r>
              <a:rPr lang="en-US" altLang="ko-KR" sz="1400"/>
              <a:t>https://docs.spring.io/spring-framework/docs/current/javadoc-api/org/springframework/web/util/pattern/PathPattern.html</a:t>
            </a:r>
          </a:p>
          <a:p>
            <a:pPr lvl="1">
              <a:lnSpc>
                <a:spcPct val="150000"/>
              </a:lnSpc>
            </a:pPr>
            <a:r>
              <a:rPr lang="en-US" altLang="ko-KR" sz="1800"/>
              <a:t>? </a:t>
            </a:r>
            <a:r>
              <a:rPr lang="en-US" altLang="ko-KR" sz="1800">
                <a:sym typeface="Wingdings" panose="05000000000000000000" pitchFamily="2" charset="2"/>
              </a:rPr>
              <a:t> </a:t>
            </a:r>
            <a:r>
              <a:rPr lang="en-US" altLang="ko-KR" sz="1800"/>
              <a:t>matches one character</a:t>
            </a:r>
          </a:p>
          <a:p>
            <a:pPr lvl="1">
              <a:lnSpc>
                <a:spcPct val="150000"/>
              </a:lnSpc>
            </a:pPr>
            <a:r>
              <a:rPr lang="en-US" altLang="ko-KR" sz="1800"/>
              <a:t>* </a:t>
            </a:r>
            <a:r>
              <a:rPr lang="en-US" altLang="ko-KR" sz="1800">
                <a:sym typeface="Wingdings" panose="05000000000000000000" pitchFamily="2" charset="2"/>
              </a:rPr>
              <a:t> </a:t>
            </a:r>
            <a:r>
              <a:rPr lang="en-US" altLang="ko-KR" sz="1800"/>
              <a:t>matches zero or more characters within a path segment</a:t>
            </a:r>
          </a:p>
          <a:p>
            <a:pPr lvl="1">
              <a:lnSpc>
                <a:spcPct val="150000"/>
              </a:lnSpc>
            </a:pPr>
            <a:r>
              <a:rPr lang="en-US" altLang="ko-KR" sz="1800"/>
              <a:t>** </a:t>
            </a:r>
            <a:r>
              <a:rPr lang="en-US" altLang="ko-KR" sz="1800">
                <a:sym typeface="Wingdings" panose="05000000000000000000" pitchFamily="2" charset="2"/>
              </a:rPr>
              <a:t> </a:t>
            </a:r>
            <a:r>
              <a:rPr lang="en-US" altLang="ko-KR" sz="1800"/>
              <a:t>matches zero or more path segments until the end of the path</a:t>
            </a:r>
          </a:p>
          <a:p>
            <a:pPr>
              <a:lnSpc>
                <a:spcPct val="150000"/>
              </a:lnSpc>
            </a:pPr>
            <a:endParaRPr lang="en-US" altLang="ko-KR" sz="2000" b="1"/>
          </a:p>
          <a:p>
            <a:pPr lvl="2">
              <a:lnSpc>
                <a:spcPct val="150000"/>
              </a:lnSpc>
            </a:pPr>
            <a:endParaRPr lang="en-US" altLang="ko-KR" sz="1600"/>
          </a:p>
          <a:p>
            <a:pPr lvl="2">
              <a:lnSpc>
                <a:spcPct val="150000"/>
              </a:lnSpc>
            </a:pPr>
            <a:endParaRPr lang="en-US" altLang="ko-KR" sz="16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2000"/>
          </a:p>
          <a:p>
            <a:pPr lvl="1"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EC60AA5-01A2-436D-B9EE-9B2399A3BE67}"/>
              </a:ext>
            </a:extLst>
          </p:cNvPr>
          <p:cNvSpPr/>
          <p:nvPr/>
        </p:nvSpPr>
        <p:spPr>
          <a:xfrm>
            <a:off x="1085351" y="3297504"/>
            <a:ext cx="2343650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b="1">
                <a:solidFill>
                  <a:srgbClr val="212529"/>
                </a:solidFill>
                <a:latin typeface="-apple-system"/>
              </a:rPr>
              <a:t>/pages/t?st.html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12529"/>
                </a:solidFill>
                <a:latin typeface="-apple-system"/>
              </a:rPr>
              <a:t>/pages/test.html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12529"/>
                </a:solidFill>
                <a:latin typeface="-apple-system"/>
              </a:rPr>
              <a:t>/pages/tXst.html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12529"/>
                </a:solidFill>
                <a:latin typeface="-apple-system"/>
              </a:rPr>
              <a:t>/pages/toast.html </a:t>
            </a:r>
            <a:endParaRPr lang="en-US" altLang="ko-KR" sz="2000" b="0" i="0">
              <a:solidFill>
                <a:srgbClr val="212529"/>
              </a:solidFill>
              <a:effectLst/>
              <a:latin typeface="-apple-system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A0A1A6-45FE-402A-8FB9-8F310D9973E7}"/>
              </a:ext>
            </a:extLst>
          </p:cNvPr>
          <p:cNvSpPr/>
          <p:nvPr/>
        </p:nvSpPr>
        <p:spPr>
          <a:xfrm>
            <a:off x="3801533" y="3297504"/>
            <a:ext cx="6158498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b="1">
                <a:solidFill>
                  <a:srgbClr val="212529"/>
                </a:solidFill>
                <a:latin typeface="-apple-system"/>
              </a:rPr>
              <a:t>/resources/*.png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12529"/>
                </a:solidFill>
                <a:latin typeface="-apple-system"/>
              </a:rPr>
              <a:t>all .png files in the resources directory</a:t>
            </a:r>
            <a:endParaRPr lang="en-US" altLang="ko-KR" sz="2000" b="0" i="0">
              <a:solidFill>
                <a:srgbClr val="212529"/>
              </a:solidFill>
              <a:effectLst/>
              <a:latin typeface="-apple-system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AE2FAC7-736A-4DF1-8D7F-6EF3CCB556B9}"/>
              </a:ext>
            </a:extLst>
          </p:cNvPr>
          <p:cNvSpPr/>
          <p:nvPr/>
        </p:nvSpPr>
        <p:spPr>
          <a:xfrm>
            <a:off x="3801533" y="4204839"/>
            <a:ext cx="6158498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b="1">
                <a:solidFill>
                  <a:srgbClr val="212529"/>
                </a:solidFill>
                <a:latin typeface="-apple-system"/>
              </a:rPr>
              <a:t>/resources/**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12529"/>
                </a:solidFill>
                <a:latin typeface="-apple-system"/>
              </a:rPr>
              <a:t>all files underneath the '/resources/' path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12529"/>
                </a:solidFill>
                <a:latin typeface="-apple-system"/>
              </a:rPr>
              <a:t>/resources/image.png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12529"/>
                </a:solidFill>
                <a:latin typeface="-apple-system"/>
              </a:rPr>
              <a:t>/resources/css/spring.css</a:t>
            </a:r>
            <a:endParaRPr lang="en-US" altLang="ko-KR" sz="2000" b="0" i="0">
              <a:solidFill>
                <a:srgbClr val="21252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89630704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552" y="160027"/>
            <a:ext cx="10515600" cy="344002"/>
          </a:xfrm>
        </p:spPr>
        <p:txBody>
          <a:bodyPr/>
          <a:lstStyle/>
          <a:p>
            <a:r>
              <a:rPr lang="ko-KR" altLang="en-US"/>
              <a:t>인터셉터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100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/>
              <a:t>로그인 인증 필터</a:t>
            </a:r>
            <a:endParaRPr lang="en-US" altLang="ko-KR" sz="2000" b="1"/>
          </a:p>
          <a:p>
            <a:pPr lvl="1">
              <a:lnSpc>
                <a:spcPct val="150000"/>
              </a:lnSpc>
            </a:pPr>
            <a:r>
              <a:rPr lang="en-US" altLang="ko-KR" sz="1800"/>
              <a:t>LoginCheckInterceptor</a:t>
            </a:r>
          </a:p>
          <a:p>
            <a:pPr>
              <a:lnSpc>
                <a:spcPct val="150000"/>
              </a:lnSpc>
            </a:pPr>
            <a:endParaRPr lang="en-US" altLang="ko-KR" sz="2000" b="1"/>
          </a:p>
          <a:p>
            <a:pPr lvl="2">
              <a:lnSpc>
                <a:spcPct val="150000"/>
              </a:lnSpc>
            </a:pPr>
            <a:endParaRPr lang="en-US" altLang="ko-KR" sz="1600"/>
          </a:p>
          <a:p>
            <a:pPr lvl="2">
              <a:lnSpc>
                <a:spcPct val="150000"/>
              </a:lnSpc>
            </a:pPr>
            <a:endParaRPr lang="en-US" altLang="ko-KR" sz="16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2000"/>
          </a:p>
          <a:p>
            <a:pPr lvl="1">
              <a:lnSpc>
                <a:spcPct val="150000"/>
              </a:lnSpc>
            </a:pPr>
            <a:endParaRPr lang="en-US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4AC82FA-6B89-401D-AC39-DFB844AF9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9445" y="1786734"/>
            <a:ext cx="1743075" cy="13144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01D23F2-7064-4315-9CC6-5A5A6B44BBA4}"/>
              </a:ext>
            </a:extLst>
          </p:cNvPr>
          <p:cNvSpPr/>
          <p:nvPr/>
        </p:nvSpPr>
        <p:spPr>
          <a:xfrm>
            <a:off x="1103641" y="1786734"/>
            <a:ext cx="7208176" cy="493981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50"/>
              <a:t>package shop.online.web.interceptor;</a:t>
            </a:r>
          </a:p>
          <a:p>
            <a:endParaRPr lang="ko-KR" altLang="en-US" sz="1050"/>
          </a:p>
          <a:p>
            <a:r>
              <a:rPr lang="ko-KR" altLang="en-US" sz="1050"/>
              <a:t>import lombok.extern.slf4j.Slf4j;</a:t>
            </a:r>
          </a:p>
          <a:p>
            <a:r>
              <a:rPr lang="ko-KR" altLang="en-US" sz="1050"/>
              <a:t>import org.springframework.web.servlet.HandlerInterceptor;</a:t>
            </a:r>
          </a:p>
          <a:p>
            <a:r>
              <a:rPr lang="ko-KR" altLang="en-US" sz="1050"/>
              <a:t>import shop.online.web.SessionConst;</a:t>
            </a:r>
          </a:p>
          <a:p>
            <a:endParaRPr lang="ko-KR" altLang="en-US" sz="1050"/>
          </a:p>
          <a:p>
            <a:r>
              <a:rPr lang="ko-KR" altLang="en-US" sz="1050"/>
              <a:t>import javax.servlet.http.HttpServletRequest;</a:t>
            </a:r>
          </a:p>
          <a:p>
            <a:r>
              <a:rPr lang="ko-KR" altLang="en-US" sz="1050"/>
              <a:t>import javax.servlet.http.HttpServletResponse;</a:t>
            </a:r>
          </a:p>
          <a:p>
            <a:r>
              <a:rPr lang="ko-KR" altLang="en-US" sz="1050"/>
              <a:t>import javax.servlet.http.HttpSession;</a:t>
            </a:r>
          </a:p>
          <a:p>
            <a:endParaRPr lang="ko-KR" altLang="en-US" sz="1050"/>
          </a:p>
          <a:p>
            <a:r>
              <a:rPr lang="ko-KR" altLang="en-US" sz="1050"/>
              <a:t>@Slf4j</a:t>
            </a:r>
          </a:p>
          <a:p>
            <a:r>
              <a:rPr lang="ko-KR" altLang="en-US" sz="1050"/>
              <a:t>public class LoginCheckInterceptor implements HandlerInterceptor {</a:t>
            </a:r>
          </a:p>
          <a:p>
            <a:r>
              <a:rPr lang="ko-KR" altLang="en-US" sz="1050"/>
              <a:t>    @Override</a:t>
            </a:r>
          </a:p>
          <a:p>
            <a:r>
              <a:rPr lang="ko-KR" altLang="en-US" sz="1050"/>
              <a:t>    public boolean preHandle(HttpServletRequest request, HttpServletResponse response, Object handler) throws Exception {</a:t>
            </a:r>
          </a:p>
          <a:p>
            <a:r>
              <a:rPr lang="ko-KR" altLang="en-US" sz="1050"/>
              <a:t>        String requestURI = request.getRequestURI();</a:t>
            </a:r>
          </a:p>
          <a:p>
            <a:endParaRPr lang="ko-KR" altLang="en-US" sz="1050"/>
          </a:p>
          <a:p>
            <a:r>
              <a:rPr lang="ko-KR" altLang="en-US" sz="1050"/>
              <a:t>        log.info("인증 체크 인터셉터 실행 {}", requestURI);</a:t>
            </a:r>
          </a:p>
          <a:p>
            <a:endParaRPr lang="ko-KR" altLang="en-US" sz="1050"/>
          </a:p>
          <a:p>
            <a:r>
              <a:rPr lang="ko-KR" altLang="en-US" sz="1050"/>
              <a:t>        HttpSession session = request.getSession();</a:t>
            </a:r>
          </a:p>
          <a:p>
            <a:endParaRPr lang="ko-KR" altLang="en-US" sz="1050"/>
          </a:p>
          <a:p>
            <a:r>
              <a:rPr lang="ko-KR" altLang="en-US" sz="1050"/>
              <a:t>        if (session == null || session.getAttribute(SessionConst.LOGIN_MEMBER) == null) {</a:t>
            </a:r>
          </a:p>
          <a:p>
            <a:r>
              <a:rPr lang="ko-KR" altLang="en-US" sz="1050"/>
              <a:t>            log.info("미인증 사용자 요청");</a:t>
            </a:r>
          </a:p>
          <a:p>
            <a:r>
              <a:rPr lang="ko-KR" altLang="en-US" sz="1050"/>
              <a:t>            // 로그인으로 redirect</a:t>
            </a:r>
          </a:p>
          <a:p>
            <a:r>
              <a:rPr lang="ko-KR" altLang="en-US" sz="1050"/>
              <a:t>            response.sendRedirect("/login?redirectURL=" + requestURI);</a:t>
            </a:r>
          </a:p>
          <a:p>
            <a:r>
              <a:rPr lang="ko-KR" altLang="en-US" sz="1050"/>
              <a:t>            // false 로 바로 끝내버림</a:t>
            </a:r>
          </a:p>
          <a:p>
            <a:r>
              <a:rPr lang="ko-KR" altLang="en-US" sz="1050"/>
              <a:t>            return false;</a:t>
            </a:r>
          </a:p>
          <a:p>
            <a:r>
              <a:rPr lang="ko-KR" altLang="en-US" sz="1050"/>
              <a:t>        }</a:t>
            </a:r>
          </a:p>
          <a:p>
            <a:r>
              <a:rPr lang="ko-KR" altLang="en-US" sz="1050"/>
              <a:t>        return true;</a:t>
            </a:r>
          </a:p>
          <a:p>
            <a:r>
              <a:rPr lang="ko-KR" altLang="en-US" sz="1050"/>
              <a:t>    }</a:t>
            </a:r>
          </a:p>
          <a:p>
            <a:r>
              <a:rPr lang="ko-KR" altLang="en-US" sz="105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0870500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552" y="160027"/>
            <a:ext cx="10515600" cy="344002"/>
          </a:xfrm>
        </p:spPr>
        <p:txBody>
          <a:bodyPr/>
          <a:lstStyle/>
          <a:p>
            <a:r>
              <a:rPr lang="ko-KR" altLang="en-US"/>
              <a:t>인터셉터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100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/>
              <a:t>로그인 인증 필터</a:t>
            </a:r>
            <a:endParaRPr lang="en-US" altLang="ko-KR" sz="2000" b="1"/>
          </a:p>
          <a:p>
            <a:pPr lvl="1">
              <a:lnSpc>
                <a:spcPct val="150000"/>
              </a:lnSpc>
            </a:pPr>
            <a:r>
              <a:rPr lang="ko-KR" altLang="en-US" sz="1800"/>
              <a:t>등록</a:t>
            </a:r>
            <a:r>
              <a:rPr lang="en-US" altLang="ko-KR" sz="1800"/>
              <a:t>(WebConfig)</a:t>
            </a:r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ko-KR" altLang="en-US" sz="1800"/>
              <a:t>필터 기반 인증 제거</a:t>
            </a:r>
            <a:endParaRPr lang="en-US" altLang="ko-KR" sz="1800"/>
          </a:p>
          <a:p>
            <a:pPr>
              <a:lnSpc>
                <a:spcPct val="150000"/>
              </a:lnSpc>
            </a:pPr>
            <a:endParaRPr lang="en-US" altLang="ko-KR" sz="2000" b="1"/>
          </a:p>
          <a:p>
            <a:pPr lvl="2">
              <a:lnSpc>
                <a:spcPct val="150000"/>
              </a:lnSpc>
            </a:pPr>
            <a:endParaRPr lang="en-US" altLang="ko-KR" sz="1600"/>
          </a:p>
          <a:p>
            <a:pPr lvl="2">
              <a:lnSpc>
                <a:spcPct val="150000"/>
              </a:lnSpc>
            </a:pPr>
            <a:endParaRPr lang="en-US" altLang="ko-KR" sz="16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2000"/>
          </a:p>
          <a:p>
            <a:pPr lvl="1"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54E2F88-0999-4EDC-9E78-6B1165A08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613" y="6033184"/>
            <a:ext cx="5083443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//@Bean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FilterRegistrationBean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loginCheckFilter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EC9D8BC-621A-48D8-8ABC-712FC5B0CA3B}"/>
              </a:ext>
            </a:extLst>
          </p:cNvPr>
          <p:cNvSpPr/>
          <p:nvPr/>
        </p:nvSpPr>
        <p:spPr>
          <a:xfrm>
            <a:off x="7284357" y="4857929"/>
            <a:ext cx="2382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excludePathPatterns</a:t>
            </a:r>
            <a:r>
              <a:rPr lang="ko-KR" altLang="en-US"/>
              <a:t>에 </a:t>
            </a:r>
            <a:endParaRPr lang="en-US" altLang="ko-KR"/>
          </a:p>
          <a:p>
            <a:r>
              <a:rPr lang="en-US" altLang="ko-KR"/>
              <a:t>whitelist </a:t>
            </a:r>
            <a:r>
              <a:rPr lang="ko-KR" altLang="en-US"/>
              <a:t>추가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7D4E81E-978E-46C6-A221-24E2B98E2005}"/>
              </a:ext>
            </a:extLst>
          </p:cNvPr>
          <p:cNvSpPr/>
          <p:nvPr/>
        </p:nvSpPr>
        <p:spPr>
          <a:xfrm>
            <a:off x="1193803" y="6088058"/>
            <a:ext cx="1041398" cy="2682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0D0BCB11-828A-45B4-B71B-9A7B3521F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613" y="1810941"/>
            <a:ext cx="6035627" cy="36933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addInterceptors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(InterceptorRegistry registry) 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registry.addInterceptor(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LogInterceptor())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.order(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.addPathPatterns(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"/**"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.excludePathPatterns(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"/css/**"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"/*.ico"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"error"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registry.addInterceptor(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LoginCheckInterceptor())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.order(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.addPathPatterns(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"/**"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.excludePathPatterns(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"/members/new"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"/login"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"/logout"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"/css/**"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"/*.ico"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"/error"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848114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552" y="160027"/>
            <a:ext cx="10515600" cy="344002"/>
          </a:xfrm>
        </p:spPr>
        <p:txBody>
          <a:bodyPr/>
          <a:lstStyle/>
          <a:p>
            <a:r>
              <a:rPr lang="ko-KR" altLang="en-US"/>
              <a:t>인터셉터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100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/>
              <a:t>로그인 인증 필터</a:t>
            </a:r>
            <a:endParaRPr lang="en-US" altLang="ko-KR" sz="2000" b="1"/>
          </a:p>
          <a:p>
            <a:pPr lvl="1">
              <a:lnSpc>
                <a:spcPct val="150000"/>
              </a:lnSpc>
            </a:pPr>
            <a:r>
              <a:rPr lang="ko-KR" altLang="en-US" sz="1800"/>
              <a:t>로그인 이후 모든 페이지에 포함되는 </a:t>
            </a:r>
            <a:r>
              <a:rPr lang="en-US" altLang="ko-KR" sz="1800"/>
              <a:t>header</a:t>
            </a:r>
            <a:r>
              <a:rPr lang="ko-KR" altLang="en-US" sz="1800"/>
              <a:t>는 </a:t>
            </a:r>
            <a:r>
              <a:rPr lang="en-US" altLang="ko-KR" sz="1800"/>
              <a:t>member</a:t>
            </a:r>
            <a:r>
              <a:rPr lang="ko-KR" altLang="en-US" sz="1800"/>
              <a:t> 모델을 전달 받아야 함</a:t>
            </a:r>
            <a:r>
              <a:rPr lang="en-US" altLang="ko-KR" sz="1800"/>
              <a:t>(LOGOUT</a:t>
            </a:r>
            <a:r>
              <a:rPr lang="ko-KR" altLang="en-US" sz="1800"/>
              <a:t>메뉴 유지</a:t>
            </a:r>
            <a:r>
              <a:rPr lang="en-US" altLang="ko-KR" sz="1800"/>
              <a:t>)</a:t>
            </a:r>
            <a:r>
              <a:rPr lang="ko-KR" altLang="en-US" sz="1800"/>
              <a:t> </a:t>
            </a:r>
            <a:endParaRPr lang="en-US" altLang="ko-KR" sz="1800"/>
          </a:p>
          <a:p>
            <a:pPr lvl="2">
              <a:lnSpc>
                <a:spcPct val="150000"/>
              </a:lnSpc>
            </a:pPr>
            <a:endParaRPr lang="en-US" altLang="ko-KR" sz="1600"/>
          </a:p>
          <a:p>
            <a:pPr lvl="2">
              <a:lnSpc>
                <a:spcPct val="150000"/>
              </a:lnSpc>
            </a:pPr>
            <a:endParaRPr lang="en-US" altLang="ko-KR" sz="16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2000"/>
          </a:p>
          <a:p>
            <a:pPr lvl="1"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BF1AC7E-5F1D-4EC5-A152-80B293CE9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466" y="1702641"/>
            <a:ext cx="9276899" cy="206210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postHandle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(HttpServletRequest request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HttpServletResponse response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Object handler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ModelAndView modelAndView)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throws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Exception 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Member member = (Member)request.getSession().getAttribute(SessionConst.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LOGIN_MEMBER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modelAndView.addObject(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"member"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C2B0FE7-24EF-465B-B125-4410411C1F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147"/>
          <a:stretch/>
        </p:blipFill>
        <p:spPr>
          <a:xfrm>
            <a:off x="5675089" y="3810374"/>
            <a:ext cx="1808163" cy="22516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70F3036-CF41-4962-9AED-EECBAF3367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147"/>
          <a:stretch/>
        </p:blipFill>
        <p:spPr>
          <a:xfrm>
            <a:off x="2207928" y="3810374"/>
            <a:ext cx="1891718" cy="22516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7A840FEB-9E49-43AD-8C5F-F451CF027A10}"/>
              </a:ext>
            </a:extLst>
          </p:cNvPr>
          <p:cNvSpPr/>
          <p:nvPr/>
        </p:nvSpPr>
        <p:spPr>
          <a:xfrm>
            <a:off x="4642211" y="4952160"/>
            <a:ext cx="558800" cy="279400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C93A7A-DE7F-4E4C-953E-C20DB468B64B}"/>
              </a:ext>
            </a:extLst>
          </p:cNvPr>
          <p:cNvSpPr txBox="1"/>
          <p:nvPr/>
        </p:nvSpPr>
        <p:spPr>
          <a:xfrm>
            <a:off x="4483029" y="457877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수정후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6F2267E-1040-4B4C-ABB1-C9B05CE6F7E2}"/>
              </a:ext>
            </a:extLst>
          </p:cNvPr>
          <p:cNvSpPr/>
          <p:nvPr/>
        </p:nvSpPr>
        <p:spPr>
          <a:xfrm>
            <a:off x="2633088" y="4143870"/>
            <a:ext cx="1041398" cy="202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B091C6C-B9BB-4A2F-B3F3-92030B19E6A4}"/>
              </a:ext>
            </a:extLst>
          </p:cNvPr>
          <p:cNvSpPr/>
          <p:nvPr/>
        </p:nvSpPr>
        <p:spPr>
          <a:xfrm>
            <a:off x="6058471" y="4295746"/>
            <a:ext cx="1041398" cy="2069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503F8A-586E-47E5-92B0-DC55C29A6C06}"/>
              </a:ext>
            </a:extLst>
          </p:cNvPr>
          <p:cNvSpPr txBox="1"/>
          <p:nvPr/>
        </p:nvSpPr>
        <p:spPr>
          <a:xfrm>
            <a:off x="1265156" y="6136852"/>
            <a:ext cx="40014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/>
              <a:t>로그인을 했으나 </a:t>
            </a:r>
            <a:r>
              <a:rPr lang="en-US" altLang="ko-KR" sz="1600"/>
              <a:t>member</a:t>
            </a:r>
            <a:r>
              <a:rPr lang="ko-KR" altLang="en-US" sz="1600"/>
              <a:t>모델을 받지 못해 </a:t>
            </a:r>
            <a:endParaRPr lang="en-US" altLang="ko-KR" sz="1600"/>
          </a:p>
          <a:p>
            <a:pPr algn="ctr"/>
            <a:r>
              <a:rPr lang="en-US" altLang="ko-KR" sz="1600"/>
              <a:t>header</a:t>
            </a:r>
            <a:r>
              <a:rPr lang="ko-KR" altLang="en-US" sz="1600"/>
              <a:t>에 </a:t>
            </a:r>
            <a:r>
              <a:rPr lang="en-US" altLang="ko-KR" sz="1600"/>
              <a:t>LOGIN</a:t>
            </a:r>
            <a:r>
              <a:rPr lang="ko-KR" altLang="en-US" sz="1600"/>
              <a:t>이라 표시</a:t>
            </a:r>
          </a:p>
        </p:txBody>
      </p:sp>
    </p:spTree>
    <p:extLst>
      <p:ext uri="{BB962C8B-B14F-4D97-AF65-F5344CB8AC3E}">
        <p14:creationId xmlns:p14="http://schemas.microsoft.com/office/powerpoint/2010/main" val="49313929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서블릿 필터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/>
              <a:t>필터 인터페이스</a:t>
            </a:r>
            <a:endParaRPr lang="en-US" altLang="ko-KR" sz="2000" b="1"/>
          </a:p>
          <a:p>
            <a:pPr lvl="1">
              <a:lnSpc>
                <a:spcPct val="150000"/>
              </a:lnSpc>
            </a:pPr>
            <a:r>
              <a:rPr lang="ko-KR" altLang="en-US" sz="1800"/>
              <a:t>필터 인터페이스를 구현하고 등록하면 서블릿 컨테이너가 필터를 싱글톤 객체로 생성하고</a:t>
            </a:r>
            <a:r>
              <a:rPr lang="en-US" altLang="ko-KR" sz="1800"/>
              <a:t>, </a:t>
            </a:r>
            <a:r>
              <a:rPr lang="ko-KR" altLang="en-US" sz="1800"/>
              <a:t>관리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2">
              <a:lnSpc>
                <a:spcPct val="150000"/>
              </a:lnSpc>
            </a:pPr>
            <a:r>
              <a:rPr lang="en-US" altLang="ko-KR"/>
              <a:t>init(): </a:t>
            </a:r>
            <a:r>
              <a:rPr lang="ko-KR" altLang="en-US"/>
              <a:t>필터 초기화 메서드</a:t>
            </a:r>
            <a:r>
              <a:rPr lang="en-US" altLang="ko-KR"/>
              <a:t>, </a:t>
            </a:r>
            <a:r>
              <a:rPr lang="ko-KR" altLang="en-US"/>
              <a:t>서블릿 컨테이너가 생성될 때 호출</a:t>
            </a:r>
            <a:endParaRPr lang="en-US" altLang="ko-KR"/>
          </a:p>
          <a:p>
            <a:pPr lvl="2">
              <a:lnSpc>
                <a:spcPct val="150000"/>
              </a:lnSpc>
            </a:pPr>
            <a:r>
              <a:rPr lang="en-US" altLang="ko-KR"/>
              <a:t>doFilter() : </a:t>
            </a:r>
            <a:r>
              <a:rPr lang="ko-KR" altLang="en-US"/>
              <a:t>고객의 요청이 올 때 마다 해당 메서드가 호출</a:t>
            </a:r>
            <a:r>
              <a:rPr lang="en-US" altLang="ko-KR"/>
              <a:t>, </a:t>
            </a:r>
            <a:r>
              <a:rPr lang="ko-KR" altLang="en-US"/>
              <a:t>필터의 로직을 구현</a:t>
            </a:r>
            <a:endParaRPr lang="en-US" altLang="ko-KR"/>
          </a:p>
          <a:p>
            <a:pPr lvl="2">
              <a:lnSpc>
                <a:spcPct val="150000"/>
              </a:lnSpc>
            </a:pPr>
            <a:r>
              <a:rPr lang="en-US" altLang="ko-KR"/>
              <a:t>destroy() : </a:t>
            </a:r>
            <a:r>
              <a:rPr lang="ko-KR" altLang="en-US"/>
              <a:t>필터 종료 메서드</a:t>
            </a:r>
            <a:r>
              <a:rPr lang="en-US" altLang="ko-KR"/>
              <a:t>, </a:t>
            </a:r>
            <a:r>
              <a:rPr lang="ko-KR" altLang="en-US"/>
              <a:t>서블릿 컨테이너가 종료될 때 호출</a:t>
            </a:r>
            <a:endParaRPr lang="en-US" altLang="ko-KR"/>
          </a:p>
          <a:p>
            <a:pPr marL="457200" lvl="1" indent="0">
              <a:lnSpc>
                <a:spcPct val="150000"/>
              </a:lnSpc>
              <a:buNone/>
            </a:pPr>
            <a:endParaRPr lang="ko-KR" altLang="en-US"/>
          </a:p>
          <a:p>
            <a:pPr lvl="1"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2000"/>
          </a:p>
          <a:p>
            <a:pPr lvl="1"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D36CE12-445A-4F96-AD6C-B4029F482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667" y="1902305"/>
            <a:ext cx="7904728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interface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Filter 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default void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init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(FilterConfig filterConfig)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throws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ServletException {}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lang="ko-KR" altLang="ko-KR">
                <a:solidFill>
                  <a:srgbClr val="FFC66D"/>
                </a:solidFill>
                <a:latin typeface="Arial Unicode MS"/>
              </a:rPr>
              <a:t>doFilter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(ServletRequest request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ServletResponse response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FilterChain chain)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throws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IOException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ServletException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public default void </a:t>
            </a:r>
            <a:r>
              <a:rPr lang="ko-KR" altLang="ko-KR">
                <a:solidFill>
                  <a:srgbClr val="FFC66D"/>
                </a:solidFill>
                <a:latin typeface="Arial Unicode MS"/>
              </a:rPr>
              <a:t>destroy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{}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4850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서블릿 필터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/>
              <a:t>LogFilter </a:t>
            </a:r>
            <a:r>
              <a:rPr lang="ko-KR" altLang="en-US" sz="2000" b="1"/>
              <a:t>구현해보기</a:t>
            </a:r>
            <a:endParaRPr lang="en-US" altLang="ko-KR" sz="2000" b="1"/>
          </a:p>
          <a:p>
            <a:pPr marL="457200" lvl="1" indent="0">
              <a:lnSpc>
                <a:spcPct val="150000"/>
              </a:lnSpc>
              <a:buNone/>
            </a:pPr>
            <a:endParaRPr lang="ko-KR" altLang="en-US"/>
          </a:p>
          <a:p>
            <a:pPr lvl="1"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2000"/>
          </a:p>
          <a:p>
            <a:pPr lvl="1">
              <a:lnSpc>
                <a:spcPct val="150000"/>
              </a:lnSpc>
            </a:pPr>
            <a:endParaRPr 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9DB4A2-8020-49AE-BA00-2969EFA1B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487" y="347825"/>
            <a:ext cx="1647825" cy="8191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B2E1166-997E-4D0E-9591-E9E28364A68D}"/>
              </a:ext>
            </a:extLst>
          </p:cNvPr>
          <p:cNvSpPr/>
          <p:nvPr/>
        </p:nvSpPr>
        <p:spPr>
          <a:xfrm>
            <a:off x="845078" y="1348800"/>
            <a:ext cx="8898467" cy="5509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/>
              <a:t>@Slf4j</a:t>
            </a:r>
          </a:p>
          <a:p>
            <a:r>
              <a:rPr lang="en-US" altLang="ko-KR" sz="1100"/>
              <a:t>public class LogFilter implements Filter {</a:t>
            </a:r>
          </a:p>
          <a:p>
            <a:r>
              <a:rPr lang="en-US" altLang="ko-KR" sz="1100"/>
              <a:t>    @Override</a:t>
            </a:r>
          </a:p>
          <a:p>
            <a:r>
              <a:rPr lang="en-US" altLang="ko-KR" sz="1100"/>
              <a:t>    public void init(FilterConfig filterConfig) throws ServletException {</a:t>
            </a:r>
          </a:p>
          <a:p>
            <a:r>
              <a:rPr lang="en-US" altLang="ko-KR" sz="1100"/>
              <a:t>        log.info("log filter init");</a:t>
            </a:r>
          </a:p>
          <a:p>
            <a:r>
              <a:rPr lang="en-US" altLang="ko-KR" sz="1100"/>
              <a:t>    }</a:t>
            </a:r>
          </a:p>
          <a:p>
            <a:r>
              <a:rPr lang="en-US" altLang="ko-KR" sz="1100"/>
              <a:t>    @Override</a:t>
            </a:r>
          </a:p>
          <a:p>
            <a:r>
              <a:rPr lang="en-US" altLang="ko-KR" sz="1100"/>
              <a:t>    public void doFilter(ServletRequest request, ServletResponse response, FilterChain chain) throws IOException, ServletException {</a:t>
            </a:r>
          </a:p>
          <a:p>
            <a:r>
              <a:rPr lang="en-US" altLang="ko-KR" sz="1100"/>
              <a:t>        log.info("log filter doFilter");</a:t>
            </a:r>
          </a:p>
          <a:p>
            <a:r>
              <a:rPr lang="en-US" altLang="ko-KR" sz="1100"/>
              <a:t>        HttpServletRequest httpServletRequest = (HttpServletRequest) request;</a:t>
            </a:r>
          </a:p>
          <a:p>
            <a:r>
              <a:rPr lang="en-US" altLang="ko-KR" sz="1100"/>
              <a:t>        String requestURI = httpServletRequest.getRequestURI();</a:t>
            </a:r>
          </a:p>
          <a:p>
            <a:endParaRPr lang="en-US" altLang="ko-KR" sz="1100"/>
          </a:p>
          <a:p>
            <a:r>
              <a:rPr lang="en-US" altLang="ko-KR" sz="1100"/>
              <a:t>        // </a:t>
            </a:r>
            <a:r>
              <a:rPr lang="ko-KR" altLang="en-US" sz="1100"/>
              <a:t>요청을 구분하기 위해 </a:t>
            </a:r>
            <a:r>
              <a:rPr lang="en-US" altLang="ko-KR" sz="1100"/>
              <a:t>uuid </a:t>
            </a:r>
            <a:r>
              <a:rPr lang="ko-KR" altLang="en-US" sz="1100"/>
              <a:t>생성</a:t>
            </a:r>
            <a:r>
              <a:rPr lang="en-US" altLang="ko-KR" sz="1100"/>
              <a:t>, </a:t>
            </a:r>
            <a:r>
              <a:rPr lang="ko-KR" altLang="en-US" sz="1100"/>
              <a:t>여러 요청이 동시에 들어오기 때문에 구분자가 필요</a:t>
            </a:r>
          </a:p>
          <a:p>
            <a:r>
              <a:rPr lang="ko-KR" altLang="en-US" sz="1100"/>
              <a:t>        </a:t>
            </a:r>
            <a:r>
              <a:rPr lang="en-US" altLang="ko-KR" sz="1100"/>
              <a:t>String uuid = UUID.randomUUID().toString();</a:t>
            </a:r>
          </a:p>
          <a:p>
            <a:endParaRPr lang="en-US" altLang="ko-KR" sz="1100"/>
          </a:p>
          <a:p>
            <a:r>
              <a:rPr lang="en-US" altLang="ko-KR" sz="1100"/>
              <a:t>        try{</a:t>
            </a:r>
          </a:p>
          <a:p>
            <a:r>
              <a:rPr lang="en-US" altLang="ko-KR" sz="1100"/>
              <a:t>            log.info("REQUEST[{}{}]", uuid, requestURI);</a:t>
            </a:r>
          </a:p>
          <a:p>
            <a:r>
              <a:rPr lang="en-US" altLang="ko-KR" sz="1100"/>
              <a:t>            // </a:t>
            </a:r>
            <a:r>
              <a:rPr lang="ko-KR" altLang="en-US" sz="1100"/>
              <a:t>필터가 있으면 다음 필터가 계속해서 호출되고</a:t>
            </a:r>
            <a:r>
              <a:rPr lang="en-US" altLang="ko-KR" sz="1100"/>
              <a:t>, </a:t>
            </a:r>
            <a:r>
              <a:rPr lang="ko-KR" altLang="en-US" sz="1100"/>
              <a:t>없으면 서블릿이 호출됨</a:t>
            </a:r>
          </a:p>
          <a:p>
            <a:r>
              <a:rPr lang="ko-KR" altLang="en-US" sz="1100"/>
              <a:t>            </a:t>
            </a:r>
            <a:r>
              <a:rPr lang="en-US" altLang="ko-KR" sz="1100"/>
              <a:t>chain.doFilter(request,response);</a:t>
            </a:r>
          </a:p>
          <a:p>
            <a:r>
              <a:rPr lang="en-US" altLang="ko-KR" sz="1100"/>
              <a:t>        }catch (Exception e){</a:t>
            </a:r>
          </a:p>
          <a:p>
            <a:r>
              <a:rPr lang="en-US" altLang="ko-KR" sz="1100"/>
              <a:t>            throw e;</a:t>
            </a:r>
          </a:p>
          <a:p>
            <a:r>
              <a:rPr lang="en-US" altLang="ko-KR" sz="1100"/>
              <a:t>        }finally {</a:t>
            </a:r>
          </a:p>
          <a:p>
            <a:r>
              <a:rPr lang="en-US" altLang="ko-KR" sz="1100"/>
              <a:t>            log.info("RESPONSE[{} {}]", uuid, requestURI);</a:t>
            </a:r>
          </a:p>
          <a:p>
            <a:r>
              <a:rPr lang="en-US" altLang="ko-KR" sz="1100"/>
              <a:t>        }</a:t>
            </a:r>
          </a:p>
          <a:p>
            <a:endParaRPr lang="en-US" altLang="ko-KR" sz="1100"/>
          </a:p>
          <a:p>
            <a:r>
              <a:rPr lang="en-US" altLang="ko-KR" sz="1100"/>
              <a:t>    }</a:t>
            </a:r>
          </a:p>
          <a:p>
            <a:r>
              <a:rPr lang="en-US" altLang="ko-KR" sz="1100"/>
              <a:t>    @Override</a:t>
            </a:r>
          </a:p>
          <a:p>
            <a:r>
              <a:rPr lang="en-US" altLang="ko-KR" sz="1100"/>
              <a:t>    public void destroy() {</a:t>
            </a:r>
          </a:p>
          <a:p>
            <a:r>
              <a:rPr lang="en-US" altLang="ko-KR" sz="1100"/>
              <a:t>        log.info("log filter destroy");</a:t>
            </a:r>
          </a:p>
          <a:p>
            <a:r>
              <a:rPr lang="en-US" altLang="ko-KR" sz="1100"/>
              <a:t>    }</a:t>
            </a:r>
          </a:p>
          <a:p>
            <a:r>
              <a:rPr lang="en-US" altLang="ko-KR" sz="1100"/>
              <a:t>}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06319492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서블릿 필터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/>
              <a:t>LogFilter </a:t>
            </a:r>
            <a:r>
              <a:rPr lang="ko-KR" altLang="en-US" sz="2000" b="1"/>
              <a:t>구현해보기</a:t>
            </a:r>
            <a:endParaRPr lang="en-US" altLang="ko-KR" sz="2000" b="1"/>
          </a:p>
          <a:p>
            <a:pPr lvl="1">
              <a:lnSpc>
                <a:spcPct val="150000"/>
              </a:lnSpc>
            </a:pPr>
            <a:r>
              <a:rPr lang="en-US" altLang="ko-KR" sz="1800"/>
              <a:t>WebConfig</a:t>
            </a:r>
            <a:r>
              <a:rPr lang="ko-KR" altLang="en-US" sz="1800"/>
              <a:t>를 통한</a:t>
            </a:r>
            <a:r>
              <a:rPr lang="en-US" altLang="ko-KR" sz="1800"/>
              <a:t> </a:t>
            </a:r>
            <a:r>
              <a:rPr lang="ko-KR" altLang="en-US" sz="1800"/>
              <a:t>필터 설정</a:t>
            </a:r>
            <a:endParaRPr lang="en-US" altLang="ko-KR" sz="1800"/>
          </a:p>
          <a:p>
            <a:pPr marL="457200" lvl="1" indent="0">
              <a:lnSpc>
                <a:spcPct val="150000"/>
              </a:lnSpc>
              <a:buNone/>
            </a:pPr>
            <a:endParaRPr lang="ko-KR" altLang="en-US"/>
          </a:p>
          <a:p>
            <a:pPr lvl="1"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2000"/>
          </a:p>
          <a:p>
            <a:pPr lvl="1"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AF561DA-3A5A-4DDD-BF78-B5DC51FA7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134" y="1810941"/>
            <a:ext cx="9552615" cy="36933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@Configuration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WebConfig 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@Bean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FilterRegistrationBean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logFilter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FilterRegistrationBean&lt;Filter&gt; filterRegistrationBean 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FilterRegistrationBean&lt;&gt;()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filterRegistrationBean.setFilter(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LogFilter())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filterRegistrationBean.setOrder(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filterRegistrationBean.addUrlPatterns(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"/*"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return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filterRegistrationBean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D591DCA-B489-45D6-9672-406537881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601" y="5685102"/>
            <a:ext cx="7903510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setFilter(new LogFilter())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: 등록할 필터를 지정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setOrder(1)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: 필터는 체인</a:t>
            </a:r>
            <a:r>
              <a:rPr kumimoji="0" lang="ko-KR" altLang="en-US" sz="16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의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순서</a:t>
            </a: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en-US" sz="16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정의</a:t>
            </a: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.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낮을 수록 먼저 동작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addUrlPatterns("/*")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: 필터를 적용할 URL 패턴을 지정</a:t>
            </a: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.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한번에 여러 패턴을 지정</a:t>
            </a: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en-US" sz="16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가능</a:t>
            </a:r>
            <a:endParaRPr kumimoji="0" lang="ko-KR" altLang="ko-KR" sz="1600" b="0" i="0" u="none" strike="noStrike" cap="none" normalizeH="0" baseline="0">
              <a:ln>
                <a:noFill/>
              </a:ln>
              <a:solidFill>
                <a:srgbClr val="212529"/>
              </a:solidFill>
              <a:effectLst/>
              <a:latin typeface="Arial" panose="020B0604020202020204" pitchFamily="34" charset="0"/>
              <a:ea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90965553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로그인 상태 유지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2000" b="1"/>
              <a:t>쿠키와 세션</a:t>
            </a:r>
            <a:endParaRPr lang="en-US" altLang="ko-KR" sz="2000" b="1"/>
          </a:p>
          <a:p>
            <a:pPr lvl="1">
              <a:lnSpc>
                <a:spcPct val="150000"/>
              </a:lnSpc>
            </a:pPr>
            <a:r>
              <a:rPr lang="ko-KR" altLang="en-US" sz="1800"/>
              <a:t>쿠키</a:t>
            </a:r>
            <a:endParaRPr lang="en-US" altLang="ko-KR" sz="1800"/>
          </a:p>
          <a:p>
            <a:pPr lvl="2">
              <a:lnSpc>
                <a:spcPct val="150000"/>
              </a:lnSpc>
            </a:pPr>
            <a:r>
              <a:rPr lang="ko-KR" altLang="en-US"/>
              <a:t>중요한 정보</a:t>
            </a:r>
            <a:r>
              <a:rPr lang="en-US" altLang="ko-KR"/>
              <a:t>(</a:t>
            </a:r>
            <a:r>
              <a:rPr lang="ko-KR" altLang="en-US"/>
              <a:t>쿠키</a:t>
            </a:r>
            <a:r>
              <a:rPr lang="en-US" altLang="ko-KR"/>
              <a:t>)</a:t>
            </a:r>
            <a:r>
              <a:rPr lang="ko-KR" altLang="en-US"/>
              <a:t>가 클라이언트에 저장될 수 있으므로 보안상 취약점이 존재</a:t>
            </a:r>
            <a:endParaRPr lang="en-US" altLang="ko-KR"/>
          </a:p>
          <a:p>
            <a:pPr lvl="2">
              <a:lnSpc>
                <a:spcPct val="150000"/>
              </a:lnSpc>
            </a:pPr>
            <a:r>
              <a:rPr lang="ko-KR" altLang="en-US"/>
              <a:t>쿠키는 위변조가 가능</a:t>
            </a:r>
            <a:endParaRPr lang="en-US" altLang="ko-KR"/>
          </a:p>
          <a:p>
            <a:pPr lvl="1">
              <a:lnSpc>
                <a:spcPct val="150000"/>
              </a:lnSpc>
            </a:pPr>
            <a:r>
              <a:rPr lang="ko-KR" altLang="en-US" sz="1800"/>
              <a:t>대안</a:t>
            </a:r>
            <a:endParaRPr lang="en-US" altLang="ko-KR" sz="1800"/>
          </a:p>
          <a:p>
            <a:pPr lvl="2">
              <a:lnSpc>
                <a:spcPct val="150000"/>
              </a:lnSpc>
            </a:pPr>
            <a:r>
              <a:rPr lang="ko-KR" altLang="en-US"/>
              <a:t>쿠키에 중요한 값 노출 </a:t>
            </a:r>
            <a:r>
              <a:rPr lang="en-US" altLang="ko-KR"/>
              <a:t>X</a:t>
            </a:r>
          </a:p>
          <a:p>
            <a:pPr lvl="2">
              <a:lnSpc>
                <a:spcPct val="150000"/>
              </a:lnSpc>
            </a:pPr>
            <a:r>
              <a:rPr lang="ko-KR" altLang="en-US"/>
              <a:t>추정</a:t>
            </a:r>
            <a:r>
              <a:rPr lang="en-US" altLang="ko-KR"/>
              <a:t> </a:t>
            </a:r>
            <a:r>
              <a:rPr lang="ko-KR" altLang="en-US"/>
              <a:t>불가능한 임의의 토큰</a:t>
            </a:r>
            <a:r>
              <a:rPr lang="en-US" altLang="ko-KR"/>
              <a:t>(</a:t>
            </a:r>
            <a:r>
              <a:rPr lang="ko-KR" altLang="en-US"/>
              <a:t>랜덤 값</a:t>
            </a:r>
            <a:r>
              <a:rPr lang="en-US" altLang="ko-KR"/>
              <a:t>)</a:t>
            </a:r>
            <a:r>
              <a:rPr lang="ko-KR" altLang="en-US"/>
              <a:t>을 노출</a:t>
            </a:r>
            <a:endParaRPr lang="en-US" altLang="ko-KR"/>
          </a:p>
          <a:p>
            <a:pPr lvl="2">
              <a:lnSpc>
                <a:spcPct val="150000"/>
              </a:lnSpc>
            </a:pPr>
            <a:r>
              <a:rPr lang="ko-KR" altLang="en-US"/>
              <a:t>서버에서 토큰과 사용자 </a:t>
            </a:r>
            <a:r>
              <a:rPr lang="en-US" altLang="ko-KR"/>
              <a:t>id</a:t>
            </a:r>
            <a:r>
              <a:rPr lang="ko-KR" altLang="en-US"/>
              <a:t>를 매핑해서 인식</a:t>
            </a:r>
            <a:endParaRPr lang="en-US" altLang="ko-KR"/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ko-KR" sz="2000">
                <a:solidFill>
                  <a:srgbClr val="FF0000"/>
                </a:solidFill>
                <a:sym typeface="Wingdings" panose="05000000000000000000" pitchFamily="2" charset="2"/>
              </a:rPr>
              <a:t></a:t>
            </a:r>
            <a:r>
              <a:rPr lang="ko-KR" altLang="en-US" sz="2000">
                <a:solidFill>
                  <a:srgbClr val="FF0000"/>
                </a:solidFill>
                <a:sym typeface="Wingdings" panose="05000000000000000000" pitchFamily="2" charset="2"/>
              </a:rPr>
              <a:t>세션</a:t>
            </a:r>
            <a:endParaRPr lang="en-US" altLang="ko-KR" sz="20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b="1"/>
              <a:t>세션의 장점</a:t>
            </a:r>
            <a:endParaRPr lang="en-US" altLang="ko-KR" sz="2000" b="1"/>
          </a:p>
          <a:p>
            <a:pPr lvl="1">
              <a:lnSpc>
                <a:spcPct val="150000"/>
              </a:lnSpc>
            </a:pPr>
            <a:r>
              <a:rPr lang="ko-KR" altLang="en-US" sz="1800"/>
              <a:t>쿠키 값을 변조할 수 있다 </a:t>
            </a:r>
            <a:r>
              <a:rPr lang="en-US" altLang="ko-KR" sz="1800">
                <a:sym typeface="Wingdings" panose="05000000000000000000" pitchFamily="2" charset="2"/>
              </a:rPr>
              <a:t> </a:t>
            </a:r>
            <a:r>
              <a:rPr lang="ko-KR" altLang="en-US" sz="1800">
                <a:sym typeface="Wingdings" panose="05000000000000000000" pitchFamily="2" charset="2"/>
              </a:rPr>
              <a:t>예상 불가능한 복잡한 세션 </a:t>
            </a:r>
            <a:r>
              <a:rPr lang="en-US" altLang="ko-KR" sz="1800">
                <a:sym typeface="Wingdings" panose="05000000000000000000" pitchFamily="2" charset="2"/>
              </a:rPr>
              <a:t>id</a:t>
            </a:r>
            <a:r>
              <a:rPr lang="ko-KR" altLang="en-US" sz="1800">
                <a:sym typeface="Wingdings" panose="05000000000000000000" pitchFamily="2" charset="2"/>
              </a:rPr>
              <a:t>를 사용하여 </a:t>
            </a:r>
            <a:r>
              <a:rPr lang="en-US" altLang="ko-KR" sz="1800">
                <a:sym typeface="Wingdings" panose="05000000000000000000" pitchFamily="2" charset="2"/>
              </a:rPr>
              <a:t>DB</a:t>
            </a:r>
            <a:r>
              <a:rPr lang="ko-KR" altLang="en-US" sz="1800">
                <a:sym typeface="Wingdings" panose="05000000000000000000" pitchFamily="2" charset="2"/>
              </a:rPr>
              <a:t>에 있는 정보를 유추할 수 없다</a:t>
            </a:r>
            <a:r>
              <a:rPr lang="en-US" altLang="ko-KR" sz="1800">
                <a:sym typeface="Wingdings" panose="05000000000000000000" pitchFamily="2" charset="2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ko-KR" altLang="en-US" sz="1800"/>
              <a:t>쿠키는 클라이언트 해킹시 유출될 가능성이 있다 </a:t>
            </a:r>
            <a:r>
              <a:rPr lang="en-US" altLang="ko-KR" sz="1800">
                <a:sym typeface="Wingdings" panose="05000000000000000000" pitchFamily="2" charset="2"/>
              </a:rPr>
              <a:t> </a:t>
            </a:r>
            <a:r>
              <a:rPr lang="ko-KR" altLang="en-US" sz="1800">
                <a:sym typeface="Wingdings" panose="05000000000000000000" pitchFamily="2" charset="2"/>
              </a:rPr>
              <a:t>세션</a:t>
            </a:r>
            <a:r>
              <a:rPr lang="en-US" altLang="ko-KR" sz="1800">
                <a:sym typeface="Wingdings" panose="05000000000000000000" pitchFamily="2" charset="2"/>
              </a:rPr>
              <a:t> id</a:t>
            </a:r>
            <a:r>
              <a:rPr lang="ko-KR" altLang="en-US" sz="1800">
                <a:sym typeface="Wingdings" panose="05000000000000000000" pitchFamily="2" charset="2"/>
              </a:rPr>
              <a:t>가 노출되더라도 의미있는 정보가 아니다</a:t>
            </a:r>
            <a:endParaRPr lang="en-US" altLang="ko-KR" sz="180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>
                <a:sym typeface="Wingdings" panose="05000000000000000000" pitchFamily="2" charset="2"/>
              </a:rPr>
              <a:t>쿠키 탈취 후 사용 </a:t>
            </a:r>
            <a:r>
              <a:rPr lang="en-US" altLang="ko-KR" sz="1800">
                <a:sym typeface="Wingdings" panose="05000000000000000000" pitchFamily="2" charset="2"/>
              </a:rPr>
              <a:t> </a:t>
            </a:r>
            <a:r>
              <a:rPr lang="ko-KR" altLang="en-US" sz="1800">
                <a:sym typeface="Wingdings" panose="05000000000000000000" pitchFamily="2" charset="2"/>
              </a:rPr>
              <a:t>세션의 만료시간을 짧게 유지하거나 의심이 되는 세션은 강제로 제거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ko-KR" altLang="en-US" sz="1800"/>
          </a:p>
          <a:p>
            <a:pPr lvl="1">
              <a:lnSpc>
                <a:spcPct val="150000"/>
              </a:lnSpc>
            </a:pPr>
            <a:endParaRPr lang="ko-KR" altLang="en-US"/>
          </a:p>
          <a:p>
            <a:pPr lvl="1"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2000"/>
          </a:p>
          <a:p>
            <a:pPr lvl="1">
              <a:lnSpc>
                <a:spcPct val="15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388008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로그인 상태 유지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/>
              <a:t>세션</a:t>
            </a:r>
            <a:endParaRPr lang="en-US" altLang="ko-KR" sz="2000" b="1"/>
          </a:p>
          <a:p>
            <a:pPr lvl="1">
              <a:lnSpc>
                <a:spcPct val="150000"/>
              </a:lnSpc>
            </a:pPr>
            <a:r>
              <a:rPr lang="ko-KR" altLang="en-US" sz="1800"/>
              <a:t>동작방식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ko-KR" altLang="en-US" sz="1800"/>
          </a:p>
          <a:p>
            <a:pPr lvl="1">
              <a:lnSpc>
                <a:spcPct val="150000"/>
              </a:lnSpc>
            </a:pPr>
            <a:endParaRPr lang="ko-KR" altLang="en-US"/>
          </a:p>
          <a:p>
            <a:pPr lvl="1"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2000"/>
          </a:p>
          <a:p>
            <a:pPr lvl="1">
              <a:lnSpc>
                <a:spcPct val="150000"/>
              </a:lnSpc>
            </a:pPr>
            <a:endParaRPr lang="en-US" sz="1600" dirty="0"/>
          </a:p>
        </p:txBody>
      </p:sp>
      <p:pic>
        <p:nvPicPr>
          <p:cNvPr id="9218" name="Picture 2" descr="https://velog.velcdn.com/images%2Fyangtaeyoung93%2Fpost%2Fb9689aae-5a31-48c6-88ca-c1f5fb17a706%2F%EA%B7%B8%EB%A6%BC1.png">
            <a:extLst>
              <a:ext uri="{FF2B5EF4-FFF2-40B4-BE49-F238E27FC236}">
                <a16:creationId xmlns:a16="http://schemas.microsoft.com/office/drawing/2014/main" id="{FCA74A8C-CD8D-4AC4-8BBA-00D981BD5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79" y="1770833"/>
            <a:ext cx="6712027" cy="233260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346CAB8-CC95-4E1C-99E5-5C9712E8552E}"/>
              </a:ext>
            </a:extLst>
          </p:cNvPr>
          <p:cNvSpPr/>
          <p:nvPr/>
        </p:nvSpPr>
        <p:spPr>
          <a:xfrm>
            <a:off x="4462727" y="64364"/>
            <a:ext cx="7572639" cy="1531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>
                <a:solidFill>
                  <a:srgbClr val="212529"/>
                </a:solidFill>
                <a:latin typeface="-apple-system"/>
              </a:rPr>
              <a:t>사용자가 </a:t>
            </a:r>
            <a:r>
              <a:rPr lang="en-US" altLang="ko-KR" sz="1600">
                <a:solidFill>
                  <a:srgbClr val="212529"/>
                </a:solidFill>
                <a:latin typeface="-apple-system"/>
              </a:rPr>
              <a:t>loginId, password </a:t>
            </a:r>
            <a:r>
              <a:rPr lang="ko-KR" altLang="en-US" sz="1600">
                <a:solidFill>
                  <a:srgbClr val="212529"/>
                </a:solidFill>
                <a:latin typeface="-apple-system"/>
              </a:rPr>
              <a:t>정보를 전달하면 서버에서 해당 사용자가 맞는지 확인</a:t>
            </a:r>
            <a:endParaRPr lang="en-US" altLang="ko-KR" sz="1600">
              <a:solidFill>
                <a:srgbClr val="212529"/>
              </a:solidFill>
              <a:latin typeface="-apple-system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>
                <a:solidFill>
                  <a:srgbClr val="212529"/>
                </a:solidFill>
                <a:latin typeface="-apple-system"/>
              </a:rPr>
              <a:t>세션</a:t>
            </a:r>
            <a:r>
              <a:rPr lang="en-US" altLang="ko-KR" sz="1600">
                <a:solidFill>
                  <a:srgbClr val="212529"/>
                </a:solidFill>
                <a:latin typeface="-apple-system"/>
              </a:rPr>
              <a:t>ID</a:t>
            </a:r>
            <a:r>
              <a:rPr lang="ko-KR" altLang="en-US" sz="1600">
                <a:solidFill>
                  <a:srgbClr val="212529"/>
                </a:solidFill>
                <a:latin typeface="-apple-system"/>
              </a:rPr>
              <a:t>를 생성하는데</a:t>
            </a:r>
            <a:r>
              <a:rPr lang="en-US" altLang="ko-KR" sz="1600">
                <a:solidFill>
                  <a:srgbClr val="212529"/>
                </a:solidFill>
                <a:latin typeface="-apple-system"/>
              </a:rPr>
              <a:t>, </a:t>
            </a:r>
            <a:r>
              <a:rPr lang="ko-KR" altLang="en-US" sz="1600">
                <a:solidFill>
                  <a:srgbClr val="212529"/>
                </a:solidFill>
                <a:latin typeface="-apple-system"/>
              </a:rPr>
              <a:t>추정 불가능해야 하므로 </a:t>
            </a:r>
            <a:r>
              <a:rPr lang="en-US" altLang="ko-KR" sz="1600">
                <a:solidFill>
                  <a:srgbClr val="212529"/>
                </a:solidFill>
                <a:latin typeface="-apple-system"/>
              </a:rPr>
              <a:t>UUID</a:t>
            </a:r>
            <a:r>
              <a:rPr lang="ko-KR" altLang="en-US" sz="1600">
                <a:solidFill>
                  <a:srgbClr val="212529"/>
                </a:solidFill>
                <a:latin typeface="-apple-system"/>
              </a:rPr>
              <a:t>로 생성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>
                <a:solidFill>
                  <a:srgbClr val="212529"/>
                </a:solidFill>
                <a:latin typeface="-apple-system"/>
              </a:rPr>
              <a:t>생성된 세션 </a:t>
            </a:r>
            <a:r>
              <a:rPr lang="en-US" altLang="ko-KR" sz="1600">
                <a:solidFill>
                  <a:srgbClr val="212529"/>
                </a:solidFill>
                <a:latin typeface="-apple-system"/>
              </a:rPr>
              <a:t>ID</a:t>
            </a:r>
            <a:r>
              <a:rPr lang="ko-KR" altLang="en-US" sz="1600">
                <a:solidFill>
                  <a:srgbClr val="212529"/>
                </a:solidFill>
                <a:latin typeface="-apple-system"/>
              </a:rPr>
              <a:t>와 세션에 보관할 값</a:t>
            </a:r>
            <a:r>
              <a:rPr lang="en-US" altLang="ko-KR" sz="1600">
                <a:solidFill>
                  <a:srgbClr val="212529"/>
                </a:solidFill>
                <a:latin typeface="-apple-system"/>
              </a:rPr>
              <a:t>(member A)</a:t>
            </a:r>
            <a:r>
              <a:rPr lang="ko-KR" altLang="en-US" sz="1600">
                <a:solidFill>
                  <a:srgbClr val="212529"/>
                </a:solidFill>
                <a:latin typeface="-apple-system"/>
              </a:rPr>
              <a:t>을 서버의 세션 저장소에 보관</a:t>
            </a:r>
            <a:endParaRPr lang="en-US" altLang="ko-KR" sz="1600">
              <a:solidFill>
                <a:srgbClr val="212529"/>
              </a:solidFill>
              <a:latin typeface="-apple-system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>
                <a:solidFill>
                  <a:srgbClr val="212529"/>
                </a:solidFill>
                <a:latin typeface="-apple-system"/>
              </a:rPr>
              <a:t>클라이언트에 전달하고 클라이언트는 이를 저장</a:t>
            </a:r>
          </a:p>
        </p:txBody>
      </p:sp>
      <p:pic>
        <p:nvPicPr>
          <p:cNvPr id="9220" name="Picture 4" descr="https://velog.velcdn.com/images%2Fyangtaeyoung93%2Fpost%2F0a903526-bf31-4249-bf26-35fb66a1162d%2F%EB%A1%9C%EA%B7%B8%EC%9D%B8%20%EC%9D%B4%ED%9B%84%20%EC%A0%91%EA%B7%BC.png">
            <a:extLst>
              <a:ext uri="{FF2B5EF4-FFF2-40B4-BE49-F238E27FC236}">
                <a16:creationId xmlns:a16="http://schemas.microsoft.com/office/drawing/2014/main" id="{4866EFDC-E91F-4CFB-83D9-B6EFA092F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79" y="4271500"/>
            <a:ext cx="6389297" cy="25865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7BB1E2-7EEA-4F74-90AD-20FADDF50D66}"/>
              </a:ext>
            </a:extLst>
          </p:cNvPr>
          <p:cNvSpPr txBox="1"/>
          <p:nvPr/>
        </p:nvSpPr>
        <p:spPr>
          <a:xfrm>
            <a:off x="2761130" y="1725985"/>
            <a:ext cx="1257075" cy="33855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rgbClr val="FF0000"/>
                </a:solidFill>
              </a:rPr>
              <a:t>쿠키를 보냄</a:t>
            </a:r>
          </a:p>
        </p:txBody>
      </p:sp>
    </p:spTree>
    <p:extLst>
      <p:ext uri="{BB962C8B-B14F-4D97-AF65-F5344CB8AC3E}">
        <p14:creationId xmlns:p14="http://schemas.microsoft.com/office/powerpoint/2010/main" val="302736828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로그인 상태 유지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60339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/>
              <a:t>HttpSession</a:t>
            </a:r>
          </a:p>
          <a:p>
            <a:pPr lvl="1">
              <a:lnSpc>
                <a:spcPct val="150000"/>
              </a:lnSpc>
            </a:pPr>
            <a:r>
              <a:rPr lang="ko-KR" altLang="en-US" sz="1800"/>
              <a:t>서블릿을 통해 </a:t>
            </a:r>
            <a:r>
              <a:rPr lang="en-US" altLang="ko-KR" sz="1800"/>
              <a:t>HttpSession</a:t>
            </a:r>
            <a:r>
              <a:rPr lang="ko-KR" altLang="en-US" sz="1800"/>
              <a:t>을 생성하는 쿠키는 아래와 같음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ko-KR" altLang="en-US" sz="1800"/>
              <a:t>이름이 </a:t>
            </a:r>
            <a:r>
              <a:rPr lang="en-US" altLang="ko-KR" sz="1800"/>
              <a:t>JSESSIONID </a:t>
            </a:r>
            <a:r>
              <a:rPr lang="ko-KR" altLang="en-US" sz="1800"/>
              <a:t>이고</a:t>
            </a:r>
            <a:r>
              <a:rPr lang="en-US" altLang="ko-KR" sz="1800"/>
              <a:t>, </a:t>
            </a:r>
            <a:r>
              <a:rPr lang="ko-KR" altLang="en-US" sz="1800"/>
              <a:t>값은 추정 불가능한 랜덤 값</a:t>
            </a:r>
            <a:endParaRPr lang="en-US" altLang="ko-KR" sz="1800"/>
          </a:p>
          <a:p>
            <a:pPr>
              <a:lnSpc>
                <a:spcPct val="150000"/>
              </a:lnSpc>
            </a:pPr>
            <a:r>
              <a:rPr lang="en-US" altLang="ko-KR" sz="2000" b="1"/>
              <a:t>HttpSession</a:t>
            </a:r>
            <a:r>
              <a:rPr lang="ko-KR" altLang="en-US" sz="2000" b="1"/>
              <a:t>에서 얻을 수 있는 정보들</a:t>
            </a:r>
            <a:endParaRPr lang="en-US" altLang="ko-KR" sz="2000" b="1"/>
          </a:p>
          <a:p>
            <a:pPr lvl="1">
              <a:lnSpc>
                <a:spcPct val="150000"/>
              </a:lnSpc>
            </a:pPr>
            <a:r>
              <a:rPr lang="en-US" altLang="ko-KR" sz="1800"/>
              <a:t>sessionId </a:t>
            </a:r>
            <a:r>
              <a:rPr lang="en-US" altLang="ko-KR" sz="1800">
                <a:sym typeface="Wingdings" panose="05000000000000000000" pitchFamily="2" charset="2"/>
              </a:rPr>
              <a:t></a:t>
            </a:r>
            <a:r>
              <a:rPr lang="en-US" altLang="ko-KR" sz="1800"/>
              <a:t> </a:t>
            </a:r>
            <a:r>
              <a:rPr lang="ko-KR" altLang="en-US" sz="1800"/>
              <a:t>세션</a:t>
            </a:r>
            <a:r>
              <a:rPr lang="en-US" altLang="ko-KR" sz="1800"/>
              <a:t>id, JSESSIONID</a:t>
            </a:r>
          </a:p>
          <a:p>
            <a:pPr lvl="1">
              <a:lnSpc>
                <a:spcPct val="150000"/>
              </a:lnSpc>
            </a:pPr>
            <a:r>
              <a:rPr lang="en-US" altLang="ko-KR" sz="1800"/>
              <a:t>maxInactiveInterval </a:t>
            </a:r>
            <a:r>
              <a:rPr lang="en-US" altLang="ko-KR" sz="1800">
                <a:sym typeface="Wingdings" panose="05000000000000000000" pitchFamily="2" charset="2"/>
              </a:rPr>
              <a:t></a:t>
            </a:r>
            <a:r>
              <a:rPr lang="en-US" altLang="ko-KR" sz="1800"/>
              <a:t> </a:t>
            </a:r>
            <a:r>
              <a:rPr lang="ko-KR" altLang="en-US" sz="1800"/>
              <a:t>세션의 유효 시간 예</a:t>
            </a:r>
            <a:r>
              <a:rPr lang="en-US" altLang="ko-KR" sz="1800"/>
              <a:t>) 1800</a:t>
            </a:r>
            <a:r>
              <a:rPr lang="ko-KR" altLang="en-US" sz="1800"/>
              <a:t>초 </a:t>
            </a:r>
            <a:r>
              <a:rPr lang="en-US" altLang="ko-KR" sz="1800"/>
              <a:t>= 30</a:t>
            </a:r>
            <a:r>
              <a:rPr lang="ko-KR" altLang="en-US" sz="1800"/>
              <a:t>분</a:t>
            </a:r>
          </a:p>
          <a:p>
            <a:pPr lvl="1">
              <a:lnSpc>
                <a:spcPct val="150000"/>
              </a:lnSpc>
            </a:pPr>
            <a:r>
              <a:rPr lang="en-US" altLang="ko-KR" sz="1800"/>
              <a:t>creationTime </a:t>
            </a:r>
            <a:r>
              <a:rPr lang="en-US" altLang="ko-KR" sz="1800">
                <a:sym typeface="Wingdings" panose="05000000000000000000" pitchFamily="2" charset="2"/>
              </a:rPr>
              <a:t></a:t>
            </a:r>
            <a:r>
              <a:rPr lang="en-US" altLang="ko-KR" sz="1800"/>
              <a:t> </a:t>
            </a:r>
            <a:r>
              <a:rPr lang="ko-KR" altLang="en-US" sz="1800"/>
              <a:t>세션 생성일자</a:t>
            </a:r>
          </a:p>
          <a:p>
            <a:pPr lvl="1">
              <a:lnSpc>
                <a:spcPct val="150000"/>
              </a:lnSpc>
            </a:pPr>
            <a:r>
              <a:rPr lang="en-US" altLang="ko-KR" sz="1800"/>
              <a:t>lastAccessedTime </a:t>
            </a:r>
            <a:r>
              <a:rPr lang="en-US" altLang="ko-KR" sz="1800">
                <a:sym typeface="Wingdings" panose="05000000000000000000" pitchFamily="2" charset="2"/>
              </a:rPr>
              <a:t></a:t>
            </a:r>
            <a:r>
              <a:rPr lang="en-US" altLang="ko-KR" sz="1800"/>
              <a:t> </a:t>
            </a:r>
            <a:r>
              <a:rPr lang="ko-KR" altLang="en-US" sz="1800"/>
              <a:t>세션과 연결된 사용자가 최근에 서버에 접근한 시간</a:t>
            </a:r>
            <a:r>
              <a:rPr lang="en-US" altLang="ko-KR" sz="1800"/>
              <a:t>, </a:t>
            </a:r>
            <a:r>
              <a:rPr lang="ko-KR" altLang="en-US" sz="1800"/>
              <a:t>클라이언트에서 서버로 </a:t>
            </a:r>
            <a:r>
              <a:rPr lang="en-US" altLang="ko-KR" sz="1800"/>
              <a:t>sessionId</a:t>
            </a:r>
            <a:r>
              <a:rPr lang="ko-KR" altLang="en-US" sz="1800"/>
              <a:t>를 요청한 경우에 갱신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en-US" altLang="ko-KR" sz="1800"/>
              <a:t>isNew </a:t>
            </a:r>
            <a:r>
              <a:rPr lang="en-US" altLang="ko-KR" sz="1800">
                <a:sym typeface="Wingdings" panose="05000000000000000000" pitchFamily="2" charset="2"/>
              </a:rPr>
              <a:t></a:t>
            </a:r>
            <a:r>
              <a:rPr lang="en-US" altLang="ko-KR" sz="1800"/>
              <a:t> </a:t>
            </a:r>
            <a:r>
              <a:rPr lang="ko-KR" altLang="en-US" sz="1800"/>
              <a:t>새로 생성된 세션인지</a:t>
            </a:r>
            <a:r>
              <a:rPr lang="en-US" altLang="ko-KR" sz="1800"/>
              <a:t>, </a:t>
            </a:r>
            <a:r>
              <a:rPr lang="ko-KR" altLang="en-US" sz="1800"/>
              <a:t>아니면 이미 만들어졌고</a:t>
            </a:r>
            <a:r>
              <a:rPr lang="en-US" altLang="ko-KR" sz="1800"/>
              <a:t>, </a:t>
            </a:r>
            <a:r>
              <a:rPr lang="ko-KR" altLang="en-US" sz="1800"/>
              <a:t>클라이언트에서 서버로 </a:t>
            </a:r>
            <a:r>
              <a:rPr lang="en-US" altLang="ko-KR" sz="1800"/>
              <a:t>sessionId</a:t>
            </a:r>
            <a:r>
              <a:rPr lang="ko-KR" altLang="en-US" sz="1800"/>
              <a:t>를 요청해서 조회된 세션인지 여부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ko-KR" altLang="en-US" sz="1800"/>
          </a:p>
          <a:p>
            <a:pPr lvl="1">
              <a:lnSpc>
                <a:spcPct val="150000"/>
              </a:lnSpc>
            </a:pPr>
            <a:endParaRPr lang="ko-KR" altLang="en-US"/>
          </a:p>
          <a:p>
            <a:pPr lvl="1"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2000"/>
          </a:p>
          <a:p>
            <a:pPr lvl="1"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F07F9AF-62B4-4498-8033-0C962FF880A8}"/>
              </a:ext>
            </a:extLst>
          </p:cNvPr>
          <p:cNvSpPr/>
          <p:nvPr/>
        </p:nvSpPr>
        <p:spPr>
          <a:xfrm>
            <a:off x="1003594" y="1811188"/>
            <a:ext cx="5982087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212529"/>
                </a:solidFill>
                <a:latin typeface="-apple-system"/>
              </a:rPr>
              <a:t>Cookie: JSESSIONID=5B78E23B513F50164D6FDD8C97B0AD05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286495"/>
      </p:ext>
    </p:extLst>
  </p:cSld>
  <p:clrMapOvr>
    <a:masterClrMapping/>
  </p:clrMapOvr>
  <p:transition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4604</ep:Words>
  <ep:PresentationFormat>와이드스크린</ep:PresentationFormat>
  <ep:Paragraphs>1498</ep:Paragraphs>
  <ep:Slides>37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ep:HeadingPairs>
  <ep:TitlesOfParts>
    <vt:vector size="38" baseType="lpstr">
      <vt:lpstr>Office 테마</vt:lpstr>
      <vt:lpstr>필터로 세션 관리하기</vt:lpstr>
      <vt:lpstr>인터셉터</vt:lpstr>
      <vt:lpstr>인터셉터</vt:lpstr>
      <vt:lpstr>인터셉터</vt:lpstr>
      <vt:lpstr>인터셉터</vt:lpstr>
      <vt:lpstr>인터셉터</vt:lpstr>
      <vt:lpstr>인터셉터</vt:lpstr>
      <vt:lpstr>인터셉터</vt:lpstr>
      <vt:lpstr>인터셉터</vt:lpstr>
      <vt:lpstr>인터셉터</vt:lpstr>
      <vt:lpstr>인터셉터</vt:lpstr>
      <vt:lpstr>인터셉터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세션 정보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2020-03-06T01:35:43.000</dcterms:created>
  <dc:creator>user</dc:creator>
  <cp:lastModifiedBy>sky83</cp:lastModifiedBy>
  <dcterms:modified xsi:type="dcterms:W3CDTF">2022-05-11T03:12:27.376</dcterms:modified>
  <cp:revision>6222</cp:revision>
  <dc:title>PowerPoint 프레젠테이션</dc:title>
  <cp:version>1000.0000.01</cp:version>
</cp:coreProperties>
</file>