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8"/>
  </p:notesMasterIdLst>
  <p:sldIdLst>
    <p:sldId id="343" r:id="rId2"/>
    <p:sldId id="381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8" r:id="rId19"/>
    <p:sldId id="397" r:id="rId20"/>
    <p:sldId id="399" r:id="rId21"/>
    <p:sldId id="400" r:id="rId22"/>
    <p:sldId id="401" r:id="rId23"/>
    <p:sldId id="402" r:id="rId24"/>
    <p:sldId id="403" r:id="rId25"/>
    <p:sldId id="405" r:id="rId26"/>
    <p:sldId id="40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723" autoAdjust="0"/>
  </p:normalViewPr>
  <p:slideViewPr>
    <p:cSldViewPr snapToGrid="0">
      <p:cViewPr varScale="1">
        <p:scale>
          <a:sx n="113" d="100"/>
          <a:sy n="113" d="100"/>
        </p:scale>
        <p:origin x="73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5/16/2022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5/16/2022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5/16/2022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5/16/2022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5/16/2022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예외 처리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9DC14B-B320-44CB-BEAE-CE01C7499431}"/>
              </a:ext>
            </a:extLst>
          </p:cNvPr>
          <p:cNvSpPr/>
          <p:nvPr/>
        </p:nvSpPr>
        <p:spPr>
          <a:xfrm>
            <a:off x="6917267" y="9567"/>
            <a:ext cx="51308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/>
              <a:t>https://velog.io/@imcool2551/Spring-%EC%98%88%EC%99%B8%EC%B2%98%EB%A6%AC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8272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오류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서블릿이 제공하는 오류 화면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ko-KR" altLang="en-US" sz="1800"/>
              <a:t>사용자에게 보여줄 에러페이지</a:t>
            </a:r>
            <a:r>
              <a:rPr lang="en-US" altLang="ko-KR" sz="1800"/>
              <a:t>(html)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E907BD-330C-404C-A0B5-FEF2187A8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53" y="2305580"/>
            <a:ext cx="2790825" cy="1704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18BCB0-7B90-4244-826A-C37CEA88D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370" y="2305579"/>
            <a:ext cx="3057525" cy="1704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49A0CE-64C3-4516-BAF3-46A999C3A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756" y="2305579"/>
            <a:ext cx="31718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2825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오류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오류 페이지 작동 원리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ko-KR" altLang="en-US" sz="1800"/>
              <a:t>예외 발생과 오류 페이지 요청 흐름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WAS</a:t>
            </a:r>
            <a:r>
              <a:rPr lang="ko-KR" altLang="en-US" sz="1800"/>
              <a:t>는 오류 페이지 출력을 위해 재요청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 u="sng"/>
              <a:t>Redirect</a:t>
            </a:r>
            <a:r>
              <a:rPr lang="ko-KR" altLang="en-US" sz="1800" u="sng"/>
              <a:t>는 아니며</a:t>
            </a:r>
            <a:r>
              <a:rPr lang="ko-KR" altLang="en-US" sz="1800"/>
              <a:t> 서버</a:t>
            </a:r>
            <a:r>
              <a:rPr lang="en-US" altLang="ko-KR" sz="1800"/>
              <a:t> </a:t>
            </a:r>
            <a:r>
              <a:rPr lang="ko-KR" altLang="en-US" sz="1800"/>
              <a:t>내부에서 호출되므로 클라이언트는 인지하지 못함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AB5BBE-B1CE-48F1-B0DC-AD3EBC00DFBB}"/>
              </a:ext>
            </a:extLst>
          </p:cNvPr>
          <p:cNvSpPr/>
          <p:nvPr/>
        </p:nvSpPr>
        <p:spPr>
          <a:xfrm>
            <a:off x="1109132" y="1775936"/>
            <a:ext cx="10092267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WAS(예외 전파) &lt;- 필터 &lt;- 서블릿 &lt;- 인터셉터 &lt;- 컨트롤러(예외 발생)</a:t>
            </a:r>
          </a:p>
          <a:p>
            <a:endParaRPr lang="ko-KR" altLang="en-US"/>
          </a:p>
          <a:p>
            <a:r>
              <a:rPr lang="ko-KR" altLang="en-US"/>
              <a:t>WAS(</a:t>
            </a:r>
            <a:r>
              <a:rPr lang="en-US" altLang="ko-KR"/>
              <a:t>'/error-page/500' </a:t>
            </a:r>
            <a:r>
              <a:rPr lang="ko-KR" altLang="en-US"/>
              <a:t>다시</a:t>
            </a:r>
            <a:r>
              <a:rPr lang="en-US" altLang="ko-KR"/>
              <a:t> </a:t>
            </a:r>
            <a:r>
              <a:rPr lang="ko-KR" altLang="en-US"/>
              <a:t>요청) -&gt; 필터 -&gt; 서블릿 -&gt; 인터셉터 -&gt; 컨트롤러</a:t>
            </a:r>
            <a:r>
              <a:rPr lang="en-US" altLang="ko-KR"/>
              <a:t>('/error-page/500')</a:t>
            </a:r>
            <a:r>
              <a:rPr lang="ko-KR" altLang="en-US"/>
              <a:t> -&gt; View</a:t>
            </a:r>
          </a:p>
        </p:txBody>
      </p:sp>
    </p:spTree>
    <p:extLst>
      <p:ext uri="{BB962C8B-B14F-4D97-AF65-F5344CB8AC3E}">
        <p14:creationId xmlns:p14="http://schemas.microsoft.com/office/powerpoint/2010/main" val="172624535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오류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WAS</a:t>
            </a:r>
            <a:r>
              <a:rPr lang="ko-KR" altLang="en-US" sz="2000" b="1"/>
              <a:t>는 오류 페이지를 요청할 때 </a:t>
            </a:r>
            <a:r>
              <a:rPr lang="en-US" altLang="ko-KR" sz="2000" b="1"/>
              <a:t>HttpServletRequest </a:t>
            </a:r>
            <a:r>
              <a:rPr lang="ko-KR" altLang="en-US" sz="2000" b="1"/>
              <a:t>객체에 오류에 대한 정보를 추가</a:t>
            </a:r>
            <a:endParaRPr lang="en-US" altLang="ko-KR" sz="2000" b="1"/>
          </a:p>
          <a:p>
            <a:pPr lvl="1"/>
            <a:r>
              <a:rPr lang="en-US" altLang="ko-KR" sz="1600"/>
              <a:t>javax.servlet.error.exception: </a:t>
            </a:r>
            <a:r>
              <a:rPr lang="ko-KR" altLang="en-US" sz="1600"/>
              <a:t>예외</a:t>
            </a:r>
          </a:p>
          <a:p>
            <a:pPr lvl="1"/>
            <a:r>
              <a:rPr lang="en-US" altLang="ko-KR" sz="1600"/>
              <a:t>javax.servlet.error.exception_type: </a:t>
            </a:r>
            <a:r>
              <a:rPr lang="ko-KR" altLang="en-US" sz="1600"/>
              <a:t>예외 타입</a:t>
            </a:r>
          </a:p>
          <a:p>
            <a:pPr lvl="1"/>
            <a:r>
              <a:rPr lang="en-US" altLang="ko-KR" sz="1600"/>
              <a:t>javax.servlet.error.message: </a:t>
            </a:r>
            <a:r>
              <a:rPr lang="ko-KR" altLang="en-US" sz="1600"/>
              <a:t>오류 메시지</a:t>
            </a:r>
          </a:p>
          <a:p>
            <a:pPr lvl="1"/>
            <a:r>
              <a:rPr lang="en-US" altLang="ko-KR" sz="1600"/>
              <a:t>javax.servlet.error.request_uri: </a:t>
            </a:r>
            <a:r>
              <a:rPr lang="ko-KR" altLang="en-US" sz="1600"/>
              <a:t>클라이언트 요청 </a:t>
            </a:r>
            <a:r>
              <a:rPr lang="en-US" altLang="ko-KR" sz="1600"/>
              <a:t>URI</a:t>
            </a:r>
          </a:p>
          <a:p>
            <a:pPr lvl="1"/>
            <a:r>
              <a:rPr lang="en-US" altLang="ko-KR" sz="1600"/>
              <a:t>javax.servlet.error.servlet_name: </a:t>
            </a:r>
            <a:r>
              <a:rPr lang="ko-KR" altLang="en-US" sz="1600"/>
              <a:t>오류가 발생한 서블릿 이름</a:t>
            </a:r>
          </a:p>
          <a:p>
            <a:pPr lvl="1"/>
            <a:r>
              <a:rPr lang="en-US" altLang="ko-KR" sz="1600"/>
              <a:t>javax.servlet.error.status_code: HTTP </a:t>
            </a:r>
            <a:r>
              <a:rPr lang="ko-KR" altLang="en-US" sz="1600"/>
              <a:t>상태 코드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159484-7260-474F-A73D-7D73B15F87C5}"/>
              </a:ext>
            </a:extLst>
          </p:cNvPr>
          <p:cNvSpPr/>
          <p:nvPr/>
        </p:nvSpPr>
        <p:spPr>
          <a:xfrm>
            <a:off x="767036" y="3766103"/>
            <a:ext cx="2043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ErrorPageController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F856A6-3EF8-4297-AB50-0CFD6CC5ABB8}"/>
              </a:ext>
            </a:extLst>
          </p:cNvPr>
          <p:cNvSpPr/>
          <p:nvPr/>
        </p:nvSpPr>
        <p:spPr>
          <a:xfrm>
            <a:off x="704352" y="6337894"/>
            <a:ext cx="4502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errorPage404</a:t>
            </a:r>
            <a:r>
              <a:rPr lang="ko-KR" altLang="en-US"/>
              <a:t>와 </a:t>
            </a:r>
            <a:r>
              <a:rPr lang="en-US" altLang="ko-KR"/>
              <a:t>errorPage500 </a:t>
            </a:r>
            <a:r>
              <a:rPr lang="ko-KR" altLang="en-US"/>
              <a:t>핸들러에 적용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E8FE57C-DAFC-4EF3-95FC-E9927834B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188" y="6352143"/>
            <a:ext cx="251863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printErrorInfo(request)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40C523-B445-49F9-B449-73938462319A}"/>
              </a:ext>
            </a:extLst>
          </p:cNvPr>
          <p:cNvSpPr/>
          <p:nvPr/>
        </p:nvSpPr>
        <p:spPr>
          <a:xfrm>
            <a:off x="767036" y="4170505"/>
            <a:ext cx="1043374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 private void printErrorInfo(HttpServletRequest request){</a:t>
            </a:r>
          </a:p>
          <a:p>
            <a:r>
              <a:rPr lang="en-US" altLang="ko-KR" sz="1400"/>
              <a:t>        log.info("ERROR_EXCEPTION: {}", request.getAttribute(RequestDispatcher.ERROR_EXCEPTION));</a:t>
            </a:r>
          </a:p>
          <a:p>
            <a:r>
              <a:rPr lang="en-US" altLang="ko-KR" sz="1400"/>
              <a:t>        log.info("ERROR_EXCEPTION_TYPE: {}", request.getAttribute(RequestDispatcher.ERROR_EXCEPTION_TYPE));</a:t>
            </a:r>
          </a:p>
          <a:p>
            <a:r>
              <a:rPr lang="en-US" altLang="ko-KR" sz="1400"/>
              <a:t>        log.info("ERROR_MESSAGE: {}", request.getAttribute(RequestDispatcher.ERROR_MESSAGE));</a:t>
            </a:r>
          </a:p>
          <a:p>
            <a:r>
              <a:rPr lang="en-US" altLang="ko-KR" sz="1400"/>
              <a:t>        log.info("ERROR_REQUEST_URI: {}", request.getAttribute(RequestDispatcher.ERROR_REQUEST_URI));</a:t>
            </a:r>
          </a:p>
          <a:p>
            <a:r>
              <a:rPr lang="en-US" altLang="ko-KR" sz="1400"/>
              <a:t>        log.info("ERROR_SERVLET_NAME: {}", request.getAttribute(RequestDispatcher.ERROR_SERVLET_NAME));</a:t>
            </a:r>
          </a:p>
          <a:p>
            <a:r>
              <a:rPr lang="en-US" altLang="ko-KR" sz="1400"/>
              <a:t>        log.info("ERROR_STATUS_CODE: {}", request.getAttribute(RequestDispatcher.ERROR_STATUS_CODE));</a:t>
            </a:r>
          </a:p>
          <a:p>
            <a:r>
              <a:rPr lang="en-US" altLang="ko-KR" sz="1400"/>
              <a:t>        log.info("dispatchType: {}", request.getDispatcherType());</a:t>
            </a:r>
          </a:p>
          <a:p>
            <a:r>
              <a:rPr lang="en-US" altLang="ko-KR" sz="1400"/>
              <a:t>    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0048405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ko-KR" altLang="en-US"/>
              <a:t>서블릿 예외 처리와 필터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예외 발생과 오류 페이지 요청 흐름</a:t>
            </a:r>
            <a:endParaRPr lang="en-US" altLang="ko-KR" sz="2000" b="1"/>
          </a:p>
          <a:p>
            <a:pPr lvl="1"/>
            <a:r>
              <a:rPr lang="ko-KR" altLang="en-US" sz="1800"/>
              <a:t>필터</a:t>
            </a:r>
            <a:r>
              <a:rPr lang="en-US" altLang="ko-KR" sz="1800"/>
              <a:t>, </a:t>
            </a:r>
            <a:r>
              <a:rPr lang="ko-KR" altLang="en-US" sz="1800"/>
              <a:t>서블릿</a:t>
            </a:r>
            <a:r>
              <a:rPr lang="en-US" altLang="ko-KR" sz="1800"/>
              <a:t>, </a:t>
            </a:r>
            <a:r>
              <a:rPr lang="ko-KR" altLang="en-US" sz="1800"/>
              <a:t>인터셉터가 중복</a:t>
            </a:r>
            <a:r>
              <a:rPr lang="en-US" altLang="ko-KR" sz="1800"/>
              <a:t>(</a:t>
            </a:r>
            <a:r>
              <a:rPr lang="ko-KR" altLang="en-US" sz="1800"/>
              <a:t>두 번</a:t>
            </a:r>
            <a:r>
              <a:rPr lang="en-US" altLang="ko-KR" sz="1800"/>
              <a:t>) </a:t>
            </a:r>
            <a:r>
              <a:rPr lang="ko-KR" altLang="en-US" sz="1800"/>
              <a:t>호출될 수 있음</a:t>
            </a:r>
            <a:endParaRPr lang="en-US" altLang="ko-KR" sz="1800"/>
          </a:p>
          <a:p>
            <a:pPr lvl="1"/>
            <a:r>
              <a:rPr lang="ko-KR" altLang="en-US" sz="1800"/>
              <a:t>사용자 요청으로 인증 필터나</a:t>
            </a:r>
            <a:r>
              <a:rPr lang="en-US" altLang="ko-KR" sz="1800"/>
              <a:t>, </a:t>
            </a:r>
            <a:r>
              <a:rPr lang="ko-KR" altLang="en-US" sz="1800"/>
              <a:t>인터셉터에서 로그인 처리가 완료되었음에도 서버 내부에서 오류 페이지 호출을 할 경우 또 다시 호출 됨</a:t>
            </a:r>
            <a:r>
              <a:rPr lang="en-US" altLang="ko-KR" sz="1800"/>
              <a:t>(</a:t>
            </a:r>
            <a:r>
              <a:rPr lang="ko-KR" altLang="en-US" sz="1800"/>
              <a:t>비효율적</a:t>
            </a:r>
            <a:r>
              <a:rPr lang="en-US" altLang="ko-KR" sz="1800"/>
              <a:t>)</a:t>
            </a:r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r>
              <a:rPr lang="ko-KR" altLang="en-US" sz="1800"/>
              <a:t>결론</a:t>
            </a:r>
            <a:endParaRPr lang="en-US" altLang="ko-KR" sz="1800"/>
          </a:p>
          <a:p>
            <a:pPr lvl="2"/>
            <a:r>
              <a:rPr lang="ko-KR" altLang="en-US"/>
              <a:t>서블릿은 클라이언트로 발생한 요청과 예외 처리를 위해 내부적으로 호출된 요청을 구분할 수 있어야 함</a:t>
            </a:r>
            <a:endParaRPr lang="en-US" altLang="ko-KR"/>
          </a:p>
          <a:p>
            <a:pPr marL="914400" lvl="2" indent="0">
              <a:buNone/>
            </a:pPr>
            <a:r>
              <a:rPr lang="en-US" altLang="ko-KR">
                <a:sym typeface="Wingdings" panose="05000000000000000000" pitchFamily="2" charset="2"/>
              </a:rPr>
              <a:t> DispatcherType </a:t>
            </a:r>
            <a:r>
              <a:rPr lang="ko-KR" altLang="en-US">
                <a:sym typeface="Wingdings" panose="05000000000000000000" pitchFamily="2" charset="2"/>
              </a:rPr>
              <a:t>사용</a:t>
            </a: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0B3A36-CB40-4F24-B27F-2BD735075D82}"/>
              </a:ext>
            </a:extLst>
          </p:cNvPr>
          <p:cNvSpPr/>
          <p:nvPr/>
        </p:nvSpPr>
        <p:spPr>
          <a:xfrm>
            <a:off x="1295399" y="2633545"/>
            <a:ext cx="10092267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WAS(예외 전파) &lt;- 필터 &lt;- 서블릿 &lt;- 인터셉터 &lt;- 컨트롤러(예외 발생)</a:t>
            </a:r>
          </a:p>
          <a:p>
            <a:endParaRPr lang="ko-KR" altLang="en-US"/>
          </a:p>
          <a:p>
            <a:r>
              <a:rPr lang="ko-KR" altLang="en-US"/>
              <a:t>WAS(</a:t>
            </a:r>
            <a:r>
              <a:rPr lang="en-US" altLang="ko-KR"/>
              <a:t>'/error-page/500' </a:t>
            </a:r>
            <a:r>
              <a:rPr lang="ko-KR" altLang="en-US"/>
              <a:t>다시</a:t>
            </a:r>
            <a:r>
              <a:rPr lang="en-US" altLang="ko-KR"/>
              <a:t> </a:t>
            </a:r>
            <a:r>
              <a:rPr lang="ko-KR" altLang="en-US"/>
              <a:t>요청) -&gt; 필터 -&gt; 서블릿 -&gt; 인터셉터 -&gt; 컨트롤러</a:t>
            </a:r>
            <a:r>
              <a:rPr lang="en-US" altLang="ko-KR"/>
              <a:t>('/error-page/500')</a:t>
            </a:r>
            <a:r>
              <a:rPr lang="ko-KR" altLang="en-US"/>
              <a:t> -&gt; View</a:t>
            </a:r>
          </a:p>
        </p:txBody>
      </p:sp>
    </p:spTree>
    <p:extLst>
      <p:ext uri="{BB962C8B-B14F-4D97-AF65-F5344CB8AC3E}">
        <p14:creationId xmlns:p14="http://schemas.microsoft.com/office/powerpoint/2010/main" val="127247930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ko-KR" altLang="en-US"/>
              <a:t>서블릿 예외 처리와 필터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DispatcherType</a:t>
            </a:r>
          </a:p>
          <a:p>
            <a:pPr lvl="1"/>
            <a:r>
              <a:rPr lang="ko-KR" altLang="en-US" sz="1800"/>
              <a:t>필터의</a:t>
            </a:r>
            <a:r>
              <a:rPr lang="en-US" altLang="ko-KR" sz="1800"/>
              <a:t> </a:t>
            </a:r>
            <a:r>
              <a:rPr lang="ko-KR" altLang="en-US" sz="1800"/>
              <a:t>경우 </a:t>
            </a:r>
            <a:r>
              <a:rPr lang="en-US" altLang="ko-KR" sz="1800"/>
              <a:t>dispatcherTypes </a:t>
            </a:r>
            <a:r>
              <a:rPr lang="ko-KR" altLang="en-US" sz="1800"/>
              <a:t>라는 옵션 제공</a:t>
            </a:r>
            <a:endParaRPr lang="en-US" altLang="ko-KR" sz="1800"/>
          </a:p>
          <a:p>
            <a:pPr lvl="1"/>
            <a:r>
              <a:rPr lang="ko-KR" altLang="en-US" sz="1800"/>
              <a:t>요청의 종류</a:t>
            </a:r>
            <a:endParaRPr lang="en-US" altLang="ko-KR" sz="1800"/>
          </a:p>
          <a:p>
            <a:pPr lvl="2"/>
            <a:r>
              <a:rPr lang="en-US" altLang="ko-KR">
                <a:solidFill>
                  <a:srgbClr val="0000FF"/>
                </a:solidFill>
              </a:rPr>
              <a:t>REQUEST: </a:t>
            </a:r>
            <a:r>
              <a:rPr lang="ko-KR" altLang="en-US">
                <a:solidFill>
                  <a:srgbClr val="0000FF"/>
                </a:solidFill>
              </a:rPr>
              <a:t>클라이언트 요청</a:t>
            </a:r>
          </a:p>
          <a:p>
            <a:pPr lvl="2"/>
            <a:r>
              <a:rPr lang="en-US" altLang="ko-KR">
                <a:solidFill>
                  <a:srgbClr val="0000FF"/>
                </a:solidFill>
              </a:rPr>
              <a:t>ERROR: </a:t>
            </a:r>
            <a:r>
              <a:rPr lang="ko-KR" altLang="en-US">
                <a:solidFill>
                  <a:srgbClr val="0000FF"/>
                </a:solidFill>
              </a:rPr>
              <a:t>오류 요청</a:t>
            </a:r>
          </a:p>
          <a:p>
            <a:pPr lvl="2"/>
            <a:r>
              <a:rPr lang="en-US" altLang="ko-KR"/>
              <a:t>FORWARD: </a:t>
            </a:r>
            <a:r>
              <a:rPr lang="ko-KR" altLang="en-US"/>
              <a:t>서블릿에서 다른 서블릿</a:t>
            </a:r>
            <a:r>
              <a:rPr lang="en-US" altLang="ko-KR"/>
              <a:t>/JSP</a:t>
            </a:r>
            <a:r>
              <a:rPr lang="ko-KR" altLang="en-US"/>
              <a:t>를 호출</a:t>
            </a:r>
          </a:p>
          <a:p>
            <a:pPr lvl="2"/>
            <a:r>
              <a:rPr lang="en-US" altLang="ko-KR"/>
              <a:t>INCLUDE: </a:t>
            </a:r>
            <a:r>
              <a:rPr lang="ko-KR" altLang="en-US"/>
              <a:t>서블릿에서 다른 서블릿</a:t>
            </a:r>
            <a:r>
              <a:rPr lang="en-US" altLang="ko-KR"/>
              <a:t>/JSP</a:t>
            </a:r>
            <a:r>
              <a:rPr lang="ko-KR" altLang="en-US"/>
              <a:t>의 결과를 포함</a:t>
            </a:r>
          </a:p>
          <a:p>
            <a:pPr lvl="2"/>
            <a:r>
              <a:rPr lang="en-US" altLang="ko-KR"/>
              <a:t>ASYNC: </a:t>
            </a:r>
            <a:r>
              <a:rPr lang="ko-KR" altLang="en-US"/>
              <a:t>서블릿 비동기 호출</a:t>
            </a:r>
          </a:p>
          <a:p>
            <a:pPr lvl="1"/>
            <a:r>
              <a:rPr lang="en-US" altLang="ko-KR" sz="1800"/>
              <a:t>REQUEST</a:t>
            </a:r>
            <a:r>
              <a:rPr lang="ko-KR" altLang="en-US" sz="1800"/>
              <a:t>와 </a:t>
            </a:r>
            <a:r>
              <a:rPr lang="en-US" altLang="ko-KR" sz="1800"/>
              <a:t>ERROR </a:t>
            </a:r>
            <a:r>
              <a:rPr lang="ko-KR" altLang="en-US" sz="1800"/>
              <a:t>를 통해 클라이언트 요청과 서버 내부 요청을 구분</a:t>
            </a:r>
            <a:endParaRPr lang="en-US" altLang="ko-KR" sz="1800"/>
          </a:p>
          <a:p>
            <a:pPr lvl="1"/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656932F-622B-4199-8CB1-621BE20A4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723" y="1336469"/>
            <a:ext cx="2896819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enum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DispatcherType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FORWARD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INCLUDE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ASYNC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ERROR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47576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ko-KR" altLang="en-US"/>
              <a:t>서블릿 예외 처리와 필터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DispatcherType</a:t>
            </a:r>
          </a:p>
          <a:p>
            <a:pPr lvl="1"/>
            <a:r>
              <a:rPr lang="en-US" altLang="ko-KR" sz="1800"/>
              <a:t>LogFiter</a:t>
            </a:r>
            <a:r>
              <a:rPr lang="ko-KR" altLang="en-US" sz="1800"/>
              <a:t>수정</a:t>
            </a:r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r>
              <a:rPr lang="en-US" altLang="ko-KR" sz="1800"/>
              <a:t>WebConfig</a:t>
            </a:r>
            <a:r>
              <a:rPr lang="ko-KR" altLang="en-US" sz="1800"/>
              <a:t>수정</a:t>
            </a:r>
            <a:endParaRPr lang="en-US" altLang="ko-KR" sz="1800"/>
          </a:p>
          <a:p>
            <a:pPr lvl="1"/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1CB034C-FE80-45E5-9582-04C8C4E9B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34" y="1717413"/>
            <a:ext cx="9169399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"REQUEST[{}{}{}]"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uuid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request.getDispatcherType()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requestURI)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필터가 있으면 다음 필터가 계속해서 호출되고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없으면 서블릿이 호출됨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chain.doFilter(request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(Exception e){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AA7127-2C39-41F4-9628-55D19629BCD1}"/>
              </a:ext>
            </a:extLst>
          </p:cNvPr>
          <p:cNvSpPr/>
          <p:nvPr/>
        </p:nvSpPr>
        <p:spPr>
          <a:xfrm>
            <a:off x="1303868" y="2031999"/>
            <a:ext cx="6951132" cy="24553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7974333-8737-4B32-8108-747CA2559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49" y="3537201"/>
            <a:ext cx="1030301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FilterRegistrationBean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logFilter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FilterRegistrationBean&lt;Filter&gt; filterRegistrationBean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FilterRegistrationBean&lt;&gt;()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filterRegistrationBean.setFilter(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LogFilter())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filterRegistrationBean.setOrder(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filterRegistrationBean.addUrlPatterns(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"/*"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filterRegistrationBean.setDispatcherTypes(DispatcherType.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DispatcherType.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filterRegistrationBean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3A5B7A-9B35-43EE-B25A-01DEF51B75A6}"/>
              </a:ext>
            </a:extLst>
          </p:cNvPr>
          <p:cNvSpPr/>
          <p:nvPr/>
        </p:nvSpPr>
        <p:spPr>
          <a:xfrm>
            <a:off x="1405467" y="5283105"/>
            <a:ext cx="9843583" cy="24553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57488-3271-4B9B-9BCE-30AFD3A37207}"/>
              </a:ext>
            </a:extLst>
          </p:cNvPr>
          <p:cNvSpPr txBox="1"/>
          <p:nvPr/>
        </p:nvSpPr>
        <p:spPr>
          <a:xfrm>
            <a:off x="1146149" y="6465633"/>
            <a:ext cx="411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setDispatcherTypes</a:t>
            </a:r>
            <a:r>
              <a:rPr lang="ko-KR" altLang="en-US"/>
              <a:t>에 </a:t>
            </a:r>
            <a:r>
              <a:rPr lang="en-US" altLang="ko-KR"/>
              <a:t>Default</a:t>
            </a:r>
            <a:r>
              <a:rPr lang="ko-KR" altLang="en-US"/>
              <a:t>는 </a:t>
            </a:r>
            <a:r>
              <a:rPr lang="en-US" altLang="ko-KR"/>
              <a:t>REQUEST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59650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ko-KR" altLang="en-US"/>
              <a:t>서블릿 예외 처리와 필터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DispatcherType</a:t>
            </a:r>
            <a:endParaRPr lang="en-US" altLang="ko-KR" sz="1800"/>
          </a:p>
          <a:p>
            <a:pPr lvl="1"/>
            <a:r>
              <a:rPr lang="en-US" altLang="ko-KR" sz="1800"/>
              <a:t>WebConfig</a:t>
            </a:r>
            <a:r>
              <a:rPr lang="ko-KR" altLang="en-US" sz="1800"/>
              <a:t>를 </a:t>
            </a:r>
            <a:r>
              <a:rPr lang="en-US" altLang="ko-KR" sz="1800"/>
              <a:t>configuration</a:t>
            </a:r>
            <a:r>
              <a:rPr lang="ko-KR" altLang="en-US" sz="1800"/>
              <a:t>으로 사용하되</a:t>
            </a:r>
            <a:r>
              <a:rPr lang="en-US" altLang="ko-KR" sz="1800"/>
              <a:t>, </a:t>
            </a:r>
            <a:r>
              <a:rPr lang="ko-KR" altLang="en-US" sz="1800"/>
              <a:t>나머지 필터나 인터셉터는 잠시 중지</a:t>
            </a:r>
            <a:endParaRPr lang="en-US" altLang="ko-KR" sz="1800"/>
          </a:p>
          <a:p>
            <a:pPr lvl="1"/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86ACEE-5C13-4750-B181-516B0B254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2614767"/>
            <a:ext cx="6006773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addInterceptor 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전체 주석 처리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addInterceptors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(InterceptorRegistry registry) {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7B2B54B-9CB5-4D8D-93B6-B32443776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1810435"/>
            <a:ext cx="593431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WebConfig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WebMvcConfigurer{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6CE4AFA-F81D-40F5-9E45-C92FD8F2F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419099"/>
            <a:ext cx="5083443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//@Bean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FilterRegistrationBean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loginCheckFilter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31500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ko-KR" altLang="en-US"/>
              <a:t>서블릿 예외 처리와 필터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인터셉터</a:t>
            </a:r>
            <a:r>
              <a:rPr lang="en-US" altLang="ko-KR" sz="2000" b="1"/>
              <a:t>(</a:t>
            </a:r>
            <a:r>
              <a:rPr lang="ko-KR" altLang="en-US" sz="2000" b="1"/>
              <a:t>스프링이 제공해주는 기능</a:t>
            </a:r>
            <a:r>
              <a:rPr lang="en-US" altLang="ko-KR" sz="2000" b="1"/>
              <a:t>)</a:t>
            </a:r>
            <a:endParaRPr lang="en-US" altLang="ko-KR" sz="1800"/>
          </a:p>
          <a:p>
            <a:pPr lvl="1"/>
            <a:r>
              <a:rPr lang="ko-KR" altLang="en-US" sz="1800"/>
              <a:t>필터의 경우</a:t>
            </a:r>
            <a:r>
              <a:rPr lang="en-US" altLang="ko-KR" sz="1800"/>
              <a:t>, </a:t>
            </a:r>
            <a:r>
              <a:rPr lang="ko-KR" altLang="en-US" sz="1800"/>
              <a:t>적용할 </a:t>
            </a:r>
            <a:r>
              <a:rPr lang="en-US" altLang="ko-KR" sz="1800"/>
              <a:t>DispatcherType </a:t>
            </a:r>
            <a:r>
              <a:rPr lang="ko-KR" altLang="en-US" sz="1800"/>
              <a:t>을 등록할 때 설정을 통해 중복 호출을 막을 수 있음</a:t>
            </a:r>
            <a:endParaRPr lang="en-US" altLang="ko-KR" sz="1800"/>
          </a:p>
          <a:p>
            <a:pPr lvl="1"/>
            <a:r>
              <a:rPr lang="ko-KR" altLang="en-US" sz="1800"/>
              <a:t>인터셉터는 스프링이 제공하는 기능이라 서블릿의 </a:t>
            </a:r>
            <a:r>
              <a:rPr lang="en-US" altLang="ko-KR" sz="1800"/>
              <a:t>DispatcherType </a:t>
            </a:r>
            <a:r>
              <a:rPr lang="ko-KR" altLang="en-US" sz="1800"/>
              <a:t>과는 무관하게 항상 호출</a:t>
            </a:r>
            <a:endParaRPr lang="en-US" altLang="ko-KR" sz="1800"/>
          </a:p>
          <a:p>
            <a:pPr>
              <a:lnSpc>
                <a:spcPct val="150000"/>
              </a:lnSpc>
            </a:pPr>
            <a:r>
              <a:rPr lang="ko-KR" altLang="en-US" sz="2000" b="1"/>
              <a:t>인터셉터는 등록시 중복 호출이 일어나지 않도록 </a:t>
            </a:r>
            <a:r>
              <a:rPr lang="en-US" altLang="ko-KR" sz="2000" b="1"/>
              <a:t>URL </a:t>
            </a:r>
            <a:r>
              <a:rPr lang="ko-KR" altLang="en-US" sz="2000" b="1"/>
              <a:t>패턴을 지정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14C2FE0-D977-4252-9582-59FB1548A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58" y="2756826"/>
            <a:ext cx="9895658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preHandle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(HttpServletRequest request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HttpServletResponse response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 handler)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 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…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"[{}{}{}{}]"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uuid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request.getDispatcherType()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requestURI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handler)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18EADA-7B73-4A74-93EB-76607A123E94}"/>
              </a:ext>
            </a:extLst>
          </p:cNvPr>
          <p:cNvSpPr/>
          <p:nvPr/>
        </p:nvSpPr>
        <p:spPr>
          <a:xfrm>
            <a:off x="855136" y="3649129"/>
            <a:ext cx="6951132" cy="24553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238D611-16F0-43AB-9654-31A95CE1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57" y="4461937"/>
            <a:ext cx="7008077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addInterceptors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(InterceptorRegistry registry) 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registry.addInterceptor(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LogInterceptor())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.order(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.addPathPatterns(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"/**"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.excludePathPatterns(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"/css/**"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"/*.ico"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"/error"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"/error-page/**"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       registry.addInterceptor(new LoginCheckInterceptor())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               .order(2)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               .addPathPatterns("/**")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               .excludePathPatterns("/","/members/new","/login",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                       "/logout","/css/**","/*.ico","/error");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55B29-71B4-4B5A-9640-25373BF4A6E4}"/>
              </a:ext>
            </a:extLst>
          </p:cNvPr>
          <p:cNvSpPr/>
          <p:nvPr/>
        </p:nvSpPr>
        <p:spPr>
          <a:xfrm>
            <a:off x="1481669" y="5587995"/>
            <a:ext cx="4978400" cy="24553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B187DD-4D3F-438B-B21A-A65DDD735E99}"/>
              </a:ext>
            </a:extLst>
          </p:cNvPr>
          <p:cNvSpPr/>
          <p:nvPr/>
        </p:nvSpPr>
        <p:spPr>
          <a:xfrm>
            <a:off x="7709288" y="4461937"/>
            <a:ext cx="1216808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WebConfig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D86F46-195D-4B7D-9AE9-CB9A27AF8847}"/>
              </a:ext>
            </a:extLst>
          </p:cNvPr>
          <p:cNvSpPr/>
          <p:nvPr/>
        </p:nvSpPr>
        <p:spPr>
          <a:xfrm>
            <a:off x="10554850" y="2756826"/>
            <a:ext cx="1567993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LogInterceptor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822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ko-KR" altLang="en-US"/>
              <a:t>서블릿 예외 처리와 필터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excludePathPetterns()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excludePathPetterns() </a:t>
            </a:r>
            <a:r>
              <a:rPr lang="ko-KR" altLang="en-US" sz="1800"/>
              <a:t>에 에러 페이지에 매핑된 경로들</a:t>
            </a:r>
            <a:r>
              <a:rPr lang="en-US" altLang="ko-KR" sz="1800"/>
              <a:t>(/error-page/**)</a:t>
            </a:r>
            <a:r>
              <a:rPr lang="ko-KR" altLang="en-US" sz="1800"/>
              <a:t>을 지정해주면 해당 경로들에 대해 인터셉터가 호출되지 않음</a:t>
            </a:r>
            <a:endParaRPr lang="en-US" altLang="ko-KR" sz="2000" b="1"/>
          </a:p>
          <a:p>
            <a:pPr>
              <a:lnSpc>
                <a:spcPct val="150000"/>
              </a:lnSpc>
            </a:pPr>
            <a:r>
              <a:rPr lang="en-US" altLang="ko-KR" sz="2000" b="1"/>
              <a:t>/error-ex </a:t>
            </a:r>
            <a:r>
              <a:rPr lang="ko-KR" altLang="en-US" sz="2000" b="1"/>
              <a:t>오류 요청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ko-KR" altLang="en-US" sz="1800"/>
              <a:t>필터는 </a:t>
            </a:r>
            <a:r>
              <a:rPr lang="en-US" altLang="ko-KR" sz="1800"/>
              <a:t>DispatchType</a:t>
            </a:r>
            <a:r>
              <a:rPr lang="ko-KR" altLang="en-US" sz="1800"/>
              <a:t>으로 중복 호출 제거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인터셉터는 경로 정보로 중복 호출 제거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ko-KR" altLang="en-US" sz="2000" b="1"/>
              <a:t>전체 과정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700"/>
              <a:t>WAS(</a:t>
            </a:r>
            <a:r>
              <a:rPr lang="ko-KR" altLang="en-US" sz="1700"/>
              <a:t>클라이언트 요청</a:t>
            </a:r>
            <a:r>
              <a:rPr lang="en-US" altLang="ko-KR" sz="1700"/>
              <a:t>, dispatchType=REQUEST) -&gt; </a:t>
            </a:r>
            <a:r>
              <a:rPr lang="ko-KR" altLang="en-US" sz="1700"/>
              <a:t>필터 </a:t>
            </a:r>
            <a:r>
              <a:rPr lang="en-US" altLang="ko-KR" sz="1700"/>
              <a:t>-&gt; </a:t>
            </a:r>
            <a:r>
              <a:rPr lang="ko-KR" altLang="en-US" sz="1700"/>
              <a:t>서블릿 </a:t>
            </a:r>
            <a:r>
              <a:rPr lang="en-US" altLang="ko-KR" sz="1700"/>
              <a:t>-&gt; </a:t>
            </a:r>
            <a:r>
              <a:rPr lang="ko-KR" altLang="en-US" sz="1700"/>
              <a:t>인터셉터 </a:t>
            </a:r>
            <a:r>
              <a:rPr lang="en-US" altLang="ko-KR" sz="1700"/>
              <a:t>-&gt; </a:t>
            </a:r>
            <a:r>
              <a:rPr lang="ko-KR" altLang="en-US" sz="1700"/>
              <a:t>컨트롤러</a:t>
            </a:r>
          </a:p>
          <a:p>
            <a:pPr lvl="1">
              <a:lnSpc>
                <a:spcPct val="150000"/>
              </a:lnSpc>
            </a:pPr>
            <a:r>
              <a:rPr lang="en-US" altLang="ko-KR" sz="1700"/>
              <a:t>WAS(</a:t>
            </a:r>
            <a:r>
              <a:rPr lang="ko-KR" altLang="en-US" sz="1700"/>
              <a:t>예외 전파</a:t>
            </a:r>
            <a:r>
              <a:rPr lang="en-US" altLang="ko-KR" sz="1700"/>
              <a:t>) &lt;- </a:t>
            </a:r>
            <a:r>
              <a:rPr lang="ko-KR" altLang="en-US" sz="1700"/>
              <a:t>필터 </a:t>
            </a:r>
            <a:r>
              <a:rPr lang="en-US" altLang="ko-KR" sz="1700"/>
              <a:t>&lt;- </a:t>
            </a:r>
            <a:r>
              <a:rPr lang="ko-KR" altLang="en-US" sz="1700"/>
              <a:t>서블릿 </a:t>
            </a:r>
            <a:r>
              <a:rPr lang="en-US" altLang="ko-KR" sz="1700"/>
              <a:t>&lt;- </a:t>
            </a:r>
            <a:r>
              <a:rPr lang="ko-KR" altLang="en-US" sz="1700"/>
              <a:t>인터셉터 </a:t>
            </a:r>
            <a:r>
              <a:rPr lang="en-US" altLang="ko-KR" sz="1700"/>
              <a:t>&lt;- </a:t>
            </a:r>
            <a:r>
              <a:rPr lang="ko-KR" altLang="en-US" sz="1700"/>
              <a:t>컨트롤러</a:t>
            </a:r>
            <a:r>
              <a:rPr lang="en-US" altLang="ko-KR" sz="1700"/>
              <a:t>(</a:t>
            </a:r>
            <a:r>
              <a:rPr lang="ko-KR" altLang="en-US" sz="1700"/>
              <a:t>예외 발생</a:t>
            </a:r>
            <a:r>
              <a:rPr lang="en-US" altLang="ko-KR" sz="170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700"/>
              <a:t>예외</a:t>
            </a:r>
            <a:r>
              <a:rPr lang="en-US" altLang="ko-KR" sz="1700"/>
              <a:t>/</a:t>
            </a:r>
            <a:r>
              <a:rPr lang="ko-KR" altLang="en-US" sz="1700"/>
              <a:t>오류에 매핑된 오류 페이지 경로 확인</a:t>
            </a:r>
          </a:p>
          <a:p>
            <a:pPr lvl="1">
              <a:lnSpc>
                <a:spcPct val="150000"/>
              </a:lnSpc>
            </a:pPr>
            <a:r>
              <a:rPr lang="en-US" altLang="ko-KR" sz="1700"/>
              <a:t>WAS(/error-page/500, dispatchType=ERROR) -&gt; </a:t>
            </a:r>
            <a:r>
              <a:rPr lang="ko-KR" altLang="en-US" sz="1700"/>
              <a:t>필터</a:t>
            </a:r>
            <a:r>
              <a:rPr lang="en-US" altLang="ko-KR" sz="1700"/>
              <a:t>(x) -&gt; </a:t>
            </a:r>
            <a:r>
              <a:rPr lang="ko-KR" altLang="en-US" sz="1700"/>
              <a:t>서블릿 </a:t>
            </a:r>
            <a:r>
              <a:rPr lang="en-US" altLang="ko-KR" sz="1700"/>
              <a:t>-&gt; </a:t>
            </a:r>
            <a:r>
              <a:rPr lang="ko-KR" altLang="en-US" sz="1700"/>
              <a:t>인터셉터</a:t>
            </a:r>
            <a:r>
              <a:rPr lang="en-US" altLang="ko-KR" sz="1700"/>
              <a:t>(x) -&gt; </a:t>
            </a:r>
            <a:r>
              <a:rPr lang="ko-KR" altLang="en-US" sz="1700"/>
              <a:t>컨트롤러 </a:t>
            </a:r>
            <a:r>
              <a:rPr lang="en-US" altLang="ko-KR" sz="1700"/>
              <a:t>-&gt; View</a:t>
            </a:r>
          </a:p>
          <a:p>
            <a:pPr lvl="1">
              <a:lnSpc>
                <a:spcPct val="150000"/>
              </a:lnSpc>
            </a:pPr>
            <a:endParaRPr lang="en-US" altLang="ko-KR" sz="1700"/>
          </a:p>
          <a:p>
            <a:pPr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FC68D7-DA16-425B-8670-6713C11F2435}"/>
              </a:ext>
            </a:extLst>
          </p:cNvPr>
          <p:cNvSpPr/>
          <p:nvPr/>
        </p:nvSpPr>
        <p:spPr>
          <a:xfrm>
            <a:off x="10371667" y="4487332"/>
            <a:ext cx="93133" cy="10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8A598A-BFA4-4FB2-88E9-E436B8363648}"/>
              </a:ext>
            </a:extLst>
          </p:cNvPr>
          <p:cNvSpPr/>
          <p:nvPr/>
        </p:nvSpPr>
        <p:spPr>
          <a:xfrm>
            <a:off x="8381998" y="4953000"/>
            <a:ext cx="93133" cy="10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BEAC270B-EDFC-4446-95DD-0E75AF7E77AA}"/>
              </a:ext>
            </a:extLst>
          </p:cNvPr>
          <p:cNvCxnSpPr>
            <a:stCxn id="7" idx="3"/>
            <a:endCxn id="10" idx="6"/>
          </p:cNvCxnSpPr>
          <p:nvPr/>
        </p:nvCxnSpPr>
        <p:spPr>
          <a:xfrm rot="5400000">
            <a:off x="9215346" y="3833839"/>
            <a:ext cx="429747" cy="1910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화살표: 오른쪽으로 구부러짐 18">
            <a:extLst>
              <a:ext uri="{FF2B5EF4-FFF2-40B4-BE49-F238E27FC236}">
                <a16:creationId xmlns:a16="http://schemas.microsoft.com/office/drawing/2014/main" id="{35E9263D-2724-4EDC-BE3C-3FC5AE54FCB0}"/>
              </a:ext>
            </a:extLst>
          </p:cNvPr>
          <p:cNvSpPr/>
          <p:nvPr/>
        </p:nvSpPr>
        <p:spPr>
          <a:xfrm>
            <a:off x="788781" y="5054600"/>
            <a:ext cx="245533" cy="838200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48661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en-US" altLang="ko-KR"/>
              <a:t>MVC </a:t>
            </a:r>
            <a:r>
              <a:rPr lang="ko-KR" altLang="en-US"/>
              <a:t>예외처리 </a:t>
            </a:r>
            <a:r>
              <a:rPr lang="en-US" altLang="ko-KR"/>
              <a:t>with </a:t>
            </a:r>
            <a:r>
              <a:rPr lang="ko-KR" altLang="en-US"/>
              <a:t>스프링 부트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위에서 정의한 것</a:t>
            </a:r>
            <a:endParaRPr lang="en-US" altLang="ko-KR" sz="16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WebServerCustomizer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ErrorPageController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2000" b="1"/>
              <a:t>스프링 부트가 제공하는 것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ErrorPage</a:t>
            </a:r>
            <a:r>
              <a:rPr lang="ko-KR" altLang="en-US" sz="1800"/>
              <a:t>를 자동 등록</a:t>
            </a:r>
            <a:r>
              <a:rPr lang="en-US" altLang="ko-KR" sz="1800"/>
              <a:t>(WebServerCustomizer </a:t>
            </a:r>
            <a:r>
              <a:rPr lang="ko-KR" altLang="en-US" sz="1800"/>
              <a:t>대체</a:t>
            </a:r>
            <a:r>
              <a:rPr lang="en-US" altLang="ko-KR" sz="180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이때 </a:t>
            </a:r>
            <a:r>
              <a:rPr lang="en-US" altLang="ko-KR" sz="1800"/>
              <a:t>"/error" </a:t>
            </a:r>
            <a:r>
              <a:rPr lang="ko-KR" altLang="en-US" sz="1800"/>
              <a:t>라는 경로로 기본 오류 페이지를 설정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서블릿 밖으로 예외가 발생하거나</a:t>
            </a:r>
            <a:r>
              <a:rPr lang="en-US" altLang="ko-KR" sz="1800"/>
              <a:t>, response.sendError </a:t>
            </a:r>
            <a:r>
              <a:rPr lang="ko-KR" altLang="en-US" sz="1800"/>
              <a:t>가 호출되면 모든 오류는 </a:t>
            </a:r>
            <a:r>
              <a:rPr lang="en-US" altLang="ko-KR" sz="1800"/>
              <a:t>"/error"</a:t>
            </a:r>
            <a:r>
              <a:rPr lang="ko-KR" altLang="en-US" sz="1800"/>
              <a:t>를 호출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BasicErrorController</a:t>
            </a:r>
            <a:r>
              <a:rPr lang="ko-KR" altLang="en-US" sz="1800"/>
              <a:t>라는 스프링 컨트롤러를 자동으로 등록</a:t>
            </a:r>
            <a:r>
              <a:rPr lang="en-US" altLang="ko-KR" sz="1800"/>
              <a:t>(ErrorPageController </a:t>
            </a:r>
            <a:r>
              <a:rPr lang="ko-KR" altLang="en-US" sz="1800"/>
              <a:t>대체</a:t>
            </a:r>
            <a:r>
              <a:rPr lang="en-US" altLang="ko-KR" sz="180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ErrorPage </a:t>
            </a:r>
            <a:r>
              <a:rPr lang="ko-KR" altLang="en-US"/>
              <a:t>에서 등록한 </a:t>
            </a:r>
            <a:r>
              <a:rPr lang="en-US" altLang="ko-KR"/>
              <a:t>"/error"</a:t>
            </a:r>
            <a:r>
              <a:rPr lang="ko-KR" altLang="en-US"/>
              <a:t>를 매핑해서 처리하는 컨트롤러</a:t>
            </a:r>
            <a:endParaRPr lang="en-US" altLang="ko-KR"/>
          </a:p>
          <a:p>
            <a:pPr lvl="2"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885022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예외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순수 서블릿 컨테이너의 예외처리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서블릿은 두 가지 방식으로 예외 처리를 지원</a:t>
            </a:r>
            <a:endParaRPr lang="en-US" altLang="ko-KR" sz="1800"/>
          </a:p>
          <a:p>
            <a:pPr lvl="2">
              <a:lnSpc>
                <a:spcPct val="150000"/>
              </a:lnSpc>
            </a:pPr>
            <a:r>
              <a:rPr lang="en-US" altLang="ko-KR"/>
              <a:t>Exception (</a:t>
            </a:r>
            <a:r>
              <a:rPr lang="ko-KR" altLang="en-US"/>
              <a:t>예외</a:t>
            </a:r>
            <a:r>
              <a:rPr lang="en-US" altLang="ko-KR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response.sendError(HTTP</a:t>
            </a:r>
            <a:r>
              <a:rPr lang="ko-KR" altLang="en-US"/>
              <a:t> 상태 코드</a:t>
            </a:r>
            <a:r>
              <a:rPr lang="en-US" altLang="ko-KR"/>
              <a:t>, </a:t>
            </a:r>
            <a:r>
              <a:rPr lang="ko-KR" altLang="en-US"/>
              <a:t>오류 메시지</a:t>
            </a:r>
            <a:r>
              <a:rPr lang="en-US" altLang="ko-KR" sz="160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b="1"/>
              <a:t>Thread Per Request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웹</a:t>
            </a:r>
            <a:r>
              <a:rPr lang="en-US" altLang="ko-KR" sz="1800"/>
              <a:t> </a:t>
            </a:r>
            <a:r>
              <a:rPr lang="ko-KR" altLang="en-US" sz="1800"/>
              <a:t>애플리케이션은 사용자 요청별로 별도의 쓰레드를 할당</a:t>
            </a:r>
            <a:r>
              <a:rPr lang="en-US" altLang="ko-KR" sz="1800"/>
              <a:t>, </a:t>
            </a:r>
            <a:r>
              <a:rPr lang="ko-KR" altLang="en-US" sz="1800"/>
              <a:t>서블릿 컨테이너 안에서 실행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애플리케이션에서 예외가 발생했는데</a:t>
            </a:r>
            <a:r>
              <a:rPr lang="en-US" altLang="ko-KR" sz="1800"/>
              <a:t>, </a:t>
            </a:r>
            <a:r>
              <a:rPr lang="ko-KR" altLang="en-US" sz="1800"/>
              <a:t>어디에서 </a:t>
            </a:r>
            <a:r>
              <a:rPr lang="en-US" altLang="ko-KR" sz="1800"/>
              <a:t>try ~catch</a:t>
            </a:r>
            <a:r>
              <a:rPr lang="ko-KR" altLang="en-US" sz="1800"/>
              <a:t>로 예외를</a:t>
            </a:r>
            <a:r>
              <a:rPr lang="en-US" altLang="ko-KR" sz="1800"/>
              <a:t> </a:t>
            </a:r>
            <a:r>
              <a:rPr lang="ko-KR" altLang="en-US" sz="1800"/>
              <a:t>처리하면 문제가 없음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만약 애플리케이션에서 예외를 잡지 못하면 날 호출한 곳으로 계속 던져지며</a:t>
            </a:r>
            <a:r>
              <a:rPr lang="en-US" altLang="ko-KR" sz="1800"/>
              <a:t>, </a:t>
            </a:r>
            <a:r>
              <a:rPr lang="ko-KR" altLang="en-US" sz="1800"/>
              <a:t>결국 서블릿 밖으로 예외가 전달된다면</a:t>
            </a:r>
            <a:r>
              <a:rPr lang="en-US" altLang="ko-KR" sz="1800"/>
              <a:t>?</a:t>
            </a:r>
            <a:r>
              <a:rPr lang="ko-KR" altLang="en-US" sz="1800"/>
              <a:t> 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결국 </a:t>
            </a:r>
            <a:r>
              <a:rPr lang="en-US" altLang="ko-KR" sz="1800"/>
              <a:t>WAS(</a:t>
            </a:r>
            <a:r>
              <a:rPr lang="ko-KR" altLang="en-US" sz="1800"/>
              <a:t>톰캣</a:t>
            </a:r>
            <a:r>
              <a:rPr lang="en-US" altLang="ko-KR" sz="1800"/>
              <a:t>) </a:t>
            </a:r>
            <a:r>
              <a:rPr lang="ko-KR" altLang="en-US" sz="1800"/>
              <a:t>까지 예외가 전파</a:t>
            </a:r>
            <a:endParaRPr lang="en-US" altLang="ko-KR" sz="18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794266-EC2A-498C-8AC6-F86D73FB5BC5}"/>
              </a:ext>
            </a:extLst>
          </p:cNvPr>
          <p:cNvSpPr/>
          <p:nvPr/>
        </p:nvSpPr>
        <p:spPr>
          <a:xfrm>
            <a:off x="1312332" y="5140865"/>
            <a:ext cx="783166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212529"/>
                </a:solidFill>
                <a:latin typeface="Fira Mono"/>
              </a:rPr>
              <a:t>WAS(</a:t>
            </a:r>
            <a:r>
              <a:rPr lang="ko-KR" altLang="en-US">
                <a:solidFill>
                  <a:srgbClr val="212529"/>
                </a:solidFill>
                <a:latin typeface="Fira Mono"/>
              </a:rPr>
              <a:t>예외 전파</a:t>
            </a:r>
            <a:r>
              <a:rPr lang="en-US" altLang="ko-KR">
                <a:solidFill>
                  <a:srgbClr val="212529"/>
                </a:solidFill>
                <a:latin typeface="Fira Mono"/>
              </a:rPr>
              <a:t>) &lt;- </a:t>
            </a:r>
            <a:r>
              <a:rPr lang="ko-KR" altLang="en-US">
                <a:solidFill>
                  <a:srgbClr val="212529"/>
                </a:solidFill>
                <a:latin typeface="Fira Mono"/>
              </a:rPr>
              <a:t>필터 </a:t>
            </a:r>
            <a:r>
              <a:rPr lang="en-US" altLang="ko-KR">
                <a:solidFill>
                  <a:srgbClr val="212529"/>
                </a:solidFill>
                <a:latin typeface="Fira Mono"/>
              </a:rPr>
              <a:t>&lt;- </a:t>
            </a:r>
            <a:r>
              <a:rPr lang="ko-KR" altLang="en-US">
                <a:solidFill>
                  <a:srgbClr val="212529"/>
                </a:solidFill>
                <a:latin typeface="Fira Mono"/>
              </a:rPr>
              <a:t>서블릿 </a:t>
            </a:r>
            <a:r>
              <a:rPr lang="en-US" altLang="ko-KR">
                <a:solidFill>
                  <a:srgbClr val="212529"/>
                </a:solidFill>
                <a:latin typeface="Fira Mono"/>
              </a:rPr>
              <a:t>&lt;- </a:t>
            </a:r>
            <a:r>
              <a:rPr lang="ko-KR" altLang="en-US">
                <a:solidFill>
                  <a:srgbClr val="212529"/>
                </a:solidFill>
                <a:latin typeface="Fira Mono"/>
              </a:rPr>
              <a:t>인터셉터 </a:t>
            </a:r>
            <a:r>
              <a:rPr lang="en-US" altLang="ko-KR">
                <a:solidFill>
                  <a:srgbClr val="212529"/>
                </a:solidFill>
                <a:latin typeface="Fira Mono"/>
              </a:rPr>
              <a:t>&lt;- </a:t>
            </a:r>
            <a:r>
              <a:rPr lang="ko-KR" altLang="en-US">
                <a:solidFill>
                  <a:srgbClr val="212529"/>
                </a:solidFill>
                <a:latin typeface="Fira Mono"/>
              </a:rPr>
              <a:t>컨트롤러</a:t>
            </a:r>
            <a:r>
              <a:rPr lang="en-US" altLang="ko-KR">
                <a:solidFill>
                  <a:srgbClr val="212529"/>
                </a:solidFill>
                <a:latin typeface="Fira Mono"/>
              </a:rPr>
              <a:t>(</a:t>
            </a:r>
            <a:r>
              <a:rPr lang="ko-KR" altLang="en-US">
                <a:solidFill>
                  <a:srgbClr val="212529"/>
                </a:solidFill>
                <a:latin typeface="Fira Mono"/>
              </a:rPr>
              <a:t>예외 발생</a:t>
            </a:r>
            <a:r>
              <a:rPr lang="en-US" altLang="ko-KR">
                <a:solidFill>
                  <a:srgbClr val="212529"/>
                </a:solidFill>
                <a:latin typeface="Fira Mono"/>
              </a:rPr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871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en-US" altLang="ko-KR"/>
              <a:t>MVC </a:t>
            </a:r>
            <a:r>
              <a:rPr lang="ko-KR" altLang="en-US"/>
              <a:t>예외처리 </a:t>
            </a:r>
            <a:r>
              <a:rPr lang="en-US" altLang="ko-KR"/>
              <a:t>with </a:t>
            </a:r>
            <a:r>
              <a:rPr lang="ko-KR" altLang="en-US"/>
              <a:t>스프링 부트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결국</a:t>
            </a:r>
            <a:r>
              <a:rPr lang="en-US" altLang="ko-KR" sz="2000" b="1"/>
              <a:t>, </a:t>
            </a:r>
            <a:r>
              <a:rPr lang="ko-KR" altLang="en-US" sz="2000" b="1"/>
              <a:t>개발자는 오류 페이지만 등록</a:t>
            </a:r>
            <a:endParaRPr lang="en-US" altLang="ko-KR" sz="2000" b="1"/>
          </a:p>
          <a:p>
            <a:pPr lvl="2"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D5AD821-5529-4122-A5D0-A1152C112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7" y="3201370"/>
            <a:ext cx="694299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@Controller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@RequestMapping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"${server.error.path:${error.path:/error}}"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BasicErrorController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AbstractErrorController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06E873-3671-4542-8177-D56212090037}"/>
              </a:ext>
            </a:extLst>
          </p:cNvPr>
          <p:cNvSpPr/>
          <p:nvPr/>
        </p:nvSpPr>
        <p:spPr>
          <a:xfrm>
            <a:off x="643467" y="1516817"/>
            <a:ext cx="1803400" cy="82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예외 발생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B8A2A43-8D8D-48F3-9E72-49310346DDFC}"/>
              </a:ext>
            </a:extLst>
          </p:cNvPr>
          <p:cNvCxnSpPr/>
          <p:nvPr/>
        </p:nvCxnSpPr>
        <p:spPr>
          <a:xfrm>
            <a:off x="1557867" y="2446867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61B9C0-4781-4B4C-B74F-CB2026FEB84A}"/>
              </a:ext>
            </a:extLst>
          </p:cNvPr>
          <p:cNvSpPr txBox="1"/>
          <p:nvPr/>
        </p:nvSpPr>
        <p:spPr>
          <a:xfrm>
            <a:off x="1888067" y="2760134"/>
            <a:ext cx="384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BasicErrorController</a:t>
            </a:r>
            <a:r>
              <a:rPr lang="ko-KR" altLang="en-US"/>
              <a:t>가 이 경로를 받음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156883-B2D7-4933-949D-28D7F54B0452}"/>
              </a:ext>
            </a:extLst>
          </p:cNvPr>
          <p:cNvSpPr/>
          <p:nvPr/>
        </p:nvSpPr>
        <p:spPr>
          <a:xfrm>
            <a:off x="2678316" y="1747018"/>
            <a:ext cx="219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"/error" </a:t>
            </a:r>
            <a:r>
              <a:rPr lang="ko-KR" altLang="en-US"/>
              <a:t>경로를 호출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B5F65E5-9987-4293-A53A-A10B3E2D124B}"/>
              </a:ext>
            </a:extLst>
          </p:cNvPr>
          <p:cNvCxnSpPr/>
          <p:nvPr/>
        </p:nvCxnSpPr>
        <p:spPr>
          <a:xfrm>
            <a:off x="1557867" y="4656667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26B87C-E5D7-4F1A-A966-F979D837E600}"/>
              </a:ext>
            </a:extLst>
          </p:cNvPr>
          <p:cNvSpPr/>
          <p:nvPr/>
        </p:nvSpPr>
        <p:spPr>
          <a:xfrm>
            <a:off x="643466" y="5513425"/>
            <a:ext cx="5223927" cy="82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적절한 </a:t>
            </a:r>
            <a:r>
              <a:rPr lang="en-US" altLang="ko-KR"/>
              <a:t>view</a:t>
            </a:r>
            <a:r>
              <a:rPr lang="ko-KR" altLang="en-US"/>
              <a:t>를 순차적으로 찾음</a:t>
            </a:r>
            <a:endParaRPr lang="en-US" altLang="ko-KR"/>
          </a:p>
          <a:p>
            <a:pPr algn="ctr"/>
            <a:r>
              <a:rPr lang="en-US" altLang="ko-KR"/>
              <a:t>resources/templates/error</a:t>
            </a:r>
            <a:r>
              <a:rPr lang="ko-KR" altLang="en-US"/>
              <a:t>를 가장 먼저 찾음</a:t>
            </a:r>
          </a:p>
        </p:txBody>
      </p:sp>
    </p:spTree>
    <p:extLst>
      <p:ext uri="{BB962C8B-B14F-4D97-AF65-F5344CB8AC3E}">
        <p14:creationId xmlns:p14="http://schemas.microsoft.com/office/powerpoint/2010/main" val="406628092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en-US" altLang="ko-KR"/>
              <a:t>MVC </a:t>
            </a:r>
            <a:r>
              <a:rPr lang="ko-KR" altLang="en-US"/>
              <a:t>예외처리 </a:t>
            </a:r>
            <a:r>
              <a:rPr lang="en-US" altLang="ko-KR"/>
              <a:t>with </a:t>
            </a:r>
            <a:r>
              <a:rPr lang="ko-KR" altLang="en-US"/>
              <a:t>스프링 부트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뷰 선택 우선순위</a:t>
            </a:r>
            <a:endParaRPr lang="en-US" altLang="ko-KR" sz="2000" b="1"/>
          </a:p>
          <a:p>
            <a:pPr lvl="1"/>
            <a:r>
              <a:rPr lang="ko-KR" altLang="en-US" sz="1800"/>
              <a:t>뷰 템플릿</a:t>
            </a:r>
            <a:endParaRPr lang="en-US" altLang="ko-KR" sz="1800"/>
          </a:p>
          <a:p>
            <a:pPr lvl="2"/>
            <a:r>
              <a:rPr lang="en-US" altLang="ko-KR"/>
              <a:t>resources/templates/error/500.html</a:t>
            </a:r>
          </a:p>
          <a:p>
            <a:pPr lvl="2"/>
            <a:r>
              <a:rPr lang="en-US" altLang="ko-KR"/>
              <a:t>resources/templates/error/5xx.html</a:t>
            </a:r>
          </a:p>
          <a:p>
            <a:pPr lvl="1"/>
            <a:r>
              <a:rPr lang="ko-KR" altLang="en-US" sz="1800"/>
              <a:t>정적 리소스</a:t>
            </a:r>
            <a:r>
              <a:rPr lang="en-US" altLang="ko-KR" sz="1800"/>
              <a:t>( static , public )</a:t>
            </a:r>
          </a:p>
          <a:p>
            <a:pPr lvl="2"/>
            <a:r>
              <a:rPr lang="en-US" altLang="ko-KR"/>
              <a:t>resources/static/error/400.html</a:t>
            </a:r>
          </a:p>
          <a:p>
            <a:pPr lvl="2"/>
            <a:r>
              <a:rPr lang="en-US" altLang="ko-KR"/>
              <a:t>resources/static/error/404.html</a:t>
            </a:r>
          </a:p>
          <a:p>
            <a:pPr lvl="2"/>
            <a:r>
              <a:rPr lang="en-US" altLang="ko-KR"/>
              <a:t>resources/static/error/4xx.html</a:t>
            </a:r>
          </a:p>
          <a:p>
            <a:pPr lvl="1"/>
            <a:r>
              <a:rPr lang="ko-KR" altLang="en-US" sz="1800"/>
              <a:t>적용 대상이 없을 때 뷰 이름</a:t>
            </a:r>
            <a:r>
              <a:rPr lang="en-US" altLang="ko-KR" sz="1800"/>
              <a:t>( error )</a:t>
            </a:r>
          </a:p>
          <a:p>
            <a:pPr lvl="2"/>
            <a:r>
              <a:rPr lang="en-US" altLang="ko-KR"/>
              <a:t>resources/templates/error.html</a:t>
            </a:r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 lvl="2"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ED17EB-54CD-4005-AFD3-532453779830}"/>
              </a:ext>
            </a:extLst>
          </p:cNvPr>
          <p:cNvSpPr/>
          <p:nvPr/>
        </p:nvSpPr>
        <p:spPr>
          <a:xfrm>
            <a:off x="5267559" y="4014801"/>
            <a:ext cx="4168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12529"/>
                </a:solidFill>
                <a:latin typeface="-apple-system"/>
              </a:rPr>
              <a:t>4xx</a:t>
            </a:r>
            <a:r>
              <a:rPr lang="ko-KR" altLang="en-US">
                <a:solidFill>
                  <a:srgbClr val="212529"/>
                </a:solidFill>
                <a:latin typeface="-apple-system"/>
              </a:rPr>
              <a:t>는 </a:t>
            </a:r>
            <a:r>
              <a:rPr lang="en-US" altLang="ko-KR">
                <a:solidFill>
                  <a:srgbClr val="212529"/>
                </a:solidFill>
                <a:latin typeface="-apple-system"/>
              </a:rPr>
              <a:t>400</a:t>
            </a:r>
            <a:r>
              <a:rPr lang="ko-KR" altLang="en-US">
                <a:solidFill>
                  <a:srgbClr val="212529"/>
                </a:solidFill>
                <a:latin typeface="-apple-system"/>
              </a:rPr>
              <a:t>대 </a:t>
            </a:r>
            <a:r>
              <a:rPr lang="en-US" altLang="ko-KR">
                <a:solidFill>
                  <a:srgbClr val="212529"/>
                </a:solidFill>
                <a:latin typeface="-apple-system"/>
              </a:rPr>
              <a:t>Http status</a:t>
            </a:r>
            <a:r>
              <a:rPr lang="ko-KR" altLang="en-US">
                <a:solidFill>
                  <a:srgbClr val="212529"/>
                </a:solidFill>
                <a:latin typeface="-apple-system"/>
              </a:rPr>
              <a:t>코드를 모두 받음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A69D49-B5CE-457D-BD4D-D85BC4B853A4}"/>
              </a:ext>
            </a:extLst>
          </p:cNvPr>
          <p:cNvSpPr/>
          <p:nvPr/>
        </p:nvSpPr>
        <p:spPr>
          <a:xfrm>
            <a:off x="5788352" y="1801583"/>
            <a:ext cx="56982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/>
              <a:t>동적인 </a:t>
            </a:r>
            <a:r>
              <a:rPr lang="en-US" altLang="ko-KR" b="1"/>
              <a:t>view</a:t>
            </a:r>
            <a:r>
              <a:rPr lang="ko-KR" altLang="en-US" b="1"/>
              <a:t>가 정적인 </a:t>
            </a:r>
            <a:r>
              <a:rPr lang="en-US" altLang="ko-KR" b="1"/>
              <a:t>view</a:t>
            </a:r>
            <a:r>
              <a:rPr lang="ko-KR" altLang="en-US" b="1"/>
              <a:t>보다 우선 순위가 높음</a:t>
            </a:r>
            <a:endParaRPr lang="en-US" altLang="ko-KR" b="1"/>
          </a:p>
          <a:p>
            <a:pPr marL="342900" indent="-342900">
              <a:buAutoNum type="arabicPeriod"/>
            </a:pPr>
            <a:r>
              <a:rPr lang="ko-KR" altLang="en-US" b="1"/>
              <a:t>자세한 </a:t>
            </a:r>
            <a:r>
              <a:rPr lang="en-US" altLang="ko-KR" b="1"/>
              <a:t>view</a:t>
            </a:r>
            <a:r>
              <a:rPr lang="ko-KR" altLang="en-US" b="1"/>
              <a:t>가 덜 자세한 </a:t>
            </a:r>
            <a:r>
              <a:rPr lang="en-US" altLang="ko-KR" b="1"/>
              <a:t>view</a:t>
            </a:r>
            <a:r>
              <a:rPr lang="ko-KR" altLang="en-US" b="1"/>
              <a:t>보다 우선 순위가 높음</a:t>
            </a:r>
          </a:p>
        </p:txBody>
      </p:sp>
    </p:spTree>
    <p:extLst>
      <p:ext uri="{BB962C8B-B14F-4D97-AF65-F5344CB8AC3E}">
        <p14:creationId xmlns:p14="http://schemas.microsoft.com/office/powerpoint/2010/main" val="107292225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en-US" altLang="ko-KR"/>
              <a:t>MVC </a:t>
            </a:r>
            <a:r>
              <a:rPr lang="ko-KR" altLang="en-US"/>
              <a:t>예외처리 </a:t>
            </a:r>
            <a:r>
              <a:rPr lang="en-US" altLang="ko-KR"/>
              <a:t>with </a:t>
            </a:r>
            <a:r>
              <a:rPr lang="ko-KR" altLang="en-US"/>
              <a:t>스프링 부트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부트의 도움을 받기 위해 </a:t>
            </a:r>
            <a:r>
              <a:rPr lang="en-US" altLang="ko-KR" sz="2000" b="1"/>
              <a:t>WebServerCustomizer</a:t>
            </a:r>
            <a:r>
              <a:rPr lang="ko-KR" altLang="en-US" sz="2000" b="1"/>
              <a:t>의 </a:t>
            </a:r>
            <a:r>
              <a:rPr lang="en-US" altLang="ko-KR" sz="2000" b="1"/>
              <a:t>@Component</a:t>
            </a:r>
            <a:r>
              <a:rPr lang="ko-KR" altLang="en-US" sz="2000" b="1"/>
              <a:t>를 주석 처리</a:t>
            </a:r>
            <a:endParaRPr lang="en-US" altLang="ko-KR" sz="2000" b="1"/>
          </a:p>
          <a:p>
            <a:pPr lvl="2"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1EB4D6-7012-49C3-9294-1E651725E450}"/>
              </a:ext>
            </a:extLst>
          </p:cNvPr>
          <p:cNvSpPr/>
          <p:nvPr/>
        </p:nvSpPr>
        <p:spPr>
          <a:xfrm>
            <a:off x="872304" y="1446546"/>
            <a:ext cx="4326229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&lt;!DOCTYPE html&gt;</a:t>
            </a:r>
          </a:p>
          <a:p>
            <a:r>
              <a:rPr lang="en-US" altLang="ko-KR"/>
              <a:t>&lt;body&gt;</a:t>
            </a:r>
          </a:p>
          <a:p>
            <a:r>
              <a:rPr lang="en-US" altLang="ko-KR"/>
              <a:t>    &lt;h2&gt;[ERROR]404 </a:t>
            </a:r>
            <a:r>
              <a:rPr lang="ko-KR" altLang="en-US"/>
              <a:t>오류 화면</a:t>
            </a:r>
            <a:r>
              <a:rPr lang="en-US" altLang="ko-KR"/>
              <a:t>&lt;/h2&gt;</a:t>
            </a:r>
          </a:p>
          <a:p>
            <a:r>
              <a:rPr lang="en-US" altLang="ko-KR"/>
              <a:t>    &lt;h2&gt;</a:t>
            </a:r>
            <a:r>
              <a:rPr lang="ko-KR" altLang="en-US"/>
              <a:t>해당 페이지가 없습니다</a:t>
            </a:r>
            <a:r>
              <a:rPr lang="en-US" altLang="ko-KR"/>
              <a:t>.&lt;/h2&gt;</a:t>
            </a:r>
          </a:p>
          <a:p>
            <a:r>
              <a:rPr lang="en-US" altLang="ko-KR"/>
              <a:t>&lt;/body&gt;</a:t>
            </a:r>
          </a:p>
          <a:p>
            <a:r>
              <a:rPr lang="en-US" altLang="ko-KR"/>
              <a:t>&lt;/html&gt;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D68ED8-D965-40E0-A884-58509F523A47}"/>
              </a:ext>
            </a:extLst>
          </p:cNvPr>
          <p:cNvSpPr/>
          <p:nvPr/>
        </p:nvSpPr>
        <p:spPr>
          <a:xfrm>
            <a:off x="872304" y="3429000"/>
            <a:ext cx="4326229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&lt;!DOCTYPE html&gt;</a:t>
            </a:r>
          </a:p>
          <a:p>
            <a:r>
              <a:rPr lang="en-US" altLang="ko-KR"/>
              <a:t>&lt;body&gt;</a:t>
            </a:r>
          </a:p>
          <a:p>
            <a:r>
              <a:rPr lang="en-US" altLang="ko-KR"/>
              <a:t>    &lt;h2&gt;[ERROR]500 </a:t>
            </a:r>
            <a:r>
              <a:rPr lang="ko-KR" altLang="en-US"/>
              <a:t>오류 화면</a:t>
            </a:r>
            <a:r>
              <a:rPr lang="en-US" altLang="ko-KR"/>
              <a:t>&lt;/h2&gt;</a:t>
            </a:r>
          </a:p>
          <a:p>
            <a:r>
              <a:rPr lang="en-US" altLang="ko-KR"/>
              <a:t>    &lt;h2&gt;</a:t>
            </a:r>
            <a:r>
              <a:rPr lang="ko-KR" altLang="en-US"/>
              <a:t>일시적인 서버에러입니다</a:t>
            </a:r>
            <a:r>
              <a:rPr lang="en-US" altLang="ko-KR"/>
              <a:t>.&lt;/h2&gt;</a:t>
            </a:r>
          </a:p>
          <a:p>
            <a:r>
              <a:rPr lang="en-US" altLang="ko-KR"/>
              <a:t>&lt;/body&gt;</a:t>
            </a:r>
          </a:p>
          <a:p>
            <a:r>
              <a:rPr lang="en-US" altLang="ko-KR"/>
              <a:t>&lt;/html&gt;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E2882F6-00F8-4B8F-82F1-27CBD42D3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1446546"/>
            <a:ext cx="23622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6329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en-US" altLang="ko-KR"/>
              <a:t>MVC </a:t>
            </a:r>
            <a:r>
              <a:rPr lang="ko-KR" altLang="en-US"/>
              <a:t>예외처리 </a:t>
            </a:r>
            <a:r>
              <a:rPr lang="en-US" altLang="ko-KR"/>
              <a:t>with </a:t>
            </a:r>
            <a:r>
              <a:rPr lang="ko-KR" altLang="en-US"/>
              <a:t>스프링 부트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우리가 할 일 정리</a:t>
            </a:r>
            <a:endParaRPr lang="en-US" altLang="ko-KR" sz="2000" b="1"/>
          </a:p>
          <a:p>
            <a:pPr lvl="2"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FA8B83C-CBC8-4CFA-ADF4-BE6FF27B8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34" y="1429773"/>
            <a:ext cx="6064481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"/error-ex"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errorEx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RuntimeException(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예외 발생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!"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"/error-404"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error404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(HttpServletResponse response)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IOException 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response.sendError(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404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"404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오류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!"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"/error-500"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error500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(HttpServletResponse response)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IOException 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response.sendError(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500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043F2-EC7E-4EB6-9DC9-380A6B0E9FE6}"/>
              </a:ext>
            </a:extLst>
          </p:cNvPr>
          <p:cNvSpPr txBox="1"/>
          <p:nvPr/>
        </p:nvSpPr>
        <p:spPr>
          <a:xfrm>
            <a:off x="778934" y="4199467"/>
            <a:ext cx="4650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컨트롤러에서 예외가 발생할 경우</a:t>
            </a:r>
            <a:endParaRPr lang="en-US" altLang="ko-KR"/>
          </a:p>
          <a:p>
            <a:r>
              <a:rPr lang="en-US" altLang="ko-KR"/>
              <a:t>Exception</a:t>
            </a:r>
            <a:r>
              <a:rPr lang="ko-KR" altLang="en-US"/>
              <a:t>을 던지거나 </a:t>
            </a:r>
            <a:r>
              <a:rPr lang="en-US" altLang="ko-KR"/>
              <a:t>response.sendError</a:t>
            </a:r>
            <a:r>
              <a:rPr lang="ko-KR" altLang="en-US"/>
              <a:t>호출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31D4F5-1BFC-42FB-B90F-7A387FD48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29" y="2926329"/>
            <a:ext cx="1628775" cy="1181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0AB72F-A953-4327-8403-CFDA2B775E0F}"/>
              </a:ext>
            </a:extLst>
          </p:cNvPr>
          <p:cNvSpPr txBox="1"/>
          <p:nvPr/>
        </p:nvSpPr>
        <p:spPr>
          <a:xfrm>
            <a:off x="7219929" y="4202720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적절한 </a:t>
            </a:r>
            <a:r>
              <a:rPr lang="en-US" altLang="ko-KR"/>
              <a:t>view </a:t>
            </a:r>
            <a:r>
              <a:rPr lang="ko-KR" altLang="en-US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420175880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en-US" altLang="ko-KR"/>
              <a:t>MVC </a:t>
            </a:r>
            <a:r>
              <a:rPr lang="ko-KR" altLang="en-US"/>
              <a:t>예외처리 </a:t>
            </a:r>
            <a:r>
              <a:rPr lang="en-US" altLang="ko-KR"/>
              <a:t>with </a:t>
            </a:r>
            <a:r>
              <a:rPr lang="ko-KR" altLang="en-US"/>
              <a:t>스프링 부트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BasicErrorController</a:t>
            </a:r>
            <a:r>
              <a:rPr lang="ko-KR" altLang="en-US" sz="2000" b="1"/>
              <a:t>가 제공하는 정보 활용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timestamp: Fri Feb 05 00:00:00 KST 2021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status: 400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error: Bad Request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exception: org.springframework.validation.BindException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trace: </a:t>
            </a:r>
            <a:r>
              <a:rPr lang="ko-KR" altLang="en-US" sz="1800"/>
              <a:t>예외 </a:t>
            </a:r>
            <a:r>
              <a:rPr lang="en-US" altLang="ko-KR" sz="1800"/>
              <a:t>trace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message: Validation failed for object='data'. Error count: 1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errors: Errors(BindingResult)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path: </a:t>
            </a:r>
            <a:r>
              <a:rPr lang="ko-KR" altLang="en-US" sz="1800"/>
              <a:t>클라이언트 요청 경로 </a:t>
            </a:r>
            <a:r>
              <a:rPr lang="en-US" altLang="ko-KR" sz="1800"/>
              <a:t>(/hello)</a:t>
            </a:r>
          </a:p>
          <a:p>
            <a:pPr lvl="2"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AEB932-6BFD-4D67-AB9C-C715947FE2A0}"/>
              </a:ext>
            </a:extLst>
          </p:cNvPr>
          <p:cNvSpPr/>
          <p:nvPr/>
        </p:nvSpPr>
        <p:spPr>
          <a:xfrm>
            <a:off x="636385" y="5454269"/>
            <a:ext cx="10303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212529"/>
                </a:solidFill>
                <a:latin typeface="-apple-system"/>
              </a:rPr>
              <a:t>이러한 정보는 보안상 고객에게 노출하지 않는 편이 좋음</a:t>
            </a:r>
            <a:endParaRPr lang="en-US" altLang="ko-KR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212529"/>
                </a:solidFill>
                <a:latin typeface="-apple-system"/>
              </a:rPr>
              <a:t>위 정보를 </a:t>
            </a:r>
            <a:r>
              <a:rPr lang="en-US" altLang="ko-KR">
                <a:solidFill>
                  <a:srgbClr val="212529"/>
                </a:solidFill>
                <a:latin typeface="-apple-system"/>
              </a:rPr>
              <a:t>model</a:t>
            </a:r>
            <a:r>
              <a:rPr lang="ko-KR" altLang="en-US">
                <a:solidFill>
                  <a:srgbClr val="212529"/>
                </a:solidFill>
                <a:latin typeface="-apple-system"/>
              </a:rPr>
              <a:t>객체에 포함 할지 선택할 수 있는데</a:t>
            </a:r>
            <a:r>
              <a:rPr lang="en-US" altLang="ko-KR">
                <a:solidFill>
                  <a:srgbClr val="212529"/>
                </a:solidFill>
                <a:latin typeface="-apple-system"/>
              </a:rPr>
              <a:t>, default</a:t>
            </a:r>
            <a:r>
              <a:rPr lang="ko-KR" altLang="en-US">
                <a:solidFill>
                  <a:srgbClr val="212529"/>
                </a:solidFill>
                <a:latin typeface="-apple-system"/>
              </a:rPr>
              <a:t>로 모두 담지 않는 것으로 설정되어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9476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en-US" altLang="ko-KR"/>
              <a:t>MVC </a:t>
            </a:r>
            <a:r>
              <a:rPr lang="ko-KR" altLang="en-US"/>
              <a:t>예외처리 </a:t>
            </a:r>
            <a:r>
              <a:rPr lang="en-US" altLang="ko-KR"/>
              <a:t>with </a:t>
            </a:r>
            <a:r>
              <a:rPr lang="ko-KR" altLang="en-US"/>
              <a:t>스프링 부트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500.html </a:t>
            </a:r>
            <a:r>
              <a:rPr lang="ko-KR" altLang="en-US" sz="2000" b="1"/>
              <a:t>수정</a:t>
            </a:r>
            <a:endParaRPr lang="en-US" altLang="ko-KR" sz="2000" b="1"/>
          </a:p>
          <a:p>
            <a:pPr lvl="2"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F02B70-D342-4774-84C7-037378FE26B2}"/>
              </a:ext>
            </a:extLst>
          </p:cNvPr>
          <p:cNvSpPr/>
          <p:nvPr/>
        </p:nvSpPr>
        <p:spPr>
          <a:xfrm>
            <a:off x="626534" y="1398475"/>
            <a:ext cx="6096000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&lt;!DOCTYPE html&gt;</a:t>
            </a:r>
          </a:p>
          <a:p>
            <a:r>
              <a:rPr lang="en-US" altLang="ko-KR"/>
              <a:t>&lt;html lang="ko" xmlns:th="http://www.thymeleaf.org"&gt;</a:t>
            </a:r>
          </a:p>
          <a:p>
            <a:r>
              <a:rPr lang="en-US" altLang="ko-KR"/>
              <a:t>&lt;body&gt;</a:t>
            </a:r>
          </a:p>
          <a:p>
            <a:r>
              <a:rPr lang="en-US" altLang="ko-KR"/>
              <a:t>    &lt;h2&gt;[ERROR]500 </a:t>
            </a:r>
            <a:r>
              <a:rPr lang="ko-KR" altLang="en-US"/>
              <a:t>오류 화면</a:t>
            </a:r>
            <a:r>
              <a:rPr lang="en-US" altLang="ko-KR"/>
              <a:t>&lt;/h2&gt;</a:t>
            </a:r>
          </a:p>
          <a:p>
            <a:r>
              <a:rPr lang="en-US" altLang="ko-KR"/>
              <a:t>    &lt;h2&gt;</a:t>
            </a:r>
            <a:r>
              <a:rPr lang="ko-KR" altLang="en-US"/>
              <a:t>일시적인 서버에러입니다</a:t>
            </a:r>
            <a:r>
              <a:rPr lang="en-US" altLang="ko-KR"/>
              <a:t>.&lt;/h2&gt;</a:t>
            </a:r>
          </a:p>
          <a:p>
            <a:r>
              <a:rPr lang="en-US" altLang="ko-KR"/>
              <a:t>    &lt;ul&gt;</a:t>
            </a:r>
          </a:p>
          <a:p>
            <a:r>
              <a:rPr lang="en-US" altLang="ko-KR"/>
              <a:t>        &lt;li th:text="|timestamp: ${timestamp}|"&gt;&lt;/li&gt;</a:t>
            </a:r>
          </a:p>
          <a:p>
            <a:r>
              <a:rPr lang="en-US" altLang="ko-KR"/>
              <a:t>        &lt;li th:text="|path: ${path}|"&gt;&lt;/li&gt;</a:t>
            </a:r>
          </a:p>
          <a:p>
            <a:r>
              <a:rPr lang="en-US" altLang="ko-KR"/>
              <a:t>        &lt;li th:text="|status: ${status}|"&gt;&lt;/li&gt;</a:t>
            </a:r>
          </a:p>
          <a:p>
            <a:r>
              <a:rPr lang="en-US" altLang="ko-KR"/>
              <a:t>        &lt;li th:text="|message: ${message}|"&gt;&lt;/li&gt;</a:t>
            </a:r>
          </a:p>
          <a:p>
            <a:r>
              <a:rPr lang="en-US" altLang="ko-KR"/>
              <a:t>        &lt;li th:text="|error: ${error}|"&gt;&lt;/li&gt;</a:t>
            </a:r>
          </a:p>
          <a:p>
            <a:r>
              <a:rPr lang="en-US" altLang="ko-KR"/>
              <a:t>        &lt;li th:text="|exception: ${exception}|"&gt;&lt;/li&gt;</a:t>
            </a:r>
          </a:p>
          <a:p>
            <a:r>
              <a:rPr lang="en-US" altLang="ko-KR"/>
              <a:t>    &lt;/ul&gt;</a:t>
            </a:r>
          </a:p>
          <a:p>
            <a:r>
              <a:rPr lang="en-US" altLang="ko-KR"/>
              <a:t>&lt;/body&gt;</a:t>
            </a:r>
          </a:p>
          <a:p>
            <a:r>
              <a:rPr lang="en-US" altLang="ko-KR"/>
              <a:t>&lt;/html&gt;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B6BC8F-3066-4028-BBBC-7A545BD3D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716" y="1398475"/>
            <a:ext cx="3467100" cy="2343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0CD4E6-9DF8-4568-8227-3208A0EBF332}"/>
              </a:ext>
            </a:extLst>
          </p:cNvPr>
          <p:cNvSpPr txBox="1"/>
          <p:nvPr/>
        </p:nvSpPr>
        <p:spPr>
          <a:xfrm>
            <a:off x="7433733" y="3996267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중요한 정보는 생략됨</a:t>
            </a:r>
          </a:p>
        </p:txBody>
      </p:sp>
    </p:spTree>
    <p:extLst>
      <p:ext uri="{BB962C8B-B14F-4D97-AF65-F5344CB8AC3E}">
        <p14:creationId xmlns:p14="http://schemas.microsoft.com/office/powerpoint/2010/main" val="51735291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en-US" altLang="ko-KR"/>
              <a:t>MVC </a:t>
            </a:r>
            <a:r>
              <a:rPr lang="ko-KR" altLang="en-US"/>
              <a:t>예외처리 </a:t>
            </a:r>
            <a:r>
              <a:rPr lang="en-US" altLang="ko-KR"/>
              <a:t>with </a:t>
            </a:r>
            <a:r>
              <a:rPr lang="ko-KR" altLang="en-US"/>
              <a:t>스프링 부트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보안상 숨겨진 </a:t>
            </a:r>
            <a:r>
              <a:rPr lang="en-US" altLang="ko-KR" sz="2000" b="1"/>
              <a:t>model</a:t>
            </a:r>
            <a:r>
              <a:rPr lang="ko-KR" altLang="en-US" sz="2000" b="1"/>
              <a:t>정보를 화면에 뿌리고 싶을 경우 </a:t>
            </a:r>
            <a:r>
              <a:rPr lang="en-US" altLang="ko-KR" sz="2000" b="1"/>
              <a:t>application.yml </a:t>
            </a:r>
            <a:r>
              <a:rPr lang="ko-KR" altLang="en-US" sz="2000" b="1"/>
              <a:t>수정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server.error.include-exception=false : exception </a:t>
            </a:r>
            <a:r>
              <a:rPr lang="ko-KR" altLang="en-US" sz="1800"/>
              <a:t>포함 여부</a:t>
            </a:r>
            <a:r>
              <a:rPr lang="en-US" altLang="ko-KR" sz="1800"/>
              <a:t>( true , false )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server.error.include-message=never : message </a:t>
            </a:r>
            <a:r>
              <a:rPr lang="ko-KR" altLang="en-US" sz="1800"/>
              <a:t>포함 여부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server.error.include-stacktrace=never : trace </a:t>
            </a:r>
            <a:r>
              <a:rPr lang="ko-KR" altLang="en-US" sz="1800"/>
              <a:t>포함 여부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server.error.include-binding-errors=never : errors </a:t>
            </a:r>
            <a:r>
              <a:rPr lang="ko-KR" altLang="en-US" sz="1800"/>
              <a:t>포함 여부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998062-4AD4-4C8D-983F-8D074AD8A9A5}"/>
              </a:ext>
            </a:extLst>
          </p:cNvPr>
          <p:cNvSpPr/>
          <p:nvPr/>
        </p:nvSpPr>
        <p:spPr>
          <a:xfrm>
            <a:off x="7754180" y="2171880"/>
            <a:ext cx="4343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>
                <a:solidFill>
                  <a:srgbClr val="212529"/>
                </a:solidFill>
                <a:latin typeface="-apple-system"/>
              </a:rPr>
              <a:t>never: </a:t>
            </a:r>
            <a:r>
              <a:rPr lang="ko-KR" altLang="en-US">
                <a:solidFill>
                  <a:srgbClr val="212529"/>
                </a:solidFill>
                <a:latin typeface="-apple-system"/>
              </a:rPr>
              <a:t>사용하지 않음</a:t>
            </a:r>
            <a:endParaRPr lang="en-US" altLang="ko-KR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>
                <a:solidFill>
                  <a:srgbClr val="212529"/>
                </a:solidFill>
                <a:latin typeface="-apple-system"/>
              </a:rPr>
              <a:t>always: </a:t>
            </a:r>
            <a:r>
              <a:rPr lang="ko-KR" altLang="en-US">
                <a:solidFill>
                  <a:srgbClr val="212529"/>
                </a:solidFill>
                <a:latin typeface="-apple-system"/>
              </a:rPr>
              <a:t>항상 사용</a:t>
            </a:r>
            <a:endParaRPr lang="en-US" altLang="ko-KR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>
                <a:solidFill>
                  <a:srgbClr val="212529"/>
                </a:solidFill>
                <a:latin typeface="-apple-system"/>
              </a:rPr>
              <a:t>on_param: </a:t>
            </a:r>
            <a:r>
              <a:rPr lang="ko-KR" altLang="en-US">
                <a:solidFill>
                  <a:srgbClr val="212529"/>
                </a:solidFill>
                <a:latin typeface="-apple-system"/>
              </a:rPr>
              <a:t>파라미터가 있을경우 사용</a:t>
            </a:r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8871200-287A-4D17-81B8-A735CDEEF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799" y="3429000"/>
            <a:ext cx="3018775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servlet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session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tracking-modes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cookie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timeout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60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whitelabel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enabled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false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include-exception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true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include-message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always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C540C4-E922-498E-A2D8-1BAEC1A36A1A}"/>
              </a:ext>
            </a:extLst>
          </p:cNvPr>
          <p:cNvSpPr/>
          <p:nvPr/>
        </p:nvSpPr>
        <p:spPr>
          <a:xfrm>
            <a:off x="1255785" y="5698062"/>
            <a:ext cx="2770342" cy="53340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C9441-0320-4CD9-A390-34E33A688137}"/>
              </a:ext>
            </a:extLst>
          </p:cNvPr>
          <p:cNvSpPr txBox="1"/>
          <p:nvPr/>
        </p:nvSpPr>
        <p:spPr>
          <a:xfrm>
            <a:off x="4215113" y="5585136"/>
            <a:ext cx="4431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</a:rPr>
              <a:t>단</a:t>
            </a:r>
            <a:r>
              <a:rPr lang="en-US" altLang="ko-KR">
                <a:solidFill>
                  <a:srgbClr val="0000FF"/>
                </a:solidFill>
              </a:rPr>
              <a:t>, </a:t>
            </a:r>
            <a:r>
              <a:rPr lang="ko-KR" altLang="en-US">
                <a:solidFill>
                  <a:srgbClr val="0000FF"/>
                </a:solidFill>
              </a:rPr>
              <a:t>사용자에게 굳이 보여줄 필요가 없으며</a:t>
            </a:r>
            <a:endParaRPr lang="en-US" altLang="ko-KR">
              <a:solidFill>
                <a:srgbClr val="0000FF"/>
              </a:solidFill>
            </a:endParaRPr>
          </a:p>
          <a:p>
            <a:r>
              <a:rPr lang="ko-KR" altLang="en-US">
                <a:solidFill>
                  <a:srgbClr val="0000FF"/>
                </a:solidFill>
              </a:rPr>
              <a:t>서버 내부적으로만 관리</a:t>
            </a:r>
            <a:endParaRPr lang="en-US" altLang="ko-KR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5408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Exception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/>
              <a:t>application.yml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스프링 부트가 제공하는 기본 예외 페이지 기능 </a:t>
            </a:r>
            <a:r>
              <a:rPr lang="en-US" altLang="ko-KR" sz="1800"/>
              <a:t>off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server.error.whitelabel.enabled=false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필터나 인터셉터 기능 </a:t>
            </a:r>
            <a:r>
              <a:rPr lang="en-US" altLang="ko-KR" sz="1800"/>
              <a:t>off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FB1101-9E55-4040-97BC-DB47AD56F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199" y="2274838"/>
            <a:ext cx="2941831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servlet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session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tracking-modes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cookie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timeout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60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whitelabel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enabled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false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B24D80-28E8-4FA8-AC6B-5559D84EDA06}"/>
              </a:ext>
            </a:extLst>
          </p:cNvPr>
          <p:cNvSpPr/>
          <p:nvPr/>
        </p:nvSpPr>
        <p:spPr>
          <a:xfrm>
            <a:off x="1134534" y="3725334"/>
            <a:ext cx="2743201" cy="812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116022-3DCE-4B85-AB08-98EB790A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534" y="5665464"/>
            <a:ext cx="593431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//@Configuration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WebConfig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WebMvcConfigurer{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82FAEE-BE10-45E7-9C24-3C9E764BBF3A}"/>
              </a:ext>
            </a:extLst>
          </p:cNvPr>
          <p:cNvSpPr/>
          <p:nvPr/>
        </p:nvSpPr>
        <p:spPr>
          <a:xfrm>
            <a:off x="1191513" y="5694200"/>
            <a:ext cx="2743201" cy="33945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886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Exception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b="1"/>
              <a:t>ServletExController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java.shop.online.servlet </a:t>
            </a:r>
            <a:r>
              <a:rPr lang="ko-KR" altLang="en-US" sz="1800"/>
              <a:t>패키지 안에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Exception</a:t>
            </a:r>
            <a:r>
              <a:rPr lang="ko-KR" altLang="en-US" sz="1800"/>
              <a:t>이 발생하면 서버 내부에서 처리할 수 없는 오류가 발생한 것으로 생각해서 </a:t>
            </a:r>
            <a:r>
              <a:rPr lang="en-US" altLang="ko-KR" sz="1800"/>
              <a:t>HTTP </a:t>
            </a:r>
            <a:r>
              <a:rPr lang="ko-KR" altLang="en-US" sz="1800"/>
              <a:t>상태 코드 </a:t>
            </a:r>
            <a:r>
              <a:rPr lang="en-US" altLang="ko-KR" sz="1800"/>
              <a:t>500</a:t>
            </a:r>
            <a:r>
              <a:rPr lang="ko-KR" altLang="en-US" sz="1800"/>
              <a:t>을 반환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24FE05-BA62-4F10-9501-18B2DF71F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605" y="260879"/>
            <a:ext cx="2781300" cy="2695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44BEE7-E6CB-40E8-A76F-16E40CE16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3" y="4448604"/>
            <a:ext cx="5391150" cy="13620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29E4CDA-57F5-4533-B3C8-8BA3511797D4}"/>
              </a:ext>
            </a:extLst>
          </p:cNvPr>
          <p:cNvSpPr/>
          <p:nvPr/>
        </p:nvSpPr>
        <p:spPr>
          <a:xfrm>
            <a:off x="1058333" y="1770777"/>
            <a:ext cx="60960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@Slf4j</a:t>
            </a:r>
          </a:p>
          <a:p>
            <a:r>
              <a:rPr lang="en-US" altLang="ko-KR"/>
              <a:t>@Controller</a:t>
            </a:r>
          </a:p>
          <a:p>
            <a:r>
              <a:rPr lang="en-US" altLang="ko-KR"/>
              <a:t>public class ServletExController {</a:t>
            </a:r>
          </a:p>
          <a:p>
            <a:endParaRPr lang="en-US" altLang="ko-KR"/>
          </a:p>
          <a:p>
            <a:r>
              <a:rPr lang="en-US" altLang="ko-KR"/>
              <a:t>    @GetMapping("/error-ex")</a:t>
            </a:r>
          </a:p>
          <a:p>
            <a:r>
              <a:rPr lang="en-US" altLang="ko-KR"/>
              <a:t>    public void errorEx(){</a:t>
            </a:r>
          </a:p>
          <a:p>
            <a:r>
              <a:rPr lang="en-US" altLang="ko-KR"/>
              <a:t>        throw new RuntimeException("</a:t>
            </a:r>
            <a:r>
              <a:rPr lang="ko-KR" altLang="en-US"/>
              <a:t>예외 발생</a:t>
            </a:r>
            <a:r>
              <a:rPr lang="en-US" altLang="ko-KR"/>
              <a:t>!");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F7581-2C9E-4D12-8652-4BBDFBA8CC85}"/>
              </a:ext>
            </a:extLst>
          </p:cNvPr>
          <p:cNvSpPr txBox="1"/>
          <p:nvPr/>
        </p:nvSpPr>
        <p:spPr>
          <a:xfrm>
            <a:off x="7314979" y="3429000"/>
            <a:ext cx="165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catch</a:t>
            </a:r>
            <a:r>
              <a:rPr lang="ko-KR" altLang="en-US"/>
              <a:t>하지 않음</a:t>
            </a:r>
          </a:p>
        </p:txBody>
      </p:sp>
    </p:spTree>
    <p:extLst>
      <p:ext uri="{BB962C8B-B14F-4D97-AF65-F5344CB8AC3E}">
        <p14:creationId xmlns:p14="http://schemas.microsoft.com/office/powerpoint/2010/main" val="40688426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Exception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/>
              <a:t>ServletExController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없는 페이지 호출할 경우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BDF356-461B-4F90-B0C1-3BFE515A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3" y="1827029"/>
            <a:ext cx="3800475" cy="1190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3BDA49-CC86-4958-9143-CCD5465DF56D}"/>
              </a:ext>
            </a:extLst>
          </p:cNvPr>
          <p:cNvSpPr txBox="1"/>
          <p:nvPr/>
        </p:nvSpPr>
        <p:spPr>
          <a:xfrm>
            <a:off x="5175598" y="2237675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톰켓이 기본으로 제공하는 </a:t>
            </a:r>
            <a:r>
              <a:rPr lang="en-US" altLang="ko-KR"/>
              <a:t>404 </a:t>
            </a:r>
            <a:r>
              <a:rPr lang="ko-KR" altLang="en-US"/>
              <a:t>오류 페이지</a:t>
            </a:r>
          </a:p>
        </p:txBody>
      </p:sp>
    </p:spTree>
    <p:extLst>
      <p:ext uri="{BB962C8B-B14F-4D97-AF65-F5344CB8AC3E}">
        <p14:creationId xmlns:p14="http://schemas.microsoft.com/office/powerpoint/2010/main" val="37823624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Exception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/>
              <a:t>response.sendError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오류가 발생하면 </a:t>
            </a:r>
            <a:r>
              <a:rPr lang="en-US" altLang="ko-KR" sz="1800"/>
              <a:t>sendError </a:t>
            </a:r>
            <a:r>
              <a:rPr lang="ko-KR" altLang="en-US" sz="1800"/>
              <a:t>메서드를 호출하여 서블릿 컨테이너에게 오류가 발생했다는 것을 전달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C0EAE7-C153-4E08-8AB2-0EBBCD4B51AF}"/>
              </a:ext>
            </a:extLst>
          </p:cNvPr>
          <p:cNvSpPr/>
          <p:nvPr/>
        </p:nvSpPr>
        <p:spPr>
          <a:xfrm>
            <a:off x="1075267" y="1855403"/>
            <a:ext cx="6096000" cy="8781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/>
              <a:t>sendError(HTTP </a:t>
            </a:r>
            <a:r>
              <a:rPr lang="ko-KR" altLang="en-US"/>
              <a:t>상태 코드</a:t>
            </a:r>
            <a:r>
              <a:rPr lang="en-US" altLang="ko-KR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sendError(HTTP </a:t>
            </a:r>
            <a:r>
              <a:rPr lang="ko-KR" altLang="en-US"/>
              <a:t>상태 코드</a:t>
            </a:r>
            <a:r>
              <a:rPr lang="en-US" altLang="ko-KR"/>
              <a:t>, </a:t>
            </a:r>
            <a:r>
              <a:rPr lang="ko-KR" altLang="en-US"/>
              <a:t>오류 메시지</a:t>
            </a:r>
            <a:r>
              <a:rPr lang="en-US" altLang="ko-KR"/>
              <a:t>)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8DEFD2A-53A7-4E72-B6FF-871030DF8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266" y="2970310"/>
            <a:ext cx="8151781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"/error-404"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error404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(HttpServletResponse response)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IOException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response.sendError(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404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"404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오류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!"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007635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007635"/>
                </a:solidFill>
                <a:effectLst/>
                <a:latin typeface="Arial Unicode MS"/>
                <a:ea typeface="JetBrains Mono"/>
              </a:rPr>
              <a:t>메시지 표시는 추가 설정이 필요함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"/error-500"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error500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(HttpServletResponse response)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IOException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response.sendError(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500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BC19D4-64FD-40B7-9DD3-D042E1B30568}"/>
              </a:ext>
            </a:extLst>
          </p:cNvPr>
          <p:cNvSpPr/>
          <p:nvPr/>
        </p:nvSpPr>
        <p:spPr>
          <a:xfrm>
            <a:off x="1075267" y="5532005"/>
            <a:ext cx="945726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212529"/>
                </a:solidFill>
                <a:latin typeface="Fira Mono"/>
              </a:rPr>
              <a:t>WAS(sendError </a:t>
            </a:r>
            <a:r>
              <a:rPr lang="ko-KR" altLang="en-US">
                <a:solidFill>
                  <a:srgbClr val="212529"/>
                </a:solidFill>
                <a:latin typeface="Fira Mono"/>
              </a:rPr>
              <a:t>호출 기록 확인</a:t>
            </a:r>
            <a:r>
              <a:rPr lang="en-US" altLang="ko-KR">
                <a:solidFill>
                  <a:srgbClr val="212529"/>
                </a:solidFill>
                <a:latin typeface="Fira Mono"/>
              </a:rPr>
              <a:t>) &lt;- </a:t>
            </a:r>
            <a:r>
              <a:rPr lang="ko-KR" altLang="en-US">
                <a:solidFill>
                  <a:srgbClr val="212529"/>
                </a:solidFill>
                <a:latin typeface="Fira Mono"/>
              </a:rPr>
              <a:t>필터 </a:t>
            </a:r>
            <a:r>
              <a:rPr lang="en-US" altLang="ko-KR">
                <a:solidFill>
                  <a:srgbClr val="212529"/>
                </a:solidFill>
                <a:latin typeface="Fira Mono"/>
              </a:rPr>
              <a:t>&lt;- </a:t>
            </a:r>
            <a:r>
              <a:rPr lang="ko-KR" altLang="en-US">
                <a:solidFill>
                  <a:srgbClr val="212529"/>
                </a:solidFill>
                <a:latin typeface="Fira Mono"/>
              </a:rPr>
              <a:t>서블릿 </a:t>
            </a:r>
            <a:r>
              <a:rPr lang="en-US" altLang="ko-KR">
                <a:solidFill>
                  <a:srgbClr val="212529"/>
                </a:solidFill>
                <a:latin typeface="Fira Mono"/>
              </a:rPr>
              <a:t>&lt;- </a:t>
            </a:r>
            <a:r>
              <a:rPr lang="ko-KR" altLang="en-US">
                <a:solidFill>
                  <a:srgbClr val="212529"/>
                </a:solidFill>
                <a:latin typeface="Fira Mono"/>
              </a:rPr>
              <a:t>인터셉터 </a:t>
            </a:r>
            <a:r>
              <a:rPr lang="en-US" altLang="ko-KR">
                <a:solidFill>
                  <a:srgbClr val="212529"/>
                </a:solidFill>
                <a:latin typeface="Fira Mono"/>
              </a:rPr>
              <a:t>&lt;- </a:t>
            </a:r>
            <a:r>
              <a:rPr lang="ko-KR" altLang="en-US">
                <a:solidFill>
                  <a:srgbClr val="212529"/>
                </a:solidFill>
                <a:latin typeface="Fira Mono"/>
              </a:rPr>
              <a:t>컨트롤러</a:t>
            </a:r>
            <a:r>
              <a:rPr lang="en-US" altLang="ko-KR">
                <a:solidFill>
                  <a:srgbClr val="212529"/>
                </a:solidFill>
                <a:latin typeface="Fira Mono"/>
              </a:rPr>
              <a:t>(response.sendError())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94F80-1AAC-418E-A5AB-8889E248DF5C}"/>
              </a:ext>
            </a:extLst>
          </p:cNvPr>
          <p:cNvSpPr txBox="1"/>
          <p:nvPr/>
        </p:nvSpPr>
        <p:spPr>
          <a:xfrm>
            <a:off x="1075267" y="6045200"/>
            <a:ext cx="955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WAS</a:t>
            </a:r>
            <a:r>
              <a:rPr lang="ko-KR" altLang="en-US"/>
              <a:t>는 응답 전에 </a:t>
            </a:r>
            <a:r>
              <a:rPr lang="en-US" altLang="ko-KR"/>
              <a:t>sendError </a:t>
            </a:r>
            <a:r>
              <a:rPr lang="ko-KR" altLang="en-US"/>
              <a:t>호출 여부를 확인하고 만약 호출되었다면 해당 오류 페이지로 응답</a:t>
            </a:r>
          </a:p>
        </p:txBody>
      </p:sp>
    </p:spTree>
    <p:extLst>
      <p:ext uri="{BB962C8B-B14F-4D97-AF65-F5344CB8AC3E}">
        <p14:creationId xmlns:p14="http://schemas.microsoft.com/office/powerpoint/2010/main" val="305101831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오류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서블릿이 제공하는 오류 화면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ko-KR" altLang="en-US" sz="1800"/>
              <a:t>서블릿 컨테이너가 제공하는 기본 예외 처리 화면은 사용자 친화적이지 않음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서블릿은 </a:t>
            </a:r>
            <a:r>
              <a:rPr lang="en-US" altLang="ko-KR" sz="1800"/>
              <a:t>1) Exception </a:t>
            </a:r>
            <a:r>
              <a:rPr lang="ko-KR" altLang="en-US" sz="1800"/>
              <a:t>이 발생하거나 </a:t>
            </a:r>
            <a:r>
              <a:rPr lang="en-US" altLang="ko-KR" sz="1800"/>
              <a:t>2) response.sendError </a:t>
            </a:r>
            <a:r>
              <a:rPr lang="ko-KR" altLang="en-US" sz="1800"/>
              <a:t>가 호출되었을 때 해당 오류 처리 기능을 제공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E5529AF-D5A2-421E-B4AB-3B3B40103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92" y="2844506"/>
            <a:ext cx="11790728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WebServerCustomizer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WebServerFactoryCustomizer&lt;ConfigurableWebServerFactory&gt;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customize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(ConfigurableWebServerFactory factory)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ErrorPage errorPage404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ErrorPage(HttpStatus.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NOT_FOUND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"/error-page/40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ErrorPage errorPage500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ErrorPage(HttpStatus.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INTERNAL_SERVER_ERROR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"/error-page/500"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ErrorPage errorPageEx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ErrorPage(RuntimeException.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"/error-page/500"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factory.addErrorPages(errorPage404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errorPage500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errorPageEx)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8F5802C-986F-4777-AA13-A54B299C4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38" y="5748337"/>
            <a:ext cx="18192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425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오류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서블릿이 제공하는 오류 화면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ErrorPageController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24A0EE-DA77-445E-9C77-1A3463B3C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398" y="868932"/>
            <a:ext cx="2000250" cy="113347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E689E2F-4018-4020-BC46-39FAE039B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797" y="2130282"/>
            <a:ext cx="9571851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@Slf4j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@Controller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ErrorPageController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@RequestMapping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"/error-page/404"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errorPage404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(HttpServletRequest request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HttpServletResponse response){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"errorPage 404"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"error-page/404"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@RequestMapping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"/error-page/500"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errorPage500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(HttpServletRequest request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HttpServletResponse response){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"errorPage 500"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"error-page/500"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347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오류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서블릿이 제공하는 오류 화면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ko-KR" altLang="en-US" sz="1800"/>
              <a:t>사용자에게 보여줄 에러페이지</a:t>
            </a:r>
            <a:r>
              <a:rPr lang="en-US" altLang="ko-KR" sz="1800"/>
              <a:t>(html)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3F5DB4-8552-4AE7-8C29-51FD35CA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554" y="2125196"/>
            <a:ext cx="1647825" cy="11144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88C7CF5-CF79-42BD-A33A-E9FBBE2ADD47}"/>
              </a:ext>
            </a:extLst>
          </p:cNvPr>
          <p:cNvSpPr/>
          <p:nvPr/>
        </p:nvSpPr>
        <p:spPr>
          <a:xfrm>
            <a:off x="1024467" y="2125196"/>
            <a:ext cx="6096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&lt;!DOCTYPE html&gt;</a:t>
            </a:r>
          </a:p>
          <a:p>
            <a:r>
              <a:rPr lang="en-US" altLang="ko-KR"/>
              <a:t>&lt;body&gt;</a:t>
            </a:r>
          </a:p>
          <a:p>
            <a:r>
              <a:rPr lang="en-US" altLang="ko-KR"/>
              <a:t>    &lt;h2&gt;404 </a:t>
            </a:r>
            <a:r>
              <a:rPr lang="ko-KR" altLang="en-US"/>
              <a:t>오류 화면</a:t>
            </a:r>
            <a:r>
              <a:rPr lang="en-US" altLang="ko-KR"/>
              <a:t>&lt;/h2&gt;</a:t>
            </a:r>
          </a:p>
          <a:p>
            <a:r>
              <a:rPr lang="en-US" altLang="ko-KR"/>
              <a:t>    &lt;h2&gt;</a:t>
            </a:r>
            <a:r>
              <a:rPr lang="ko-KR" altLang="en-US"/>
              <a:t>해당 페이지가 없습니다</a:t>
            </a:r>
            <a:r>
              <a:rPr lang="en-US" altLang="ko-KR"/>
              <a:t>.&lt;/h2&gt;</a:t>
            </a:r>
          </a:p>
          <a:p>
            <a:r>
              <a:rPr lang="en-US" altLang="ko-KR"/>
              <a:t>&lt;/body&gt;</a:t>
            </a:r>
          </a:p>
          <a:p>
            <a:r>
              <a:rPr lang="en-US" altLang="ko-KR"/>
              <a:t>&lt;/html&gt;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75CF25-6256-48F2-ADEC-D57A0E958209}"/>
              </a:ext>
            </a:extLst>
          </p:cNvPr>
          <p:cNvSpPr/>
          <p:nvPr/>
        </p:nvSpPr>
        <p:spPr>
          <a:xfrm>
            <a:off x="1024467" y="4026460"/>
            <a:ext cx="6096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&lt;!DOCTYPE html&gt;</a:t>
            </a:r>
          </a:p>
          <a:p>
            <a:r>
              <a:rPr lang="en-US" altLang="ko-KR"/>
              <a:t>&lt;body&gt;</a:t>
            </a:r>
          </a:p>
          <a:p>
            <a:r>
              <a:rPr lang="en-US" altLang="ko-KR"/>
              <a:t>    &lt;h2&gt;500 </a:t>
            </a:r>
            <a:r>
              <a:rPr lang="ko-KR" altLang="en-US"/>
              <a:t>오류 화면</a:t>
            </a:r>
            <a:r>
              <a:rPr lang="en-US" altLang="ko-KR"/>
              <a:t>&lt;/h2&gt;</a:t>
            </a:r>
          </a:p>
          <a:p>
            <a:r>
              <a:rPr lang="en-US" altLang="ko-KR"/>
              <a:t>    &lt;h2&gt;</a:t>
            </a:r>
            <a:r>
              <a:rPr lang="ko-KR" altLang="en-US"/>
              <a:t>일시적인 서버에러입니다</a:t>
            </a:r>
            <a:r>
              <a:rPr lang="en-US" altLang="ko-KR"/>
              <a:t>.&lt;/h2&gt;</a:t>
            </a:r>
          </a:p>
          <a:p>
            <a:r>
              <a:rPr lang="en-US" altLang="ko-KR"/>
              <a:t>&lt;/body&gt;</a:t>
            </a:r>
          </a:p>
          <a:p>
            <a:r>
              <a:rPr lang="en-US" altLang="ko-KR"/>
              <a:t>&lt;/html&gt;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593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16382</TotalTime>
  <Words>2527</Words>
  <Application>Microsoft Office PowerPoint</Application>
  <PresentationFormat>와이드스크린</PresentationFormat>
  <Paragraphs>675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-apple-system</vt:lpstr>
      <vt:lpstr>Arial Unicode MS</vt:lpstr>
      <vt:lpstr>Fira Mono</vt:lpstr>
      <vt:lpstr>JetBrains Mono</vt:lpstr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예외 처리</vt:lpstr>
      <vt:lpstr>예외 처리</vt:lpstr>
      <vt:lpstr>Exception</vt:lpstr>
      <vt:lpstr>Exception</vt:lpstr>
      <vt:lpstr>Exception</vt:lpstr>
      <vt:lpstr>Exception</vt:lpstr>
      <vt:lpstr>오류 화면</vt:lpstr>
      <vt:lpstr>오류 화면</vt:lpstr>
      <vt:lpstr>오류 화면</vt:lpstr>
      <vt:lpstr>오류 화면</vt:lpstr>
      <vt:lpstr>오류 화면</vt:lpstr>
      <vt:lpstr>오류 화면</vt:lpstr>
      <vt:lpstr>서블릿 예외 처리와 필터</vt:lpstr>
      <vt:lpstr>서블릿 예외 처리와 필터</vt:lpstr>
      <vt:lpstr>서블릿 예외 처리와 필터</vt:lpstr>
      <vt:lpstr>서블릿 예외 처리와 필터</vt:lpstr>
      <vt:lpstr>서블릿 예외 처리와 필터</vt:lpstr>
      <vt:lpstr>서블릿 예외 처리와 필터</vt:lpstr>
      <vt:lpstr>MVC 예외처리 with 스프링 부트</vt:lpstr>
      <vt:lpstr>MVC 예외처리 with 스프링 부트</vt:lpstr>
      <vt:lpstr>MVC 예외처리 with 스프링 부트</vt:lpstr>
      <vt:lpstr>MVC 예외처리 with 스프링 부트</vt:lpstr>
      <vt:lpstr>MVC 예외처리 with 스프링 부트</vt:lpstr>
      <vt:lpstr>MVC 예외처리 with 스프링 부트</vt:lpstr>
      <vt:lpstr>MVC 예외처리 with 스프링 부트</vt:lpstr>
      <vt:lpstr>MVC 예외처리 with 스프링 부트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6521</cp:revision>
  <dcterms:created xsi:type="dcterms:W3CDTF">2020-03-06T01:35:43Z</dcterms:created>
  <dcterms:modified xsi:type="dcterms:W3CDTF">2022-05-16T01:59:24Z</dcterms:modified>
  <cp:version>1000.0000.01</cp:version>
</cp:coreProperties>
</file>