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1"/>
  </p:notesMasterIdLst>
  <p:sldIdLst>
    <p:sldId id="343" r:id="rId2"/>
    <p:sldId id="383" r:id="rId3"/>
    <p:sldId id="384" r:id="rId4"/>
    <p:sldId id="385" r:id="rId5"/>
    <p:sldId id="386" r:id="rId6"/>
    <p:sldId id="387" r:id="rId7"/>
    <p:sldId id="388" r:id="rId8"/>
    <p:sldId id="389" r:id="rId9"/>
    <p:sldId id="381" r:id="rId10"/>
    <p:sldId id="390" r:id="rId11"/>
    <p:sldId id="391" r:id="rId12"/>
    <p:sldId id="392" r:id="rId13"/>
    <p:sldId id="393" r:id="rId14"/>
    <p:sldId id="396" r:id="rId15"/>
    <p:sldId id="394" r:id="rId16"/>
    <p:sldId id="395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4723" autoAdjust="0"/>
  </p:normalViewPr>
  <p:slideViewPr>
    <p:cSldViewPr snapToGrid="0">
      <p:cViewPr varScale="1">
        <p:scale>
          <a:sx n="113" d="100"/>
          <a:sy n="113" d="100"/>
        </p:scale>
        <p:origin x="73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9B25A7D-0240-4D0E-A5B3-3234B957F6EF}" type="datetime1">
              <a:rPr lang="en-US"/>
              <a:pPr lvl="0">
                <a:defRPr/>
              </a:pPr>
              <a:t>5/17/2022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163349B-D4CA-41F9-BE36-059942AD9331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DAD7-809B-4C4A-8A23-1E146EAD9E8F}" type="datetime1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33E4-9C34-4B01-AEFF-3C6F1AF12FD7}" type="datetime1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2B1E-F176-43F3-BFB4-FA11701E5307}" type="datetime1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lnSpc>
                <a:spcPct val="140000"/>
              </a:lnSpc>
              <a:defRPr sz="2400">
                <a:latin typeface="+mn-ea"/>
                <a:ea typeface="+mn-ea"/>
              </a:defRPr>
            </a:lvl1pPr>
            <a:lvl2pPr marL="685800" indent="-228600">
              <a:lnSpc>
                <a:spcPct val="140000"/>
              </a:lnSpc>
              <a:buFont typeface="Wingdings"/>
              <a:buChar char="§"/>
              <a:defRPr sz="2000">
                <a:latin typeface="+mn-ea"/>
                <a:ea typeface="+mn-ea"/>
              </a:defRPr>
            </a:lvl2pPr>
            <a:lvl3pPr>
              <a:lnSpc>
                <a:spcPct val="140000"/>
              </a:lnSpc>
              <a:defRPr sz="1800">
                <a:latin typeface="+mn-ea"/>
                <a:ea typeface="+mn-ea"/>
              </a:defRPr>
            </a:lvl3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06EDA91-2055-40FE-B45A-5804B08C2696}" type="datetime1">
              <a:rPr lang="en-US" smtClean="0"/>
              <a:pPr lvl="0">
                <a:defRPr/>
              </a:pPr>
              <a:t>5/17/2022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27048" y="6356350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795-451E-46E0-AE92-5A497CF41061}" type="datetime1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8975-3397-4FC8-A820-2112C504E006}" type="datetime1">
              <a:rPr lang="en-US" smtClean="0"/>
              <a:pPr/>
              <a:t>5/17/2022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25CA-AD45-4C95-8C23-1C6A039469A5}" type="datetime1">
              <a:rPr lang="en-US" smtClean="0"/>
              <a:pPr/>
              <a:t>5/17/2022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2E71-0A1A-4073-B60F-FA59C2CA001A}" type="datetime1">
              <a:rPr lang="en-US" smtClean="0"/>
              <a:pPr/>
              <a:t>5/17/2022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58C-1694-4565-82D4-EBBF833CB257}" type="datetime1">
              <a:rPr lang="en-US" smtClean="0"/>
              <a:pPr/>
              <a:t>5/17/2022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5484-FD6D-41C0-A29C-477D0CF69679}" type="datetime1">
              <a:rPr lang="en-US" smtClean="0"/>
              <a:pPr/>
              <a:t>5/17/2022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1DD6-19D4-44B1-8E93-C64691C69E13}" type="datetime1">
              <a:rPr lang="en-US" smtClean="0"/>
              <a:pPr/>
              <a:t>5/17/2022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2D49-5DE7-4756-AE86-CEB698DB686D}" type="datetime1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API</a:t>
            </a:r>
            <a:r>
              <a:rPr lang="ko-KR" altLang="en-US"/>
              <a:t> 예외 처리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9DC14B-B320-44CB-BEAE-CE01C7499431}"/>
              </a:ext>
            </a:extLst>
          </p:cNvPr>
          <p:cNvSpPr/>
          <p:nvPr/>
        </p:nvSpPr>
        <p:spPr>
          <a:xfrm>
            <a:off x="10134600" y="9567"/>
            <a:ext cx="2057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/>
              <a:t>https://devdebin.tistory.com/172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38272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HandlerExceptionResolver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요구사항</a:t>
            </a:r>
            <a:r>
              <a:rPr lang="en-US" altLang="ko-KR" sz="2000" b="1"/>
              <a:t>: </a:t>
            </a:r>
            <a:r>
              <a:rPr lang="ko-KR" altLang="en-US" sz="2000" b="1"/>
              <a:t>오류</a:t>
            </a:r>
            <a:r>
              <a:rPr lang="en-US" altLang="ko-KR" sz="2000" b="1"/>
              <a:t> </a:t>
            </a:r>
            <a:r>
              <a:rPr lang="ko-KR" altLang="en-US" sz="2000" b="1"/>
              <a:t>메시지</a:t>
            </a:r>
            <a:r>
              <a:rPr lang="en-US" altLang="ko-KR" sz="2000" b="1"/>
              <a:t>, </a:t>
            </a:r>
            <a:r>
              <a:rPr lang="ko-KR" altLang="en-US" sz="2000" b="1"/>
              <a:t>형식 등을 </a:t>
            </a:r>
            <a:r>
              <a:rPr lang="en-US" altLang="ko-KR" sz="2000" b="1"/>
              <a:t>API</a:t>
            </a:r>
            <a:r>
              <a:rPr lang="ko-KR" altLang="en-US" sz="2000" b="1"/>
              <a:t>마다 다르게 처리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예외가 발생해서 </a:t>
            </a:r>
            <a:r>
              <a:rPr lang="en-US" altLang="ko-KR" sz="1800"/>
              <a:t>WAS</a:t>
            </a:r>
            <a:r>
              <a:rPr lang="ko-KR" altLang="en-US" sz="1800"/>
              <a:t>까지 예외가 전달되면 </a:t>
            </a:r>
            <a:r>
              <a:rPr lang="en-US" altLang="ko-KR" sz="1800"/>
              <a:t>HTTP </a:t>
            </a:r>
            <a:r>
              <a:rPr lang="ko-KR" altLang="en-US" sz="1800"/>
              <a:t>상태코드가 </a:t>
            </a:r>
            <a:r>
              <a:rPr lang="en-US" altLang="ko-KR" sz="1800"/>
              <a:t>500</a:t>
            </a:r>
            <a:r>
              <a:rPr lang="ko-KR" altLang="en-US" sz="1800"/>
              <a:t>으로 처리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400, 404 </a:t>
            </a:r>
            <a:r>
              <a:rPr lang="ko-KR" altLang="en-US" sz="1800"/>
              <a:t>등등 다른 상태코드도 처리하고 싶음</a:t>
            </a:r>
            <a:endParaRPr lang="en-US" altLang="ko-KR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BBFE7E9-34E3-43C9-9A84-CD14B7BA5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65" y="2684440"/>
            <a:ext cx="6009979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ApiExceptionController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@GetMapping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"/api/members/{id}"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MemberDto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getMember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@PathVariable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"id"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String id){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System.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"id = "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id)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if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(id.equals(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"ex"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 new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RuntimeException(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잘못된 사용자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(id.equals(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"bad"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 new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IllegalArgumentException(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잘못된 입력 값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MemberDto(id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"hello 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+id)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4182FC-80C7-4FE3-8D5B-9C4C7DE76AA2}"/>
              </a:ext>
            </a:extLst>
          </p:cNvPr>
          <p:cNvSpPr/>
          <p:nvPr/>
        </p:nvSpPr>
        <p:spPr>
          <a:xfrm>
            <a:off x="895999" y="4471204"/>
            <a:ext cx="5427133" cy="7527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E67A5A-2474-487F-80CC-D55D36DCF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26" y="2684440"/>
            <a:ext cx="4987926" cy="173982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44763C6-D986-4C6E-8F4E-5A1800E624BC}"/>
              </a:ext>
            </a:extLst>
          </p:cNvPr>
          <p:cNvSpPr/>
          <p:nvPr/>
        </p:nvSpPr>
        <p:spPr>
          <a:xfrm>
            <a:off x="6773334" y="3160957"/>
            <a:ext cx="1388533" cy="208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43102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HandlerExceptionResolver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HandlerExceptionResolver</a:t>
            </a:r>
          </a:p>
          <a:p>
            <a:pPr lvl="1">
              <a:lnSpc>
                <a:spcPct val="150000"/>
              </a:lnSpc>
            </a:pPr>
            <a:r>
              <a:rPr lang="ko-KR" altLang="en-US" sz="1800"/>
              <a:t>스프링 </a:t>
            </a:r>
            <a:r>
              <a:rPr lang="en-US" altLang="ko-KR" sz="1800"/>
              <a:t>MVC</a:t>
            </a:r>
            <a:r>
              <a:rPr lang="ko-KR" altLang="en-US" sz="1800"/>
              <a:t>는 컨트롤러 밖으로 예외가 던져진 경우 예외를 해결하고</a:t>
            </a:r>
            <a:r>
              <a:rPr lang="en-US" altLang="ko-KR" sz="1800"/>
              <a:t>, </a:t>
            </a:r>
            <a:r>
              <a:rPr lang="ko-KR" altLang="en-US" sz="1800"/>
              <a:t>동작을 새로 정의하고 싶다면 </a:t>
            </a:r>
            <a:r>
              <a:rPr lang="en-US" altLang="ko-KR" sz="1800"/>
              <a:t>HandlerExceptionResolver</a:t>
            </a:r>
            <a:r>
              <a:rPr lang="ko-KR" altLang="en-US" sz="1800"/>
              <a:t>를 사용</a:t>
            </a: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9218" name="Picture 2" descr="https://blog.kakaocdn.net/dn/ZU3NO/btrBKxaRXKT/tWfVf79xJ7YfhESKTgHdwk/img.png">
            <a:extLst>
              <a:ext uri="{FF2B5EF4-FFF2-40B4-BE49-F238E27FC236}">
                <a16:creationId xmlns:a16="http://schemas.microsoft.com/office/drawing/2014/main" id="{35154442-5E1A-4020-A59F-3CC902A1F2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4" t="49621" r="3581"/>
          <a:stretch/>
        </p:blipFill>
        <p:spPr bwMode="auto">
          <a:xfrm>
            <a:off x="6011332" y="2396478"/>
            <a:ext cx="6042247" cy="335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blog.kakaocdn.net/dn/ZU3NO/btrBKxaRXKT/tWfVf79xJ7YfhESKTgHdwk/img.png">
            <a:extLst>
              <a:ext uri="{FF2B5EF4-FFF2-40B4-BE49-F238E27FC236}">
                <a16:creationId xmlns:a16="http://schemas.microsoft.com/office/drawing/2014/main" id="{43D1EFB5-4D52-4F10-BAE3-7A2A75A803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7" r="4676" b="52324"/>
          <a:stretch/>
        </p:blipFill>
        <p:spPr bwMode="auto">
          <a:xfrm>
            <a:off x="67733" y="2484226"/>
            <a:ext cx="5943599" cy="317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B4E270-CBAA-4DBF-8513-708507B48218}"/>
              </a:ext>
            </a:extLst>
          </p:cNvPr>
          <p:cNvSpPr/>
          <p:nvPr/>
        </p:nvSpPr>
        <p:spPr>
          <a:xfrm>
            <a:off x="3572933" y="4054617"/>
            <a:ext cx="236376" cy="204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B5E545-418B-4B77-B042-6E09A3701CBB}"/>
              </a:ext>
            </a:extLst>
          </p:cNvPr>
          <p:cNvSpPr/>
          <p:nvPr/>
        </p:nvSpPr>
        <p:spPr>
          <a:xfrm>
            <a:off x="9567332" y="3672304"/>
            <a:ext cx="287867" cy="247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57ED7E-505A-448B-9447-74016DFCCBA1}"/>
              </a:ext>
            </a:extLst>
          </p:cNvPr>
          <p:cNvSpPr/>
          <p:nvPr/>
        </p:nvSpPr>
        <p:spPr>
          <a:xfrm>
            <a:off x="6256864" y="5658879"/>
            <a:ext cx="51223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예외흐름이 정상흐름처럼 동작</a:t>
            </a:r>
            <a:endParaRPr lang="en-US" altLang="ko-KR"/>
          </a:p>
          <a:p>
            <a:r>
              <a:rPr lang="en-US" altLang="ko-KR"/>
              <a:t>2. ExceptionResolver</a:t>
            </a:r>
            <a:r>
              <a:rPr lang="ko-KR" altLang="en-US"/>
              <a:t>로 예외를 해결하더라도 </a:t>
            </a:r>
            <a:endParaRPr lang="en-US" altLang="ko-KR"/>
          </a:p>
          <a:p>
            <a:r>
              <a:rPr lang="en-US" altLang="ko-KR"/>
              <a:t>postHandle()</a:t>
            </a:r>
            <a:r>
              <a:rPr lang="ko-KR" altLang="en-US"/>
              <a:t>은 호출되지 않음</a:t>
            </a:r>
          </a:p>
        </p:txBody>
      </p:sp>
    </p:spTree>
    <p:extLst>
      <p:ext uri="{BB962C8B-B14F-4D97-AF65-F5344CB8AC3E}">
        <p14:creationId xmlns:p14="http://schemas.microsoft.com/office/powerpoint/2010/main" val="23432400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HandlerExceptionResolver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HandlerExceptionResolver</a:t>
            </a:r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/>
          </a:p>
          <a:p>
            <a:pPr lvl="1"/>
            <a:r>
              <a:rPr lang="en-US" altLang="ko-KR" sz="1800"/>
              <a:t>handler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en-US" altLang="ko-KR" sz="1800"/>
              <a:t> </a:t>
            </a:r>
            <a:r>
              <a:rPr lang="ko-KR" altLang="en-US" sz="1800"/>
              <a:t>컨트롤러의 정보</a:t>
            </a:r>
            <a:endParaRPr lang="en-US" altLang="ko-KR" sz="1800"/>
          </a:p>
          <a:p>
            <a:pPr lvl="1"/>
            <a:r>
              <a:rPr lang="en-US" altLang="ko-KR" sz="1800"/>
              <a:t>Exception ex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en-US" altLang="ko-KR" sz="1800"/>
              <a:t> </a:t>
            </a:r>
            <a:r>
              <a:rPr lang="ko-KR" altLang="en-US" sz="1800"/>
              <a:t>컨트롤러에서 발생한 예외</a:t>
            </a:r>
            <a:endParaRPr lang="en-US" altLang="ko-KR" sz="1800"/>
          </a:p>
          <a:p>
            <a:pPr lvl="1"/>
            <a:r>
              <a:rPr lang="en-US" altLang="ko-KR" sz="1800"/>
              <a:t>ExceptionResolver</a:t>
            </a:r>
            <a:r>
              <a:rPr lang="ko-KR" altLang="en-US" sz="1800"/>
              <a:t>가 </a:t>
            </a:r>
            <a:r>
              <a:rPr lang="en-US" altLang="ko-KR" sz="1800"/>
              <a:t>ModelAndView</a:t>
            </a:r>
            <a:r>
              <a:rPr lang="ko-KR" altLang="en-US" sz="1800"/>
              <a:t>를 반환하는 이유는 마치 </a:t>
            </a:r>
            <a:r>
              <a:rPr lang="en-US" altLang="ko-KR" sz="1800"/>
              <a:t>try,catch</a:t>
            </a:r>
            <a:r>
              <a:rPr lang="ko-KR" altLang="en-US" sz="1800"/>
              <a:t>를 하듯이</a:t>
            </a:r>
            <a:r>
              <a:rPr lang="en-US" altLang="ko-KR" sz="1800"/>
              <a:t>, Exception</a:t>
            </a:r>
            <a:r>
              <a:rPr lang="ko-KR" altLang="en-US" sz="1800"/>
              <a:t>을 처리해서 </a:t>
            </a:r>
            <a:r>
              <a:rPr lang="ko-KR" altLang="en-US" sz="1800" u="sng"/>
              <a:t>정상 흐름처럼 변경</a:t>
            </a:r>
            <a:r>
              <a:rPr lang="ko-KR" altLang="en-US" sz="1800"/>
              <a:t>하는 것이 목적</a:t>
            </a: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A59C75-B68A-4422-AC3B-65B550547273}"/>
              </a:ext>
            </a:extLst>
          </p:cNvPr>
          <p:cNvSpPr/>
          <p:nvPr/>
        </p:nvSpPr>
        <p:spPr>
          <a:xfrm>
            <a:off x="702733" y="1274001"/>
            <a:ext cx="7120468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A626A4"/>
                </a:solidFill>
                <a:latin typeface="Menlo"/>
              </a:rPr>
              <a:t>public</a:t>
            </a:r>
            <a:r>
              <a:rPr lang="en-US" altLang="ko-KR">
                <a:solidFill>
                  <a:srgbClr val="383A42"/>
                </a:solidFill>
                <a:latin typeface="Menlo"/>
              </a:rPr>
              <a:t> </a:t>
            </a:r>
            <a:r>
              <a:rPr lang="en-US" altLang="ko-KR">
                <a:solidFill>
                  <a:srgbClr val="A626A4"/>
                </a:solidFill>
                <a:latin typeface="Menlo"/>
              </a:rPr>
              <a:t>interface</a:t>
            </a:r>
            <a:r>
              <a:rPr lang="en-US" altLang="ko-KR">
                <a:solidFill>
                  <a:srgbClr val="383A42"/>
                </a:solidFill>
                <a:latin typeface="Menlo"/>
              </a:rPr>
              <a:t> </a:t>
            </a:r>
            <a:r>
              <a:rPr lang="en-US" altLang="ko-KR">
                <a:solidFill>
                  <a:srgbClr val="C18401"/>
                </a:solidFill>
                <a:latin typeface="Menlo"/>
              </a:rPr>
              <a:t>HandlerExceptionResolver</a:t>
            </a:r>
            <a:r>
              <a:rPr lang="en-US" altLang="ko-KR">
                <a:solidFill>
                  <a:srgbClr val="383A42"/>
                </a:solidFill>
                <a:latin typeface="Menlo"/>
              </a:rPr>
              <a:t> { </a:t>
            </a:r>
          </a:p>
          <a:p>
            <a:r>
              <a:rPr lang="en-US" altLang="ko-KR">
                <a:solidFill>
                  <a:srgbClr val="383A42"/>
                </a:solidFill>
                <a:latin typeface="Menlo"/>
              </a:rPr>
              <a:t>ModelAndView </a:t>
            </a:r>
            <a:r>
              <a:rPr lang="en-US" altLang="ko-KR">
                <a:solidFill>
                  <a:srgbClr val="4078F2"/>
                </a:solidFill>
                <a:latin typeface="Menlo"/>
              </a:rPr>
              <a:t>resolveException</a:t>
            </a:r>
            <a:r>
              <a:rPr lang="en-US" altLang="ko-KR">
                <a:solidFill>
                  <a:srgbClr val="383A42"/>
                </a:solidFill>
                <a:latin typeface="Menlo"/>
              </a:rPr>
              <a:t>( HttpServletRequest request, </a:t>
            </a:r>
          </a:p>
          <a:p>
            <a:pPr lvl="6"/>
            <a:r>
              <a:rPr lang="en-US" altLang="ko-KR">
                <a:solidFill>
                  <a:srgbClr val="383A42"/>
                </a:solidFill>
                <a:latin typeface="Menlo"/>
              </a:rPr>
              <a:t>HttpServletResponse response, </a:t>
            </a:r>
          </a:p>
          <a:p>
            <a:pPr lvl="6"/>
            <a:r>
              <a:rPr lang="en-US" altLang="ko-KR">
                <a:solidFill>
                  <a:srgbClr val="383A42"/>
                </a:solidFill>
                <a:latin typeface="Menlo"/>
              </a:rPr>
              <a:t>Object handler, Exception ex); </a:t>
            </a:r>
          </a:p>
          <a:p>
            <a:r>
              <a:rPr lang="en-US" altLang="ko-KR">
                <a:solidFill>
                  <a:srgbClr val="383A42"/>
                </a:solidFill>
                <a:latin typeface="Menlo"/>
              </a:rPr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5634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HandlerExceptionResolver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HandlerExceptionResolver </a:t>
            </a:r>
            <a:r>
              <a:rPr lang="ko-KR" altLang="en-US" sz="2000" b="1"/>
              <a:t>만들기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0751C0-B43B-4C27-8D21-69B59046F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548" y="1414493"/>
            <a:ext cx="2933700" cy="2181225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5DD65D29-F3D7-4C55-BEC4-F854B565F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00" y="1414493"/>
            <a:ext cx="8664551" cy="477053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@Slf4j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MyHandlerExceptionResolver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HandlerExceptionResolver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ModelAndView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resolveException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(HttpServletRequest request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HttpServletResponse response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Object handler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 ex)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(ex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instanceof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IllegalArgumentException){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"IllegalArgumentException resolver to 400"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response.sendError(HttpServletResponse.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SC_BAD_REQUEST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ex.getMessage())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return new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ModelAndView()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(IOException e){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.error(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"resolver ex"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8453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HandlerExceptionResolver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HandlerExceptionResolver </a:t>
            </a:r>
            <a:r>
              <a:rPr lang="ko-KR" altLang="en-US" sz="2000" b="1"/>
              <a:t>등록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ko-KR" altLang="en-US" sz="1800"/>
              <a:t>다른 </a:t>
            </a:r>
            <a:r>
              <a:rPr lang="en-US" altLang="ko-KR" sz="1800"/>
              <a:t>exceptionHandler</a:t>
            </a:r>
            <a:r>
              <a:rPr lang="ko-KR" altLang="en-US" sz="1800"/>
              <a:t>를 </a:t>
            </a:r>
            <a:r>
              <a:rPr lang="en-US" altLang="ko-KR" sz="1800"/>
              <a:t>override</a:t>
            </a:r>
            <a:r>
              <a:rPr lang="ko-KR" altLang="en-US" sz="1800"/>
              <a:t>하면 스프링 기본 설정이 무시되어 다른 동작에 영향을 주므로 </a:t>
            </a:r>
            <a:r>
              <a:rPr lang="en-US" altLang="ko-KR" sz="1800"/>
              <a:t>extendHandlerExceptionResolvers</a:t>
            </a:r>
            <a:r>
              <a:rPr lang="ko-KR" altLang="en-US" sz="1800"/>
              <a:t>를 사용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600" b="1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701A20B-6B67-435E-BB9C-3967691B0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1282974"/>
            <a:ext cx="9789859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@Configuration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WebConfig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WebMvcConfigurer{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addInterceptors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(InterceptorRegistry registry)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registry.addInterceptor(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LogInterceptor())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.order(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.addPathPatterns(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"/**"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.excludePathPatterns(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"/css/**"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".ico"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"error"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"/error-page/**"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extendHandlerExceptionResolvers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(List&lt;HandlerExceptionResolver&gt; resolvers)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resolvers.add(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MyHandlerExceptionResolver())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4BECB6-0637-4442-9F0C-5692D1D1855A}"/>
              </a:ext>
            </a:extLst>
          </p:cNvPr>
          <p:cNvSpPr/>
          <p:nvPr/>
        </p:nvSpPr>
        <p:spPr>
          <a:xfrm>
            <a:off x="955265" y="4369606"/>
            <a:ext cx="9382534" cy="8543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0194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HandlerExceptionResolver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1900" b="1"/>
              <a:t>반환 값</a:t>
            </a:r>
            <a:r>
              <a:rPr lang="en-US" altLang="ko-KR" sz="1900" b="1"/>
              <a:t>(ModelAndView)</a:t>
            </a:r>
            <a:r>
              <a:rPr lang="ko-KR" altLang="en-US" sz="1900" b="1"/>
              <a:t>에 따른 </a:t>
            </a:r>
            <a:r>
              <a:rPr lang="en-US" altLang="ko-KR" sz="1900" b="1"/>
              <a:t>DispatcherServlet</a:t>
            </a:r>
            <a:r>
              <a:rPr lang="ko-KR" altLang="en-US" sz="1900" b="1"/>
              <a:t>의 동작 방식</a:t>
            </a:r>
            <a:endParaRPr lang="en-US" altLang="ko-KR" sz="2100" b="1"/>
          </a:p>
          <a:p>
            <a:pPr lvl="1"/>
            <a:r>
              <a:rPr lang="ko-KR" altLang="en-US" sz="1800"/>
              <a:t>빈 </a:t>
            </a:r>
            <a:r>
              <a:rPr lang="en-US" altLang="ko-KR" sz="1800"/>
              <a:t>ModelAndView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/>
              <a:t>뷰를 렌더링하지 않고</a:t>
            </a:r>
            <a:r>
              <a:rPr lang="en-US" altLang="ko-KR" sz="1800"/>
              <a:t>, </a:t>
            </a:r>
            <a:r>
              <a:rPr lang="ko-KR" altLang="en-US" sz="1800"/>
              <a:t>정상 흐름으로 서블릿이 리턴</a:t>
            </a:r>
            <a:endParaRPr lang="en-US" altLang="ko-KR" sz="1800"/>
          </a:p>
          <a:p>
            <a:pPr lvl="2"/>
            <a:r>
              <a:rPr lang="en-US" altLang="ko-KR"/>
              <a:t>Exception</a:t>
            </a:r>
            <a:r>
              <a:rPr lang="ko-KR" altLang="en-US"/>
              <a:t>이 중간에 </a:t>
            </a:r>
            <a:r>
              <a:rPr lang="en-US" altLang="ko-KR"/>
              <a:t>ModelAndView</a:t>
            </a:r>
            <a:r>
              <a:rPr lang="ko-KR" altLang="en-US"/>
              <a:t>로 바꿔치기 됨</a:t>
            </a:r>
            <a:endParaRPr lang="en-US" altLang="ko-KR"/>
          </a:p>
          <a:p>
            <a:pPr lvl="2"/>
            <a:r>
              <a:rPr lang="ko-KR" altLang="en-US"/>
              <a:t>예외 흐름이 정상흐름으로 변경</a:t>
            </a:r>
            <a:endParaRPr lang="en-US" altLang="ko-KR"/>
          </a:p>
          <a:p>
            <a:pPr lvl="2"/>
            <a:r>
              <a:rPr lang="ko-KR" altLang="en-US"/>
              <a:t>단</a:t>
            </a:r>
            <a:r>
              <a:rPr lang="en-US" altLang="ko-KR"/>
              <a:t>,</a:t>
            </a:r>
            <a:r>
              <a:rPr lang="ko-KR" altLang="en-US"/>
              <a:t> 위 예제에서는 </a:t>
            </a:r>
            <a:r>
              <a:rPr lang="en-US" altLang="ko-KR" u="sng"/>
              <a:t>response.sendError</a:t>
            </a:r>
            <a:r>
              <a:rPr lang="ko-KR" altLang="en-US" u="sng"/>
              <a:t>가 호출되었으므로</a:t>
            </a:r>
            <a:r>
              <a:rPr lang="ko-KR" altLang="en-US"/>
              <a:t> </a:t>
            </a:r>
            <a:r>
              <a:rPr lang="en-US" altLang="ko-KR"/>
              <a:t>WAS</a:t>
            </a:r>
            <a:r>
              <a:rPr lang="ko-KR" altLang="en-US"/>
              <a:t>가 </a:t>
            </a:r>
            <a:r>
              <a:rPr lang="en-US" altLang="ko-KR"/>
              <a:t>ERROR</a:t>
            </a:r>
            <a:r>
              <a:rPr lang="ko-KR" altLang="en-US"/>
              <a:t>처리를 요청</a:t>
            </a:r>
            <a:endParaRPr lang="en-US" altLang="ko-KR" sz="1800"/>
          </a:p>
          <a:p>
            <a:pPr lvl="1"/>
            <a:r>
              <a:rPr lang="en-US" altLang="ko-KR" sz="1800"/>
              <a:t>ModelAndView </a:t>
            </a:r>
            <a:r>
              <a:rPr lang="ko-KR" altLang="en-US" sz="1800"/>
              <a:t>반환</a:t>
            </a:r>
            <a:endParaRPr lang="en-US" altLang="ko-KR" sz="1800"/>
          </a:p>
          <a:p>
            <a:pPr lvl="2"/>
            <a:r>
              <a:rPr lang="en-US" altLang="ko-KR">
                <a:sym typeface="Wingdings" panose="05000000000000000000" pitchFamily="2" charset="2"/>
              </a:rPr>
              <a:t>Model</a:t>
            </a:r>
            <a:r>
              <a:rPr lang="ko-KR" altLang="en-US">
                <a:sym typeface="Wingdings" panose="05000000000000000000" pitchFamily="2" charset="2"/>
              </a:rPr>
              <a:t>과 </a:t>
            </a:r>
            <a:r>
              <a:rPr lang="en-US" altLang="ko-KR">
                <a:sym typeface="Wingdings" panose="05000000000000000000" pitchFamily="2" charset="2"/>
              </a:rPr>
              <a:t>View</a:t>
            </a:r>
            <a:r>
              <a:rPr lang="ko-KR" altLang="en-US">
                <a:sym typeface="Wingdings" panose="05000000000000000000" pitchFamily="2" charset="2"/>
              </a:rPr>
              <a:t>를 지정하면 지정된 새로운 값으로 </a:t>
            </a:r>
            <a:r>
              <a:rPr lang="en-US" altLang="ko-KR">
                <a:sym typeface="Wingdings" panose="05000000000000000000" pitchFamily="2" charset="2"/>
              </a:rPr>
              <a:t>View</a:t>
            </a:r>
            <a:r>
              <a:rPr lang="ko-KR" altLang="en-US">
                <a:sym typeface="Wingdings" panose="05000000000000000000" pitchFamily="2" charset="2"/>
              </a:rPr>
              <a:t>를 렌더링</a:t>
            </a:r>
            <a:endParaRPr lang="en-US" altLang="ko-KR" sz="1800"/>
          </a:p>
          <a:p>
            <a:pPr lvl="1"/>
            <a:r>
              <a:rPr lang="en-US" altLang="ko-KR" sz="1800"/>
              <a:t>null </a:t>
            </a:r>
          </a:p>
          <a:p>
            <a:pPr lvl="2"/>
            <a:r>
              <a:rPr lang="en-US" altLang="ko-KR"/>
              <a:t>null</a:t>
            </a:r>
            <a:r>
              <a:rPr lang="ko-KR" altLang="en-US"/>
              <a:t>을 반환하면</a:t>
            </a:r>
            <a:r>
              <a:rPr lang="en-US" altLang="ko-KR"/>
              <a:t>, </a:t>
            </a:r>
            <a:r>
              <a:rPr lang="ko-KR" altLang="en-US"/>
              <a:t>다음 </a:t>
            </a:r>
            <a:r>
              <a:rPr lang="en-US" altLang="ko-KR"/>
              <a:t>ExceptionResolver</a:t>
            </a:r>
            <a:r>
              <a:rPr lang="ko-KR" altLang="en-US"/>
              <a:t>을 찾아서 실행</a:t>
            </a:r>
            <a:endParaRPr lang="en-US" altLang="ko-KR"/>
          </a:p>
          <a:p>
            <a:pPr lvl="2"/>
            <a:r>
              <a:rPr lang="ko-KR" altLang="en-US"/>
              <a:t>만약 처리할 수 있는 </a:t>
            </a:r>
            <a:r>
              <a:rPr lang="en-US" altLang="ko-KR"/>
              <a:t>ExceptionResolver </a:t>
            </a:r>
            <a:r>
              <a:rPr lang="ko-KR" altLang="en-US"/>
              <a:t>가 없으면 예외 처리가 안되고</a:t>
            </a:r>
            <a:r>
              <a:rPr lang="en-US" altLang="ko-KR"/>
              <a:t>, </a:t>
            </a:r>
            <a:r>
              <a:rPr lang="ko-KR" altLang="en-US"/>
              <a:t>기존에 발생한 예외를 서블릿 밖으로 던짐</a:t>
            </a:r>
            <a:r>
              <a:rPr lang="en-US" altLang="ko-KR"/>
              <a:t>(</a:t>
            </a:r>
            <a:r>
              <a:rPr lang="ko-KR" altLang="en-US"/>
              <a:t>예제에서 처리가 안되면 </a:t>
            </a:r>
            <a:r>
              <a:rPr lang="en-US" altLang="ko-KR"/>
              <a:t>500</a:t>
            </a:r>
            <a:r>
              <a:rPr lang="ko-KR" altLang="en-US"/>
              <a:t>으로 처리</a:t>
            </a:r>
            <a:r>
              <a:rPr lang="en-US" altLang="ko-KR"/>
              <a:t>)</a:t>
            </a:r>
            <a:endParaRPr lang="en-US" altLang="ko-KR" sz="1600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663748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HandlerExceptionResolver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100" b="1"/>
              <a:t>EceptionResolver </a:t>
            </a:r>
            <a:r>
              <a:rPr lang="ko-KR" altLang="en-US" sz="2100" b="1"/>
              <a:t>활용</a:t>
            </a:r>
            <a:endParaRPr lang="en-US" altLang="ko-KR" sz="2100" b="1"/>
          </a:p>
          <a:p>
            <a:pPr lvl="1"/>
            <a:r>
              <a:rPr lang="ko-KR" altLang="en-US" sz="1800"/>
              <a:t>예외 상태 코드 변환 </a:t>
            </a:r>
            <a:endParaRPr lang="en-US" altLang="ko-KR" sz="1800"/>
          </a:p>
          <a:p>
            <a:pPr lvl="2"/>
            <a:r>
              <a:rPr lang="ko-KR" altLang="en-US"/>
              <a:t>예외를 </a:t>
            </a:r>
            <a:r>
              <a:rPr lang="en-US" altLang="ko-KR"/>
              <a:t>response.sendError(xxx) </a:t>
            </a:r>
            <a:r>
              <a:rPr lang="ko-KR" altLang="en-US"/>
              <a:t>호출로 변경해서 서블릿에서 상태 코드에 따른 오류를 처리하도록 위임</a:t>
            </a:r>
            <a:endParaRPr lang="en-US" altLang="ko-KR"/>
          </a:p>
          <a:p>
            <a:pPr lvl="2"/>
            <a:r>
              <a:rPr lang="ko-KR" altLang="en-US"/>
              <a:t>이후 </a:t>
            </a:r>
            <a:r>
              <a:rPr lang="en-US" altLang="ko-KR"/>
              <a:t>WAS</a:t>
            </a:r>
            <a:r>
              <a:rPr lang="ko-KR" altLang="en-US"/>
              <a:t>는서블릿 오류 페이지를 찾아서 내부호출을 하고</a:t>
            </a:r>
            <a:r>
              <a:rPr lang="en-US" altLang="ko-KR"/>
              <a:t>, (</a:t>
            </a:r>
            <a:r>
              <a:rPr lang="ko-KR" altLang="en-US"/>
              <a:t>예시</a:t>
            </a:r>
            <a:r>
              <a:rPr lang="en-US" altLang="ko-KR"/>
              <a:t>)</a:t>
            </a:r>
            <a:r>
              <a:rPr lang="ko-KR" altLang="en-US"/>
              <a:t>스프링 부트가 기본으로 설정한 </a:t>
            </a:r>
            <a:r>
              <a:rPr lang="en-US" altLang="ko-KR"/>
              <a:t>/ error </a:t>
            </a:r>
            <a:r>
              <a:rPr lang="ko-KR" altLang="en-US"/>
              <a:t>가 호출</a:t>
            </a:r>
          </a:p>
          <a:p>
            <a:pPr lvl="1"/>
            <a:r>
              <a:rPr lang="ko-KR" altLang="en-US" sz="1800"/>
              <a:t>뷰 템플릿으로 처리</a:t>
            </a:r>
            <a:endParaRPr lang="en-US" altLang="ko-KR" sz="1800"/>
          </a:p>
          <a:p>
            <a:pPr lvl="2"/>
            <a:r>
              <a:rPr lang="en-US" altLang="ko-KR"/>
              <a:t>ModelAndView</a:t>
            </a:r>
            <a:r>
              <a:rPr lang="ko-KR" altLang="en-US"/>
              <a:t>에 값을 지정한 뒤 렌더링해서 반환</a:t>
            </a:r>
          </a:p>
          <a:p>
            <a:pPr lvl="1"/>
            <a:r>
              <a:rPr lang="en-US" altLang="ko-KR" sz="1800"/>
              <a:t>API </a:t>
            </a:r>
            <a:r>
              <a:rPr lang="ko-KR" altLang="en-US" sz="1800"/>
              <a:t>응답 처리 </a:t>
            </a:r>
            <a:endParaRPr lang="en-US" altLang="ko-KR" sz="1800"/>
          </a:p>
          <a:p>
            <a:pPr lvl="2"/>
            <a:r>
              <a:rPr lang="en-US" altLang="ko-KR"/>
              <a:t>response.getWriter.println("JSON</a:t>
            </a:r>
            <a:r>
              <a:rPr lang="ko-KR" altLang="en-US"/>
              <a:t>데이터</a:t>
            </a:r>
            <a:r>
              <a:rPr lang="en-US" altLang="ko-KR"/>
              <a:t>")</a:t>
            </a:r>
            <a:r>
              <a:rPr lang="ko-KR" altLang="en-US"/>
              <a:t>와 같이 </a:t>
            </a:r>
            <a:r>
              <a:rPr lang="en-US" altLang="ko-KR"/>
              <a:t>body</a:t>
            </a:r>
            <a:r>
              <a:rPr lang="ko-KR" altLang="en-US"/>
              <a:t>에 직접 내용 기입</a:t>
            </a:r>
          </a:p>
          <a:p>
            <a:pPr lvl="1"/>
            <a:endParaRPr lang="en-US" altLang="ko-KR" sz="1600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9147765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HandlerExceptionResolver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100" b="1"/>
              <a:t>예외 처리의 복잡성</a:t>
            </a:r>
            <a:endParaRPr lang="en-US" altLang="ko-KR" sz="2100" b="1"/>
          </a:p>
          <a:p>
            <a:pPr lvl="1"/>
            <a:r>
              <a:rPr lang="en-US" altLang="ko-KR" sz="1800"/>
              <a:t>UserException </a:t>
            </a:r>
            <a:r>
              <a:rPr lang="ko-KR" altLang="en-US" sz="1800"/>
              <a:t>만들기</a:t>
            </a:r>
            <a:r>
              <a:rPr lang="en-US" altLang="ko-KR" sz="1800"/>
              <a:t>(exception/</a:t>
            </a:r>
            <a:r>
              <a:rPr lang="en-US" altLang="ko-KR" sz="1800">
                <a:solidFill>
                  <a:srgbClr val="0000FF"/>
                </a:solidFill>
              </a:rPr>
              <a:t>CustomException/UserException</a:t>
            </a:r>
            <a:r>
              <a:rPr lang="en-US" altLang="ko-KR" sz="1800"/>
              <a:t>)</a:t>
            </a:r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r>
              <a:rPr lang="en-US" altLang="ko-KR" sz="1800"/>
              <a:t>ApiExceptionController </a:t>
            </a:r>
            <a:r>
              <a:rPr lang="ko-KR" altLang="en-US" sz="1800"/>
              <a:t>수정</a:t>
            </a: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94008D-7412-42DC-9B7D-C44DFACAE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085" y="1775937"/>
            <a:ext cx="2324100" cy="215265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7D9F0C7-9FB4-43DD-BEB7-BFA78C6D1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1775937"/>
            <a:ext cx="582723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UserException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RuntimeException{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UserException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A9B7C6"/>
                </a:solidFill>
                <a:latin typeface="Arial Unicode MS"/>
              </a:rPr>
              <a:t>    . . .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7D28FAD-E7C9-4155-9E41-3AB2B0CEC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3941791"/>
            <a:ext cx="5997924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ApiExceptionController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@GetMapping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"/api/members/{id}"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MemberDto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getMember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@PathVariable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"id"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String id){</a:t>
            </a:r>
            <a:endParaRPr kumimoji="0" lang="en-US" altLang="ko-KR" sz="1600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>
                <a:solidFill>
                  <a:srgbClr val="A9B7C6"/>
                </a:solidFill>
                <a:latin typeface="Arial Unicode MS"/>
                <a:ea typeface="JetBrains Mono"/>
              </a:rPr>
              <a:t>        . . .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(id.equals(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"user-ex"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 new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UserException(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사용자 오류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MemberDto(id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"hello 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+id)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FA3E3E-519F-4E6D-B91D-B71761E7046E}"/>
              </a:ext>
            </a:extLst>
          </p:cNvPr>
          <p:cNvSpPr/>
          <p:nvPr/>
        </p:nvSpPr>
        <p:spPr>
          <a:xfrm>
            <a:off x="1092200" y="6328641"/>
            <a:ext cx="4318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http://localhost:8080/api/members/user-ex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7D325-C3A9-4B04-9BF3-1D1816279738}"/>
              </a:ext>
            </a:extLst>
          </p:cNvPr>
          <p:cNvSpPr txBox="1"/>
          <p:nvPr/>
        </p:nvSpPr>
        <p:spPr>
          <a:xfrm>
            <a:off x="7090124" y="5860333"/>
            <a:ext cx="389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컨트롤러 </a:t>
            </a:r>
            <a:r>
              <a:rPr lang="en-US" altLang="ko-KR">
                <a:sym typeface="Wingdings" panose="05000000000000000000" pitchFamily="2" charset="2"/>
              </a:rPr>
              <a:t> WAS </a:t>
            </a:r>
            <a:r>
              <a:rPr lang="ko-KR" altLang="en-US">
                <a:sym typeface="Wingdings" panose="05000000000000000000" pitchFamily="2" charset="2"/>
              </a:rPr>
              <a:t>사이의 흐름이 복잡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2EB13A-EB24-4E21-B364-23B9C84304F8}"/>
              </a:ext>
            </a:extLst>
          </p:cNvPr>
          <p:cNvSpPr/>
          <p:nvPr/>
        </p:nvSpPr>
        <p:spPr>
          <a:xfrm>
            <a:off x="5472687" y="6343458"/>
            <a:ext cx="4318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ym typeface="Wingdings" panose="05000000000000000000" pitchFamily="2" charset="2"/>
              </a:rPr>
              <a:t> 500error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44098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HandlerExceptionResolver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100" b="1"/>
              <a:t>예외를 </a:t>
            </a:r>
            <a:r>
              <a:rPr lang="en-US" altLang="ko-KR" sz="2100" b="1"/>
              <a:t>EceptionResolver </a:t>
            </a:r>
            <a:r>
              <a:rPr lang="ko-KR" altLang="en-US" sz="2100" b="1"/>
              <a:t>에서 끝내기</a:t>
            </a:r>
            <a:endParaRPr lang="en-US" altLang="ko-KR" sz="2100" b="1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0DA9EC-B9B7-4801-9BCC-7702794A9C30}"/>
              </a:ext>
            </a:extLst>
          </p:cNvPr>
          <p:cNvSpPr/>
          <p:nvPr/>
        </p:nvSpPr>
        <p:spPr>
          <a:xfrm>
            <a:off x="747915" y="1346686"/>
            <a:ext cx="6096000" cy="49398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700"/>
              <a:t>package shop.online.exception.CustomException;</a:t>
            </a:r>
          </a:p>
          <a:p>
            <a:endParaRPr lang="en-US" altLang="ko-KR" sz="700"/>
          </a:p>
          <a:p>
            <a:r>
              <a:rPr lang="en-US" altLang="ko-KR" sz="700"/>
              <a:t>import com.fasterxml.jackson.databind.ObjectMapper;</a:t>
            </a:r>
          </a:p>
          <a:p>
            <a:r>
              <a:rPr lang="en-US" altLang="ko-KR" sz="700"/>
              <a:t>import lombok.extern.slf4j.Slf4j;</a:t>
            </a:r>
          </a:p>
          <a:p>
            <a:r>
              <a:rPr lang="en-US" altLang="ko-KR" sz="700"/>
              <a:t>import org.springframework.web.servlet.HandlerExceptionResolver;</a:t>
            </a:r>
          </a:p>
          <a:p>
            <a:r>
              <a:rPr lang="en-US" altLang="ko-KR" sz="700"/>
              <a:t>import org.springframework.web.servlet.ModelAndView;</a:t>
            </a:r>
          </a:p>
          <a:p>
            <a:endParaRPr lang="en-US" altLang="ko-KR" sz="700"/>
          </a:p>
          <a:p>
            <a:r>
              <a:rPr lang="en-US" altLang="ko-KR" sz="700"/>
              <a:t>import javax.servlet.http.HttpServletRequest;</a:t>
            </a:r>
          </a:p>
          <a:p>
            <a:r>
              <a:rPr lang="en-US" altLang="ko-KR" sz="700"/>
              <a:t>import javax.servlet.http.HttpServletResponse;</a:t>
            </a:r>
          </a:p>
          <a:p>
            <a:r>
              <a:rPr lang="en-US" altLang="ko-KR" sz="700"/>
              <a:t>import java.io.IOException;</a:t>
            </a:r>
          </a:p>
          <a:p>
            <a:r>
              <a:rPr lang="en-US" altLang="ko-KR" sz="700"/>
              <a:t>import java.util.HashMap;</a:t>
            </a:r>
          </a:p>
          <a:p>
            <a:r>
              <a:rPr lang="en-US" altLang="ko-KR" sz="700"/>
              <a:t>import java.util.Map;</a:t>
            </a:r>
          </a:p>
          <a:p>
            <a:endParaRPr lang="en-US" altLang="ko-KR" sz="700"/>
          </a:p>
          <a:p>
            <a:r>
              <a:rPr lang="en-US" altLang="ko-KR" sz="700"/>
              <a:t>@Slf4j</a:t>
            </a:r>
          </a:p>
          <a:p>
            <a:r>
              <a:rPr lang="en-US" altLang="ko-KR" sz="700"/>
              <a:t>public class UserHandlerExceptionResolver implements HandlerExceptionResolver {</a:t>
            </a:r>
          </a:p>
          <a:p>
            <a:r>
              <a:rPr lang="en-US" altLang="ko-KR" sz="700"/>
              <a:t>    private final ObjectMapper objectMapper = new ObjectMapper();</a:t>
            </a:r>
          </a:p>
          <a:p>
            <a:r>
              <a:rPr lang="en-US" altLang="ko-KR" sz="700"/>
              <a:t>    @Override</a:t>
            </a:r>
          </a:p>
          <a:p>
            <a:r>
              <a:rPr lang="en-US" altLang="ko-KR" sz="700"/>
              <a:t>    public ModelAndView resolveException(HttpServletRequest request, HttpServletResponse response, Object handler, Exception ex) {</a:t>
            </a:r>
          </a:p>
          <a:p>
            <a:r>
              <a:rPr lang="en-US" altLang="ko-KR" sz="700"/>
              <a:t>        try{</a:t>
            </a:r>
          </a:p>
          <a:p>
            <a:r>
              <a:rPr lang="en-US" altLang="ko-KR" sz="700"/>
              <a:t>            if(ex instanceof UserException){</a:t>
            </a:r>
          </a:p>
          <a:p>
            <a:r>
              <a:rPr lang="en-US" altLang="ko-KR" sz="700"/>
              <a:t>                log.info("UserException resolver to 400");</a:t>
            </a:r>
          </a:p>
          <a:p>
            <a:r>
              <a:rPr lang="en-US" altLang="ko-KR" sz="700"/>
              <a:t>                String acceptHeader = request.getHeader("accept");</a:t>
            </a:r>
          </a:p>
          <a:p>
            <a:r>
              <a:rPr lang="en-US" altLang="ko-KR" sz="700"/>
              <a:t>                response.setStatus(HttpServletResponse.SC_BAD_REQUEST);</a:t>
            </a:r>
          </a:p>
          <a:p>
            <a:endParaRPr lang="en-US" altLang="ko-KR" sz="700"/>
          </a:p>
          <a:p>
            <a:r>
              <a:rPr lang="en-US" altLang="ko-KR" sz="700"/>
              <a:t>                if("application/json".equals(acceptHeader)){</a:t>
            </a:r>
          </a:p>
          <a:p>
            <a:r>
              <a:rPr lang="en-US" altLang="ko-KR" sz="700"/>
              <a:t>                    Map&lt;String, Object&gt; errorResult = new HashMap&lt;&gt;();</a:t>
            </a:r>
          </a:p>
          <a:p>
            <a:r>
              <a:rPr lang="en-US" altLang="ko-KR" sz="700"/>
              <a:t>                    errorResult.put("ex",ex.getClass());</a:t>
            </a:r>
          </a:p>
          <a:p>
            <a:r>
              <a:rPr lang="en-US" altLang="ko-KR" sz="700"/>
              <a:t>                    errorResult.put("message", ex.getMessage());</a:t>
            </a:r>
          </a:p>
          <a:p>
            <a:r>
              <a:rPr lang="en-US" altLang="ko-KR" sz="700"/>
              <a:t>                    String result = objectMapper.writeValueAsString(errorResult);</a:t>
            </a:r>
          </a:p>
          <a:p>
            <a:r>
              <a:rPr lang="en-US" altLang="ko-KR" sz="700"/>
              <a:t>                    response.setContentType("application/json");</a:t>
            </a:r>
          </a:p>
          <a:p>
            <a:r>
              <a:rPr lang="en-US" altLang="ko-KR" sz="700"/>
              <a:t>                    response.setCharacterEncoding("utf-8");</a:t>
            </a:r>
          </a:p>
          <a:p>
            <a:r>
              <a:rPr lang="en-US" altLang="ko-KR" sz="700"/>
              <a:t>                    response.getWriter().write(result);</a:t>
            </a:r>
          </a:p>
          <a:p>
            <a:r>
              <a:rPr lang="en-US" altLang="ko-KR" sz="700"/>
              <a:t>                    return new ModelAndView();</a:t>
            </a:r>
          </a:p>
          <a:p>
            <a:r>
              <a:rPr lang="en-US" altLang="ko-KR" sz="700"/>
              <a:t>                }else{</a:t>
            </a:r>
          </a:p>
          <a:p>
            <a:r>
              <a:rPr lang="en-US" altLang="ko-KR" sz="700"/>
              <a:t>                    Map&lt;String, Object&gt; errorResult = new HashMap&lt;&gt;();</a:t>
            </a:r>
          </a:p>
          <a:p>
            <a:r>
              <a:rPr lang="en-US" altLang="ko-KR" sz="700"/>
              <a:t>                    errorResult.put("message",ex.getMessage());</a:t>
            </a:r>
          </a:p>
          <a:p>
            <a:r>
              <a:rPr lang="en-US" altLang="ko-KR" sz="700"/>
              <a:t>                    return new ModelAndView("error/500",errorResult);</a:t>
            </a:r>
          </a:p>
          <a:p>
            <a:r>
              <a:rPr lang="en-US" altLang="ko-KR" sz="700"/>
              <a:t>                }</a:t>
            </a:r>
          </a:p>
          <a:p>
            <a:r>
              <a:rPr lang="en-US" altLang="ko-KR" sz="700"/>
              <a:t>            }</a:t>
            </a:r>
          </a:p>
          <a:p>
            <a:r>
              <a:rPr lang="en-US" altLang="ko-KR" sz="700"/>
              <a:t>        } catch (IOException e){</a:t>
            </a:r>
          </a:p>
          <a:p>
            <a:r>
              <a:rPr lang="en-US" altLang="ko-KR" sz="700"/>
              <a:t>            log.error("resolver ex", e);</a:t>
            </a:r>
          </a:p>
          <a:p>
            <a:r>
              <a:rPr lang="en-US" altLang="ko-KR" sz="700"/>
              <a:t>        }</a:t>
            </a:r>
          </a:p>
          <a:p>
            <a:r>
              <a:rPr lang="en-US" altLang="ko-KR" sz="700"/>
              <a:t>        return null;</a:t>
            </a:r>
          </a:p>
          <a:p>
            <a:r>
              <a:rPr lang="en-US" altLang="ko-KR" sz="700"/>
              <a:t>    }</a:t>
            </a:r>
          </a:p>
          <a:p>
            <a:r>
              <a:rPr lang="en-US" altLang="ko-KR" sz="700"/>
              <a:t>}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03E7194-6A8B-48BF-8CC2-EC6BB4F4D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725" y="1346686"/>
            <a:ext cx="2571750" cy="1600200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F920C417-6972-4DD8-ADA8-3A9888F61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3725" y="4730149"/>
            <a:ext cx="8488221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extendHandlerExceptionResolvers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(List&lt;HandlerExceptionResolver&gt; resolvers)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resolvers.add(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MyHandlerExceptionResolver())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resolvers.add(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UserHandlerExceptionResolver())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1CC836-7FC1-4586-AE8E-47A8528D6574}"/>
              </a:ext>
            </a:extLst>
          </p:cNvPr>
          <p:cNvSpPr/>
          <p:nvPr/>
        </p:nvSpPr>
        <p:spPr>
          <a:xfrm>
            <a:off x="7249640" y="5527176"/>
            <a:ext cx="4925108" cy="23311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8A7E17-42A2-49CE-990B-4438CFABA1B5}"/>
              </a:ext>
            </a:extLst>
          </p:cNvPr>
          <p:cNvSpPr/>
          <p:nvPr/>
        </p:nvSpPr>
        <p:spPr>
          <a:xfrm>
            <a:off x="6897735" y="4360817"/>
            <a:ext cx="17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WebConfig </a:t>
            </a:r>
            <a:r>
              <a:rPr lang="ko-KR" altLang="en-US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175821453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스프링이 제공하는 </a:t>
            </a:r>
            <a:r>
              <a:rPr lang="en-US" altLang="ko-KR"/>
              <a:t>ExceptionResolver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/>
              <a:t>스프링 부트가 기본적으로 제공하는 </a:t>
            </a:r>
            <a:r>
              <a:rPr lang="en-US" altLang="ko-KR" sz="2000" b="1"/>
              <a:t>ExceptionResolvers(</a:t>
            </a:r>
            <a:r>
              <a:rPr lang="ko-KR" altLang="en-US" sz="2000" b="1"/>
              <a:t>순서대로 등록</a:t>
            </a:r>
            <a:r>
              <a:rPr lang="en-US" altLang="ko-KR" sz="2000" b="1"/>
              <a:t>)</a:t>
            </a:r>
          </a:p>
          <a:p>
            <a:pPr lvl="1"/>
            <a:r>
              <a:rPr lang="en-US" altLang="ko-KR" sz="1800">
                <a:solidFill>
                  <a:srgbClr val="FF0000"/>
                </a:solidFill>
              </a:rPr>
              <a:t>ExceptionHandlerExceptionResolver</a:t>
            </a:r>
            <a:r>
              <a:rPr lang="en-US" altLang="ko-KR" sz="1800"/>
              <a:t> (</a:t>
            </a:r>
            <a:r>
              <a:rPr lang="ko-KR" altLang="en-US" sz="1800"/>
              <a:t>대부분 이걸로 다 처리</a:t>
            </a:r>
            <a:r>
              <a:rPr lang="en-US" altLang="ko-KR" sz="1800"/>
              <a:t>)</a:t>
            </a:r>
          </a:p>
          <a:p>
            <a:pPr lvl="2"/>
            <a:r>
              <a:rPr lang="en-US" altLang="ko-KR" sz="1600"/>
              <a:t>@ExceptionHandler </a:t>
            </a:r>
            <a:r>
              <a:rPr lang="ko-KR" altLang="en-US" sz="1600"/>
              <a:t>를 처리</a:t>
            </a:r>
            <a:endParaRPr lang="en-US" altLang="ko-KR" sz="1600"/>
          </a:p>
          <a:p>
            <a:pPr lvl="1"/>
            <a:r>
              <a:rPr lang="en-US" altLang="ko-KR" sz="1800"/>
              <a:t>ResponseStatusExceptionResolver</a:t>
            </a:r>
          </a:p>
          <a:p>
            <a:pPr lvl="2"/>
            <a:r>
              <a:rPr lang="en-US" altLang="ko-KR" sz="1600"/>
              <a:t>HTTP </a:t>
            </a:r>
            <a:r>
              <a:rPr lang="ko-KR" altLang="en-US" sz="1600"/>
              <a:t>상태 코드를 지정</a:t>
            </a:r>
            <a:endParaRPr lang="en-US" altLang="ko-KR" sz="1600"/>
          </a:p>
          <a:p>
            <a:pPr lvl="2"/>
            <a:r>
              <a:rPr lang="ko-KR" altLang="en-US" sz="1600"/>
              <a:t>예</a:t>
            </a:r>
            <a:r>
              <a:rPr lang="en-US" altLang="ko-KR" sz="1600"/>
              <a:t>) @ResponseStatus(value=HttpStatus.NOT_FOUND)</a:t>
            </a:r>
          </a:p>
          <a:p>
            <a:pPr lvl="1"/>
            <a:r>
              <a:rPr lang="en-US" altLang="ko-KR" sz="1800"/>
              <a:t>DefaultHandlerExceptionResolver (</a:t>
            </a:r>
            <a:r>
              <a:rPr lang="ko-KR" altLang="en-US" sz="1800"/>
              <a:t>우선 순위가 가장 낮음</a:t>
            </a:r>
            <a:r>
              <a:rPr lang="en-US" altLang="ko-KR" sz="1800"/>
              <a:t>)</a:t>
            </a:r>
          </a:p>
          <a:p>
            <a:pPr lvl="2"/>
            <a:r>
              <a:rPr lang="ko-KR" altLang="en-US" sz="1600"/>
              <a:t>스프링</a:t>
            </a:r>
            <a:r>
              <a:rPr lang="en-US" altLang="ko-KR" sz="1600"/>
              <a:t> </a:t>
            </a:r>
            <a:r>
              <a:rPr lang="ko-KR" altLang="en-US" sz="1600"/>
              <a:t>내부 기본 예외를 처리</a:t>
            </a:r>
            <a:endParaRPr lang="en-US" altLang="ko-KR" sz="160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92416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서블릿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컨트롤러 생성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WebServerCustomizer </a:t>
            </a:r>
            <a:r>
              <a:rPr lang="ko-KR" altLang="en-US" sz="1800"/>
              <a:t>정의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ErrorPageController @Controller</a:t>
            </a:r>
            <a:r>
              <a:rPr lang="ko-KR" altLang="en-US" sz="1800"/>
              <a:t>애노테이션 확인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ApiExceptionController</a:t>
            </a:r>
            <a:r>
              <a:rPr lang="ko-KR" altLang="en-US" sz="1800"/>
              <a:t>생성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A6B246F-B8E7-4167-8C47-1292493FD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36" y="1776567"/>
            <a:ext cx="11790728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WebServerCustomizer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WebServerFactoryCustomizer&lt;ConfigurableWebServerFactory&gt; {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0DDD1C-E84F-4EC8-B445-2603B077CE72}"/>
              </a:ext>
            </a:extLst>
          </p:cNvPr>
          <p:cNvSpPr/>
          <p:nvPr/>
        </p:nvSpPr>
        <p:spPr>
          <a:xfrm>
            <a:off x="270934" y="1855002"/>
            <a:ext cx="1498599" cy="25319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6AF68B-C364-4201-9134-8C17802CD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998" y="4358902"/>
            <a:ext cx="2914650" cy="2409825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FAC233BE-B79C-4B48-B541-7D6A72364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067" y="3252107"/>
            <a:ext cx="3634328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@Slf4j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@Controller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ErrorPageController {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99294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스프링이 제공하는 </a:t>
            </a:r>
            <a:r>
              <a:rPr lang="en-US" altLang="ko-KR"/>
              <a:t>ExceptionResolver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@ExceptionHandler</a:t>
            </a:r>
          </a:p>
          <a:p>
            <a:pPr lvl="1"/>
            <a:r>
              <a:rPr lang="ko-KR" altLang="en-US" sz="1800"/>
              <a:t>에러 화면으로 응답하는 것은 단순</a:t>
            </a:r>
            <a:endParaRPr lang="en-US" altLang="ko-KR" sz="1800"/>
          </a:p>
          <a:p>
            <a:pPr lvl="1"/>
            <a:r>
              <a:rPr lang="ko-KR" altLang="en-US" sz="1800"/>
              <a:t>반면</a:t>
            </a:r>
            <a:r>
              <a:rPr lang="en-US" altLang="ko-KR" sz="1800"/>
              <a:t>, API </a:t>
            </a:r>
            <a:r>
              <a:rPr lang="ko-KR" altLang="en-US" sz="1800"/>
              <a:t>에러 응답은 매우 세밀한 제어가 필요</a:t>
            </a:r>
            <a:endParaRPr lang="en-US" altLang="ko-KR" sz="1800"/>
          </a:p>
          <a:p>
            <a:pPr lvl="2"/>
            <a:r>
              <a:rPr lang="en-US" altLang="ko-KR" sz="1600"/>
              <a:t>RuntimeException </a:t>
            </a:r>
            <a:r>
              <a:rPr lang="ko-KR" altLang="en-US" sz="1600"/>
              <a:t>예외가 상품 컨트롤러와 회원 컨트롤러에서 동일하게 발생하는 데 서로 다르게 처리하고 싶다면</a:t>
            </a:r>
            <a:r>
              <a:rPr lang="en-US" altLang="ko-KR" sz="1600"/>
              <a:t>?</a:t>
            </a:r>
          </a:p>
          <a:p>
            <a:pPr lvl="2"/>
            <a:r>
              <a:rPr lang="en-US" altLang="ko-KR" sz="1600"/>
              <a:t>HandlerExceptionResolver</a:t>
            </a:r>
            <a:r>
              <a:rPr lang="ko-KR" altLang="en-US" sz="1600"/>
              <a:t>를 직접 구현하는 것은 쉽지 않은 작업</a:t>
            </a:r>
            <a:endParaRPr lang="en-US" altLang="ko-KR" sz="1600"/>
          </a:p>
          <a:p>
            <a:pPr lvl="2"/>
            <a:endParaRPr lang="en-US" altLang="ko-KR" sz="1600"/>
          </a:p>
          <a:p>
            <a:pPr lvl="1"/>
            <a:r>
              <a:rPr lang="en-US" altLang="ko-KR" sz="1800"/>
              <a:t>@ExceptionHandler</a:t>
            </a:r>
          </a:p>
          <a:p>
            <a:pPr lvl="2"/>
            <a:r>
              <a:rPr lang="ko-KR" altLang="en-US" sz="1600"/>
              <a:t>실무에서 대부분 사용됨</a:t>
            </a:r>
            <a:endParaRPr lang="en-US" altLang="ko-KR" sz="1600"/>
          </a:p>
          <a:p>
            <a:pPr lvl="2"/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450403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스프링이 제공하는 </a:t>
            </a:r>
            <a:r>
              <a:rPr lang="en-US" altLang="ko-KR"/>
              <a:t>ExceptionResolver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@ExceptionHandler</a:t>
            </a:r>
          </a:p>
          <a:p>
            <a:pPr lvl="1"/>
            <a:r>
              <a:rPr lang="en-US" altLang="ko-KR" sz="1800"/>
              <a:t>exception/exhandler/ErrorResult.java</a:t>
            </a:r>
          </a:p>
          <a:p>
            <a:pPr lvl="2"/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0ED35A-FB35-4828-9D9E-39B23FA15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139" y="1859339"/>
            <a:ext cx="2162175" cy="21907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D48D9C3-3323-4826-B937-67808B796C5D}"/>
              </a:ext>
            </a:extLst>
          </p:cNvPr>
          <p:cNvSpPr/>
          <p:nvPr/>
        </p:nvSpPr>
        <p:spPr>
          <a:xfrm>
            <a:off x="1099122" y="1859339"/>
            <a:ext cx="5096934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package shop.online.exception.exhandler;</a:t>
            </a:r>
          </a:p>
          <a:p>
            <a:endParaRPr lang="ko-KR" altLang="en-US"/>
          </a:p>
          <a:p>
            <a:r>
              <a:rPr lang="ko-KR" altLang="en-US"/>
              <a:t>import lombok.AllArgsConstructor;</a:t>
            </a:r>
          </a:p>
          <a:p>
            <a:r>
              <a:rPr lang="ko-KR" altLang="en-US"/>
              <a:t>import lombok.Data;</a:t>
            </a:r>
          </a:p>
          <a:p>
            <a:endParaRPr lang="ko-KR" altLang="en-US"/>
          </a:p>
          <a:p>
            <a:r>
              <a:rPr lang="ko-KR" altLang="en-US"/>
              <a:t>@Data</a:t>
            </a:r>
          </a:p>
          <a:p>
            <a:r>
              <a:rPr lang="ko-KR" altLang="en-US"/>
              <a:t>@AllArgsConstructor</a:t>
            </a:r>
          </a:p>
          <a:p>
            <a:r>
              <a:rPr lang="ko-KR" altLang="en-US"/>
              <a:t>public class ErrorResult {</a:t>
            </a:r>
          </a:p>
          <a:p>
            <a:r>
              <a:rPr lang="ko-KR" altLang="en-US"/>
              <a:t>    private String code;</a:t>
            </a:r>
          </a:p>
          <a:p>
            <a:r>
              <a:rPr lang="ko-KR" altLang="en-US"/>
              <a:t>    private String message;</a:t>
            </a:r>
          </a:p>
          <a:p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735198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스프링이 제공하는 </a:t>
            </a:r>
            <a:r>
              <a:rPr lang="en-US" altLang="ko-KR"/>
              <a:t>ExceptionResolver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@ExceptionHandler</a:t>
            </a:r>
          </a:p>
          <a:p>
            <a:pPr lvl="1"/>
            <a:r>
              <a:rPr lang="en-US" altLang="ko-KR" sz="1800"/>
              <a:t>exception/api/ApiExceptionV2Controller.java</a:t>
            </a:r>
          </a:p>
          <a:p>
            <a:pPr lvl="2"/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2E123D-BAC0-44E3-A99E-20AAC2AD5001}"/>
              </a:ext>
            </a:extLst>
          </p:cNvPr>
          <p:cNvSpPr/>
          <p:nvPr/>
        </p:nvSpPr>
        <p:spPr>
          <a:xfrm>
            <a:off x="1049866" y="1737598"/>
            <a:ext cx="4385734" cy="48013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/>
              <a:t>package shop.online.exception.api;</a:t>
            </a:r>
          </a:p>
          <a:p>
            <a:endParaRPr lang="ko-KR" altLang="en-US" sz="900"/>
          </a:p>
          <a:p>
            <a:r>
              <a:rPr lang="ko-KR" altLang="en-US" sz="900"/>
              <a:t>import lombok.AllArgsConstructor;</a:t>
            </a:r>
          </a:p>
          <a:p>
            <a:r>
              <a:rPr lang="ko-KR" altLang="en-US" sz="900"/>
              <a:t>import lombok.Data;</a:t>
            </a:r>
          </a:p>
          <a:p>
            <a:r>
              <a:rPr lang="ko-KR" altLang="en-US" sz="900"/>
              <a:t>import lombok.extern.slf4j.Slf4j;</a:t>
            </a:r>
          </a:p>
          <a:p>
            <a:r>
              <a:rPr lang="ko-KR" altLang="en-US" sz="900"/>
              <a:t>import org.springframework.web.bind.annotation.GetMapping;</a:t>
            </a:r>
          </a:p>
          <a:p>
            <a:r>
              <a:rPr lang="ko-KR" altLang="en-US" sz="900"/>
              <a:t>import org.springframework.web.bind.annotation.PathVariable;</a:t>
            </a:r>
          </a:p>
          <a:p>
            <a:r>
              <a:rPr lang="ko-KR" altLang="en-US" sz="900"/>
              <a:t>import org.springframework.web.bind.annotation.RestController;</a:t>
            </a:r>
          </a:p>
          <a:p>
            <a:r>
              <a:rPr lang="ko-KR" altLang="en-US" sz="900"/>
              <a:t>import shop.online.exception.CustomException.UserException;</a:t>
            </a:r>
          </a:p>
          <a:p>
            <a:endParaRPr lang="ko-KR" altLang="en-US" sz="900"/>
          </a:p>
          <a:p>
            <a:r>
              <a:rPr lang="ko-KR" altLang="en-US" sz="900"/>
              <a:t>@Slf4j</a:t>
            </a:r>
          </a:p>
          <a:p>
            <a:r>
              <a:rPr lang="ko-KR" altLang="en-US" sz="900"/>
              <a:t>@RestController</a:t>
            </a:r>
          </a:p>
          <a:p>
            <a:r>
              <a:rPr lang="ko-KR" altLang="en-US" sz="900"/>
              <a:t>public class ApiExceptionV2Controller {</a:t>
            </a:r>
          </a:p>
          <a:p>
            <a:r>
              <a:rPr lang="ko-KR" altLang="en-US" sz="900"/>
              <a:t>    @GetMapping("/api2/members/{id}")</a:t>
            </a:r>
          </a:p>
          <a:p>
            <a:r>
              <a:rPr lang="ko-KR" altLang="en-US" sz="900"/>
              <a:t>    public MemberDto getMember(@PathVariable("id") String id){</a:t>
            </a:r>
          </a:p>
          <a:p>
            <a:r>
              <a:rPr lang="ko-KR" altLang="en-US" sz="900"/>
              <a:t>        System.out.println("id = " + id);</a:t>
            </a:r>
          </a:p>
          <a:p>
            <a:r>
              <a:rPr lang="ko-KR" altLang="en-US" sz="900"/>
              <a:t>        if(id.equals("ex")){</a:t>
            </a:r>
          </a:p>
          <a:p>
            <a:r>
              <a:rPr lang="ko-KR" altLang="en-US" sz="900"/>
              <a:t>            throw new RuntimeException("잘못된 사용자");</a:t>
            </a:r>
          </a:p>
          <a:p>
            <a:r>
              <a:rPr lang="ko-KR" altLang="en-US" sz="900"/>
              <a:t>        }</a:t>
            </a:r>
          </a:p>
          <a:p>
            <a:r>
              <a:rPr lang="ko-KR" altLang="en-US" sz="900"/>
              <a:t>        if(id.equals("bad")){</a:t>
            </a:r>
          </a:p>
          <a:p>
            <a:r>
              <a:rPr lang="ko-KR" altLang="en-US" sz="900"/>
              <a:t>            throw new IllegalArgumentException("잘못된 입력 값");</a:t>
            </a:r>
          </a:p>
          <a:p>
            <a:r>
              <a:rPr lang="ko-KR" altLang="en-US" sz="900"/>
              <a:t>        }</a:t>
            </a:r>
          </a:p>
          <a:p>
            <a:r>
              <a:rPr lang="ko-KR" altLang="en-US" sz="900"/>
              <a:t>        if(id.equals("user-ex")){</a:t>
            </a:r>
          </a:p>
          <a:p>
            <a:r>
              <a:rPr lang="ko-KR" altLang="en-US" sz="900"/>
              <a:t>            throw new UserException("사용자 오류");</a:t>
            </a:r>
          </a:p>
          <a:p>
            <a:r>
              <a:rPr lang="ko-KR" altLang="en-US" sz="900"/>
              <a:t>        }</a:t>
            </a:r>
          </a:p>
          <a:p>
            <a:r>
              <a:rPr lang="ko-KR" altLang="en-US" sz="900"/>
              <a:t>        return new MemberDto(id,"hello "+id);</a:t>
            </a:r>
          </a:p>
          <a:p>
            <a:r>
              <a:rPr lang="ko-KR" altLang="en-US" sz="900"/>
              <a:t>    }</a:t>
            </a:r>
          </a:p>
          <a:p>
            <a:r>
              <a:rPr lang="ko-KR" altLang="en-US" sz="900"/>
              <a:t>    @Data</a:t>
            </a:r>
          </a:p>
          <a:p>
            <a:r>
              <a:rPr lang="ko-KR" altLang="en-US" sz="900"/>
              <a:t>    @AllArgsConstructor</a:t>
            </a:r>
          </a:p>
          <a:p>
            <a:r>
              <a:rPr lang="ko-KR" altLang="en-US" sz="900"/>
              <a:t>    static class MemberDto{</a:t>
            </a:r>
          </a:p>
          <a:p>
            <a:r>
              <a:rPr lang="ko-KR" altLang="en-US" sz="900"/>
              <a:t>        private String memberId;</a:t>
            </a:r>
          </a:p>
          <a:p>
            <a:r>
              <a:rPr lang="ko-KR" altLang="en-US" sz="900"/>
              <a:t>        private String name;</a:t>
            </a:r>
          </a:p>
          <a:p>
            <a:r>
              <a:rPr lang="ko-KR" altLang="en-US" sz="900"/>
              <a:t>    }</a:t>
            </a:r>
          </a:p>
          <a:p>
            <a:r>
              <a:rPr lang="ko-KR" altLang="en-US" sz="900"/>
              <a:t>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19726C-E628-4D8D-B6C1-42149950A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7" y="1737598"/>
            <a:ext cx="24955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3928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스프링이 제공하는 </a:t>
            </a:r>
            <a:r>
              <a:rPr lang="en-US" altLang="ko-KR"/>
              <a:t>ExceptionResolver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@ExceptionHandler</a:t>
            </a:r>
          </a:p>
          <a:p>
            <a:pPr lvl="1"/>
            <a:r>
              <a:rPr lang="en-US" altLang="ko-KR" sz="1800"/>
              <a:t>exception/api/ApiExceptionV2Controller.java</a:t>
            </a:r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marL="457200" lvl="1" indent="0">
              <a:buNone/>
            </a:pPr>
            <a:endParaRPr lang="en-US" altLang="ko-KR" sz="1800"/>
          </a:p>
          <a:p>
            <a:pPr lvl="1"/>
            <a:r>
              <a:rPr lang="en-US" altLang="ko-KR" sz="1800"/>
              <a:t>ApiExceptionV2Controller</a:t>
            </a:r>
            <a:r>
              <a:rPr lang="ko-KR" altLang="en-US" sz="1800"/>
              <a:t>내부에서 </a:t>
            </a:r>
            <a:r>
              <a:rPr lang="en-US" altLang="ko-KR" sz="1800"/>
              <a:t>IllegalArgumentException</a:t>
            </a:r>
            <a:r>
              <a:rPr lang="ko-KR" altLang="en-US" sz="1800"/>
              <a:t>이 발생하면 </a:t>
            </a:r>
            <a:r>
              <a:rPr lang="ko-KR" altLang="ko-KR" sz="1800">
                <a:solidFill>
                  <a:srgbClr val="FFC66D"/>
                </a:solidFill>
                <a:latin typeface="Arial Unicode MS"/>
                <a:ea typeface="JetBrains Mono"/>
              </a:rPr>
              <a:t>illegalExHandler</a:t>
            </a:r>
            <a:r>
              <a:rPr lang="ko-KR" altLang="en-US" sz="1800">
                <a:latin typeface="Arial Unicode MS"/>
                <a:ea typeface="JetBrains Mono"/>
              </a:rPr>
              <a:t>가 호출됨</a:t>
            </a:r>
            <a:endParaRPr lang="en-US" altLang="ko-KR" sz="1800">
              <a:latin typeface="Arial Unicode MS"/>
              <a:ea typeface="JetBrains Mono"/>
            </a:endParaRPr>
          </a:p>
          <a:p>
            <a:pPr lvl="1"/>
            <a:r>
              <a:rPr lang="ko-KR" altLang="en-US" sz="1800"/>
              <a:t>컨트롤러 종류가 </a:t>
            </a:r>
            <a:r>
              <a:rPr lang="en-US" altLang="ko-KR" sz="1800"/>
              <a:t>RestController</a:t>
            </a:r>
            <a:r>
              <a:rPr lang="ko-KR" altLang="en-US" sz="1800"/>
              <a:t>일 경우</a:t>
            </a:r>
            <a:r>
              <a:rPr lang="en-US" altLang="ko-KR" sz="1800"/>
              <a:t>, return </a:t>
            </a:r>
            <a:r>
              <a:rPr lang="ko-KR" altLang="en-US" sz="1800"/>
              <a:t>객체가 </a:t>
            </a:r>
            <a:r>
              <a:rPr lang="en-US" altLang="ko-KR" sz="1800"/>
              <a:t>JSON</a:t>
            </a:r>
            <a:r>
              <a:rPr lang="ko-KR" altLang="en-US" sz="1800"/>
              <a:t>으로 반환</a:t>
            </a:r>
            <a:endParaRPr lang="en-US" altLang="ko-KR" sz="1800"/>
          </a:p>
          <a:p>
            <a:pPr lvl="2"/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E547C4B-A5AC-48FD-B496-8B3FA5AED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867" y="1605971"/>
            <a:ext cx="7045518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@Slf4j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@RestController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ApiExceptionV2Controller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@ExceptionHandler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(IllegalArgumentException.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ErrorResult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illegalExHandler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(IllegalArgumentException e){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.error(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"[exceptionHandler] ex"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return 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ErrorResult(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"BAD"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e.getMessage())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037AC9-5EFF-452C-92E2-EA1B8BF975DD}"/>
              </a:ext>
            </a:extLst>
          </p:cNvPr>
          <p:cNvSpPr/>
          <p:nvPr/>
        </p:nvSpPr>
        <p:spPr>
          <a:xfrm>
            <a:off x="1373774" y="2472266"/>
            <a:ext cx="6601826" cy="115993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25873C-7938-4331-AB4E-79914E54E8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713"/>
          <a:stretch/>
        </p:blipFill>
        <p:spPr>
          <a:xfrm>
            <a:off x="1154243" y="4895051"/>
            <a:ext cx="4713157" cy="46934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D66EF1-D9D1-448C-975B-64E9FA8A4B70}"/>
              </a:ext>
            </a:extLst>
          </p:cNvPr>
          <p:cNvSpPr/>
          <p:nvPr/>
        </p:nvSpPr>
        <p:spPr>
          <a:xfrm>
            <a:off x="3596838" y="5046132"/>
            <a:ext cx="1152962" cy="205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2FA4401-E62A-4DA2-A54D-9E5F19CC7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672" y="5448926"/>
            <a:ext cx="4705175" cy="134239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502505-393F-4F4B-8A49-0A1BA28CAF8B}"/>
              </a:ext>
            </a:extLst>
          </p:cNvPr>
          <p:cNvSpPr/>
          <p:nvPr/>
        </p:nvSpPr>
        <p:spPr>
          <a:xfrm>
            <a:off x="3766171" y="5467236"/>
            <a:ext cx="407896" cy="205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4399CB-58F0-45F8-BD81-F9BC4B4D90EC}"/>
              </a:ext>
            </a:extLst>
          </p:cNvPr>
          <p:cNvSpPr txBox="1"/>
          <p:nvPr/>
        </p:nvSpPr>
        <p:spPr>
          <a:xfrm>
            <a:off x="6090612" y="5349967"/>
            <a:ext cx="5593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오류가 발생했지만 잡아 정상 처리 흐름으로 변경되었으므로</a:t>
            </a:r>
            <a:endParaRPr lang="en-US" altLang="ko-KR" sz="1600"/>
          </a:p>
          <a:p>
            <a:r>
              <a:rPr lang="ko-KR" altLang="en-US" sz="1600"/>
              <a:t> </a:t>
            </a:r>
            <a:r>
              <a:rPr lang="en-US" altLang="ko-KR" sz="1600"/>
              <a:t>status</a:t>
            </a:r>
            <a:r>
              <a:rPr lang="ko-KR" altLang="en-US" sz="1600"/>
              <a:t>가 </a:t>
            </a:r>
            <a:r>
              <a:rPr lang="en-US" altLang="ko-KR" sz="1600"/>
              <a:t>200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7671914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스프링이 제공하는 </a:t>
            </a:r>
            <a:r>
              <a:rPr lang="en-US" altLang="ko-KR"/>
              <a:t>ExceptionResolver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@ExceptionHandler</a:t>
            </a:r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2"/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en-US" altLang="ko-KR" sz="1600"/>
              <a:t>Dispatcher</a:t>
            </a:r>
            <a:r>
              <a:rPr lang="ko-KR" altLang="en-US" sz="1600"/>
              <a:t> </a:t>
            </a:r>
            <a:r>
              <a:rPr lang="en-US" altLang="ko-KR" sz="1600"/>
              <a:t>Servlet</a:t>
            </a:r>
            <a:r>
              <a:rPr lang="ko-KR" altLang="en-US" sz="1600"/>
              <a:t>은 </a:t>
            </a:r>
            <a:r>
              <a:rPr lang="en-US" altLang="ko-KR" sz="1600"/>
              <a:t>ExceptionResolver </a:t>
            </a:r>
            <a:r>
              <a:rPr lang="ko-KR" altLang="en-US" sz="1600"/>
              <a:t>중</a:t>
            </a:r>
            <a:r>
              <a:rPr lang="en-US" altLang="ko-KR" sz="1600">
                <a:sym typeface="Wingdings" panose="05000000000000000000" pitchFamily="2" charset="2"/>
              </a:rPr>
              <a:t> ExceptionHandlerExceptionResolver</a:t>
            </a:r>
            <a:r>
              <a:rPr lang="ko-KR" altLang="en-US" sz="1600">
                <a:sym typeface="Wingdings" panose="05000000000000000000" pitchFamily="2" charset="2"/>
              </a:rPr>
              <a:t>를 가장 먼저 선택 </a:t>
            </a:r>
            <a:r>
              <a:rPr lang="en-US" altLang="ko-KR" sz="1600">
                <a:sym typeface="Wingdings" panose="05000000000000000000" pitchFamily="2" charset="2"/>
              </a:rPr>
              <a:t> @ExceptionHandler</a:t>
            </a:r>
            <a:r>
              <a:rPr lang="ko-KR" altLang="en-US" sz="1600">
                <a:sym typeface="Wingdings" panose="05000000000000000000" pitchFamily="2" charset="2"/>
              </a:rPr>
              <a:t>을 찾아서 해당 예외 처리기가 있다면 실행 </a:t>
            </a: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>
                <a:sym typeface="Wingdings" panose="05000000000000000000" pitchFamily="2" charset="2"/>
              </a:rPr>
              <a:t>정상로직으로 간주 </a:t>
            </a: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/>
              <a:t>여기서 정상 흐름이 끝났으므로 </a:t>
            </a:r>
            <a:r>
              <a:rPr lang="en-US" altLang="ko-KR" sz="1600"/>
              <a:t>WAS</a:t>
            </a:r>
            <a:r>
              <a:rPr lang="ko-KR" altLang="en-US" sz="1600"/>
              <a:t>에서 </a:t>
            </a:r>
            <a:r>
              <a:rPr lang="en-US" altLang="ko-KR" sz="1600"/>
              <a:t>Controller</a:t>
            </a:r>
            <a:r>
              <a:rPr lang="ko-KR" altLang="en-US" sz="1600"/>
              <a:t>로 다시 요청되는 흐름이 생략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12" name="Picture 2" descr="https://blog.kakaocdn.net/dn/ZU3NO/btrBKxaRXKT/tWfVf79xJ7YfhESKTgHdwk/img.png">
            <a:extLst>
              <a:ext uri="{FF2B5EF4-FFF2-40B4-BE49-F238E27FC236}">
                <a16:creationId xmlns:a16="http://schemas.microsoft.com/office/drawing/2014/main" id="{539EB6AE-83E7-440F-B0AD-FC6F2A218A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4" t="49621" r="3581"/>
          <a:stretch/>
        </p:blipFill>
        <p:spPr bwMode="auto">
          <a:xfrm>
            <a:off x="880532" y="1285996"/>
            <a:ext cx="6042247" cy="335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927D30-687B-4A33-BFCE-2AAA8095B34E}"/>
              </a:ext>
            </a:extLst>
          </p:cNvPr>
          <p:cNvSpPr/>
          <p:nvPr/>
        </p:nvSpPr>
        <p:spPr>
          <a:xfrm>
            <a:off x="1727200" y="2167467"/>
            <a:ext cx="694267" cy="482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1303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스프링이 제공하는 </a:t>
            </a:r>
            <a:r>
              <a:rPr lang="en-US" altLang="ko-KR"/>
              <a:t>ExceptionResolver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@ExceptionHandler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en-US" sz="1800"/>
              <a:t>예외를 어쨌든 의도한 형태로 처리했기때문에 응답 성공인 </a:t>
            </a:r>
            <a:r>
              <a:rPr lang="en-US" altLang="ko-KR" sz="1800"/>
              <a:t>200</a:t>
            </a:r>
            <a:r>
              <a:rPr lang="ko-KR" altLang="en-US" sz="1800"/>
              <a:t>을 전달하는 것이 틀린 것은 아니지만 발생한 예외에 맞는 상태 코드로 응답하고 싶다면</a:t>
            </a:r>
            <a:r>
              <a:rPr lang="en-US" altLang="ko-KR" sz="1800"/>
              <a:t>?</a:t>
            </a:r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ResponseEntity</a:t>
            </a:r>
            <a:r>
              <a:rPr lang="ko-KR" altLang="en-US" sz="1800"/>
              <a:t>로 응답</a:t>
            </a:r>
            <a:r>
              <a:rPr lang="en-US" altLang="ko-KR" sz="1800"/>
              <a:t>(</a:t>
            </a:r>
            <a:r>
              <a:rPr lang="ko-KR" altLang="en-US" sz="1800"/>
              <a:t>위에서는 </a:t>
            </a:r>
            <a:r>
              <a:rPr lang="en-US" altLang="ko-KR" sz="1800"/>
              <a:t>@ResponseStatus</a:t>
            </a:r>
            <a:r>
              <a:rPr lang="ko-KR" altLang="en-US" sz="1800"/>
              <a:t>를 사용</a:t>
            </a:r>
            <a:r>
              <a:rPr lang="en-US" altLang="ko-KR" sz="1800"/>
              <a:t>, </a:t>
            </a:r>
            <a:r>
              <a:rPr lang="ko-KR" altLang="en-US" sz="1800"/>
              <a:t>아래에서는 </a:t>
            </a:r>
            <a:r>
              <a:rPr lang="en-US" altLang="ko-KR" sz="1800"/>
              <a:t>ResponseEntity</a:t>
            </a:r>
            <a:r>
              <a:rPr lang="ko-KR" altLang="en-US" sz="1800"/>
              <a:t>에 상태코드 설정</a:t>
            </a:r>
            <a:r>
              <a:rPr lang="en-US" altLang="ko-KR" sz="1800"/>
              <a:t>)</a:t>
            </a:r>
          </a:p>
          <a:p>
            <a:pPr lvl="1">
              <a:lnSpc>
                <a:spcPct val="150000"/>
              </a:lnSpc>
            </a:pPr>
            <a:endParaRPr lang="en-US" sz="1800"/>
          </a:p>
          <a:p>
            <a:pPr lvl="1">
              <a:lnSpc>
                <a:spcPct val="150000"/>
              </a:lnSpc>
            </a:pPr>
            <a:endParaRPr lang="en-US" sz="1800"/>
          </a:p>
          <a:p>
            <a:pPr lvl="1">
              <a:lnSpc>
                <a:spcPct val="150000"/>
              </a:lnSpc>
            </a:pPr>
            <a:endParaRPr lang="en-US" sz="1800"/>
          </a:p>
          <a:p>
            <a:pPr lvl="1">
              <a:lnSpc>
                <a:spcPct val="150000"/>
              </a:lnSpc>
            </a:pPr>
            <a:endParaRPr lang="en-US" sz="1800"/>
          </a:p>
          <a:p>
            <a:pPr lvl="1">
              <a:lnSpc>
                <a:spcPct val="150000"/>
              </a:lnSpc>
            </a:pPr>
            <a:endParaRPr lang="en-US" sz="180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843813-AF2A-4FF1-B520-3D4E5802C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866" y="2153905"/>
            <a:ext cx="6789038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@ResponseStatus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(HttpStatus.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BAD_REQUEST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@ExceptionHandler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(IllegalArgumentException.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ErrorResult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illegalExHandler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(IllegalArgumentException e){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.error(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"[exceptionHandler] ex"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ErrorResult(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"BAD"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e.getMessage())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3A051E-EE07-4D72-90AD-2E92862F3FFE}"/>
              </a:ext>
            </a:extLst>
          </p:cNvPr>
          <p:cNvSpPr/>
          <p:nvPr/>
        </p:nvSpPr>
        <p:spPr>
          <a:xfrm>
            <a:off x="1397472" y="2218267"/>
            <a:ext cx="6601826" cy="262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3EC7A9-5008-4AF2-BD94-85842E129EEA}"/>
              </a:ext>
            </a:extLst>
          </p:cNvPr>
          <p:cNvSpPr/>
          <p:nvPr/>
        </p:nvSpPr>
        <p:spPr>
          <a:xfrm>
            <a:off x="1303866" y="4914014"/>
            <a:ext cx="9220199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 @ExceptionHandler(UserException.class)</a:t>
            </a:r>
          </a:p>
          <a:p>
            <a:r>
              <a:rPr lang="en-US" altLang="ko-KR"/>
              <a:t>    public ResponseEntity&lt;ErrorResult&gt; userExHandler(UserException e){</a:t>
            </a:r>
          </a:p>
          <a:p>
            <a:r>
              <a:rPr lang="en-US" altLang="ko-KR"/>
              <a:t>        log.error("[exceptionHandler] ex", e);</a:t>
            </a:r>
          </a:p>
          <a:p>
            <a:r>
              <a:rPr lang="en-US" altLang="ko-KR"/>
              <a:t>        ErrorResult errorResult = new ErrorResult("USER-EX", e.getMessage());</a:t>
            </a:r>
          </a:p>
          <a:p>
            <a:r>
              <a:rPr lang="en-US" altLang="ko-KR"/>
              <a:t>        return new ResponseEntity(errorResult,HttpStatus.BAD_REQUEST);</a:t>
            </a:r>
          </a:p>
          <a:p>
            <a:r>
              <a:rPr lang="en-US" altLang="ko-KR"/>
              <a:t>    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307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스프링이 제공하는 </a:t>
            </a:r>
            <a:r>
              <a:rPr lang="en-US" altLang="ko-KR"/>
              <a:t>ExceptionResolver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b="1"/>
              <a:t>@ExceptionHandler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en-US" sz="1800"/>
              <a:t>만약 발생한 예외가 </a:t>
            </a:r>
            <a:r>
              <a:rPr lang="ko-KR" altLang="ko-KR" sz="1800">
                <a:solidFill>
                  <a:srgbClr val="BBB529"/>
                </a:solidFill>
                <a:latin typeface="Arial Unicode MS"/>
                <a:ea typeface="JetBrains Mono"/>
              </a:rPr>
              <a:t>@ExceptionHandler</a:t>
            </a:r>
            <a:r>
              <a:rPr lang="ko-KR" altLang="en-US" sz="1800">
                <a:latin typeface="Arial Unicode MS"/>
                <a:ea typeface="JetBrains Mono"/>
              </a:rPr>
              <a:t>가 붙은 어떠한 핸들러에도 해당하지 않는다면 그대로 서블릿에서 나가도록 할 것인가</a:t>
            </a:r>
            <a:r>
              <a:rPr lang="en-US" altLang="ko-KR" sz="1800">
                <a:latin typeface="Arial Unicode MS"/>
                <a:ea typeface="JetBrains Mono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1800"/>
              <a:t>아래는 </a:t>
            </a:r>
            <a:r>
              <a:rPr lang="en-US" altLang="ko-KR" sz="1800"/>
              <a:t>IllegalArgumentException</a:t>
            </a:r>
            <a:r>
              <a:rPr lang="ko-KR" altLang="en-US" sz="1800"/>
              <a:t>과 이를 상속받는 모든 예외를 처리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같은 맥락으로 아래는 모든 </a:t>
            </a:r>
            <a:r>
              <a:rPr lang="en-US" altLang="ko-KR" sz="1800"/>
              <a:t>Exception</a:t>
            </a:r>
            <a:r>
              <a:rPr lang="ko-KR" altLang="en-US" sz="1800"/>
              <a:t>을 잡아서 처리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sz="1800"/>
          </a:p>
          <a:p>
            <a:pPr lvl="1">
              <a:lnSpc>
                <a:spcPct val="150000"/>
              </a:lnSpc>
            </a:pPr>
            <a:endParaRPr lang="en-US" sz="1800"/>
          </a:p>
          <a:p>
            <a:pPr lvl="1">
              <a:lnSpc>
                <a:spcPct val="150000"/>
              </a:lnSpc>
            </a:pPr>
            <a:endParaRPr lang="en-US" sz="1800"/>
          </a:p>
          <a:p>
            <a:pPr lvl="1">
              <a:lnSpc>
                <a:spcPct val="150000"/>
              </a:lnSpc>
            </a:pPr>
            <a:endParaRPr lang="en-US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구체적인 것은 구체적인 것에 매칭되고 실수로 처리를 놓친 예외나 공통으로 처리할 예외는 </a:t>
            </a:r>
            <a:r>
              <a:rPr lang="en-US" altLang="ko-KR" sz="1800"/>
              <a:t>Exception </a:t>
            </a:r>
            <a:r>
              <a:rPr lang="ko-KR" altLang="en-US" sz="1800"/>
              <a:t>파라미터를 가진 핸들러에서 처리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sz="1800"/>
              <a:t>@ExceptionHandler</a:t>
            </a:r>
            <a:r>
              <a:rPr lang="ko-KR" altLang="en-US" sz="1800"/>
              <a:t>가 처리하는 예외타입이 파라미터 타입과 같다면 </a:t>
            </a:r>
            <a:r>
              <a:rPr lang="en-US" sz="1800"/>
              <a:t>@ExceptionHandler</a:t>
            </a:r>
            <a:r>
              <a:rPr lang="ko-KR" altLang="en-US" sz="1800"/>
              <a:t>에서 </a:t>
            </a:r>
            <a:r>
              <a:rPr lang="en-US" altLang="ko-KR" sz="1800"/>
              <a:t>Exception Type </a:t>
            </a:r>
            <a:r>
              <a:rPr lang="ko-KR" altLang="en-US" sz="1800"/>
              <a:t>명시 생략 가능</a:t>
            </a:r>
            <a:endParaRPr lang="en-US" sz="1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B1A6E6-1A31-4983-BA2A-03D58DDFE827}"/>
              </a:ext>
            </a:extLst>
          </p:cNvPr>
          <p:cNvSpPr/>
          <p:nvPr/>
        </p:nvSpPr>
        <p:spPr>
          <a:xfrm>
            <a:off x="1199136" y="2427947"/>
            <a:ext cx="559961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ko-KR" altLang="ko-KR">
                <a:solidFill>
                  <a:srgbClr val="BBB529"/>
                </a:solidFill>
                <a:latin typeface="Arial Unicode MS"/>
                <a:ea typeface="JetBrains Mono"/>
              </a:rPr>
              <a:t>@ExceptionHandler</a:t>
            </a:r>
            <a:r>
              <a:rPr lang="ko-KR" altLang="ko-KR">
                <a:solidFill>
                  <a:srgbClr val="A9B7C6"/>
                </a:solidFill>
                <a:latin typeface="Arial Unicode MS"/>
                <a:ea typeface="JetBrains Mono"/>
              </a:rPr>
              <a:t>(IllegalArgumentException.</a:t>
            </a:r>
            <a:r>
              <a:rPr lang="ko-KR" altLang="ko-KR">
                <a:solidFill>
                  <a:srgbClr val="CC7832"/>
                </a:solidFill>
                <a:latin typeface="Arial Unicode MS"/>
                <a:ea typeface="JetBrains Mono"/>
              </a:rPr>
              <a:t>class</a:t>
            </a:r>
            <a:r>
              <a:rPr lang="ko-KR" altLang="ko-KR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endParaRPr lang="ko-KR" altLang="en-US"/>
          </a:p>
        </p:txBody>
      </p:sp>
      <p:pic>
        <p:nvPicPr>
          <p:cNvPr id="24579" name="Picture 3" descr="자바] 예외처리 (2) - 예외클래스의 구조">
            <a:extLst>
              <a:ext uri="{FF2B5EF4-FFF2-40B4-BE49-F238E27FC236}">
                <a16:creationId xmlns:a16="http://schemas.microsoft.com/office/drawing/2014/main" id="{0D194610-A0FC-4275-8BE5-8C2E5681F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532" y="2707347"/>
            <a:ext cx="4021027" cy="264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2AAF5211-126A-40EC-AF1D-2ACE42A37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344" y="3364342"/>
            <a:ext cx="5865195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@ResponseStatus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(HttpStatus.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INTERNAL_SERVER_ERROR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@ExceptionHandler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ErrorResult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exHandler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(Exception e){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.error(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"[exceptionHandler] ex"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new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ErrorResult(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"BAD"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내부오류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59824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@RestControllerAdvice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@RestControllerAdvice 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en-US" altLang="ko-KR" sz="1800"/>
              <a:t>@ExceptionHandler </a:t>
            </a:r>
            <a:r>
              <a:rPr lang="ko-KR" altLang="en-US" sz="1800"/>
              <a:t>를 사용해서 예외를 깔끔하게 처리할 수 있게 되었지만</a:t>
            </a:r>
            <a:r>
              <a:rPr lang="en-US" altLang="ko-KR" sz="1800"/>
              <a:t>, </a:t>
            </a:r>
            <a:r>
              <a:rPr lang="ko-KR" altLang="en-US" sz="1800"/>
              <a:t>정상 코드와 예외 처리 코드가 하나의 컨트롤러에 섞여 있음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 </a:t>
            </a:r>
            <a:r>
              <a:rPr lang="en-US" altLang="ko-KR" sz="1800"/>
              <a:t>@ControllerAdvice </a:t>
            </a:r>
            <a:r>
              <a:rPr lang="ko-KR" altLang="en-US" sz="1800"/>
              <a:t>또는 </a:t>
            </a:r>
            <a:r>
              <a:rPr lang="en-US" altLang="ko-KR" sz="1800"/>
              <a:t>@RestControllerAdvice </a:t>
            </a:r>
            <a:r>
              <a:rPr lang="ko-KR" altLang="en-US" sz="1800"/>
              <a:t>를 사용하면 둘을 분리</a:t>
            </a:r>
            <a:endParaRPr lang="en-US" altLang="ko-KR" sz="1800">
              <a:latin typeface="Arial Unicode MS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68087081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@RestControllerAdvice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@RestControllerAdvice</a:t>
            </a:r>
          </a:p>
          <a:p>
            <a:pPr lvl="1"/>
            <a:r>
              <a:rPr lang="en-US" altLang="ko-KR" sz="1600" b="1"/>
              <a:t> ApiExceptionV2Controller</a:t>
            </a:r>
            <a:r>
              <a:rPr lang="ko-KR" altLang="en-US" sz="1600" b="1"/>
              <a:t>에 있는 예외 처리 로직 가져오기</a:t>
            </a:r>
            <a:endParaRPr lang="en-US" altLang="ko-KR" sz="12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5FD9E5-C879-478D-85A8-FD48B8FC7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396" y="964487"/>
            <a:ext cx="2324100" cy="211455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FC7BD27-363A-4EB6-9858-CADCC1CEE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41" y="1744073"/>
            <a:ext cx="6348213" cy="54784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shop.online.exception.exhandler.advice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@Slf4j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lang="en-US" altLang="ko-KR" sz="1400">
                <a:solidFill>
                  <a:srgbClr val="BBB529"/>
                </a:solidFill>
                <a:latin typeface="Arial Unicode MS"/>
                <a:ea typeface="JetBrains Mono"/>
              </a:rPr>
              <a:t>@RestControllerAdvice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ExControllerAdvice {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@ResponseStatus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(HttpStatus.</a:t>
            </a: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BAD_REQUEST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@ExceptionHandler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(IllegalArgumentException.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ErrorResult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illegalExHandler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(IllegalArgumentException e){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.error(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"[exceptionHandler] ex"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return new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ErrorResult(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"BAD"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e.getMessage())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@ExceptionHandler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(UserException.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ResponseEntity&lt;ErrorResult&gt;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userExHandler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(UserException e){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.error(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"[exceptionHandler] ex"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ErrorResult errorResult 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ErrorResult(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"USER-EX"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e.getMessage())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return new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ResponseEntity(errorResult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HttpStatus.</a:t>
            </a: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BAD_REQUEST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@ResponseStatus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(HttpStatus.</a:t>
            </a: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INTERNAL_SERVER_ERROR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@ExceptionHandler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ErrorResult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exHandler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(Exception e){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.error(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"[exceptionHandler] ex"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return new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ErrorResult(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"BAD"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내부오류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62B472-9ABC-460A-80D6-207458B37003}"/>
              </a:ext>
            </a:extLst>
          </p:cNvPr>
          <p:cNvSpPr/>
          <p:nvPr/>
        </p:nvSpPr>
        <p:spPr>
          <a:xfrm>
            <a:off x="1085236" y="2482136"/>
            <a:ext cx="2048090" cy="184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38325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@RestControllerAdvice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@ControllerAdvice, @RestControllerAdvice 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en-US" sz="1800"/>
              <a:t>대상으로 지정한 여러 컨트롤러에서 발생한 예외를 일괄 처리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>
                <a:latin typeface="Arial Unicode MS"/>
                <a:ea typeface="JetBrains Mono"/>
              </a:rPr>
              <a:t>위 예제에서는 대상을 지정하지 않음 </a:t>
            </a:r>
            <a:r>
              <a:rPr lang="en-US" altLang="ko-KR" sz="1800">
                <a:latin typeface="Arial Unicode MS"/>
                <a:ea typeface="JetBrains Mono"/>
                <a:sym typeface="Wingdings" panose="05000000000000000000" pitchFamily="2" charset="2"/>
              </a:rPr>
              <a:t> </a:t>
            </a:r>
            <a:r>
              <a:rPr lang="ko-KR" altLang="en-US" sz="1800">
                <a:latin typeface="Arial Unicode MS"/>
                <a:ea typeface="JetBrains Mono"/>
                <a:sym typeface="Wingdings" panose="05000000000000000000" pitchFamily="2" charset="2"/>
              </a:rPr>
              <a:t>글로벌 적용</a:t>
            </a:r>
            <a:endParaRPr lang="en-US" altLang="ko-KR" sz="1800">
              <a:latin typeface="Arial Unicode MS"/>
              <a:ea typeface="JetBrains Mono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>
                <a:latin typeface="Arial Unicode MS"/>
                <a:ea typeface="JetBrains Mono"/>
                <a:sym typeface="Wingdings" panose="05000000000000000000" pitchFamily="2" charset="2"/>
              </a:rPr>
              <a:t>대상 지정 예시</a:t>
            </a:r>
            <a:endParaRPr lang="en-US" altLang="ko-KR" sz="1800">
              <a:latin typeface="Arial Unicode MS"/>
              <a:ea typeface="JetBrains Mono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ko-KR" altLang="en-US" sz="1600">
                <a:latin typeface="Arial Unicode MS"/>
                <a:ea typeface="JetBrains Mono"/>
                <a:sym typeface="Wingdings" panose="05000000000000000000" pitchFamily="2" charset="2"/>
              </a:rPr>
              <a:t>어노테이션 기준</a:t>
            </a:r>
            <a:endParaRPr lang="en-US" altLang="ko-KR" sz="1600">
              <a:latin typeface="Arial Unicode MS"/>
              <a:ea typeface="JetBrains Mono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endParaRPr lang="en-US" altLang="ko-KR" sz="1600">
              <a:latin typeface="Arial Unicode MS"/>
              <a:ea typeface="JetBrains Mono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ko-KR" altLang="en-US" sz="1600">
                <a:latin typeface="Arial Unicode MS"/>
                <a:ea typeface="JetBrains Mono"/>
                <a:sym typeface="Wingdings" panose="05000000000000000000" pitchFamily="2" charset="2"/>
              </a:rPr>
              <a:t>패키지 포함 하위에 있는 컨트롤러</a:t>
            </a:r>
            <a:endParaRPr lang="en-US" altLang="ko-KR" sz="1600">
              <a:latin typeface="Arial Unicode MS"/>
              <a:ea typeface="JetBrains Mono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endParaRPr lang="en-US" altLang="ko-KR" sz="1600">
              <a:latin typeface="Arial Unicode MS"/>
              <a:ea typeface="JetBrains Mono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ko-KR" altLang="en-US" sz="1600">
                <a:latin typeface="Arial Unicode MS"/>
                <a:ea typeface="JetBrains Mono"/>
                <a:sym typeface="Wingdings" panose="05000000000000000000" pitchFamily="2" charset="2"/>
              </a:rPr>
              <a:t>직접 지정</a:t>
            </a:r>
            <a:r>
              <a:rPr lang="en-US" altLang="ko-KR" sz="1600">
                <a:latin typeface="Arial Unicode MS"/>
                <a:ea typeface="JetBrains Mono"/>
                <a:sym typeface="Wingdings" panose="05000000000000000000" pitchFamily="2" charset="2"/>
              </a:rPr>
              <a:t>(</a:t>
            </a:r>
            <a:r>
              <a:rPr lang="ko-KR" altLang="en-US" sz="1600">
                <a:latin typeface="Arial Unicode MS"/>
                <a:ea typeface="JetBrains Mono"/>
                <a:sym typeface="Wingdings" panose="05000000000000000000" pitchFamily="2" charset="2"/>
              </a:rPr>
              <a:t>부모타입을 명시하면 자식타입도 처리</a:t>
            </a:r>
            <a:r>
              <a:rPr lang="en-US" altLang="ko-KR" sz="1600">
                <a:latin typeface="Arial Unicode MS"/>
                <a:ea typeface="JetBrains Mono"/>
                <a:sym typeface="Wingdings" panose="05000000000000000000" pitchFamily="2" charset="2"/>
              </a:rPr>
              <a:t>)</a:t>
            </a:r>
          </a:p>
          <a:p>
            <a:pPr lvl="2">
              <a:lnSpc>
                <a:spcPct val="150000"/>
              </a:lnSpc>
            </a:pPr>
            <a:endParaRPr lang="en-US" altLang="ko-KR" sz="1600">
              <a:latin typeface="Arial Unicode MS"/>
              <a:ea typeface="JetBrains Mono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endParaRPr lang="en-US" altLang="ko-KR" sz="1600">
              <a:latin typeface="Arial Unicode MS"/>
              <a:ea typeface="JetBrains Mono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endParaRPr lang="en-US" altLang="ko-KR" sz="1600">
              <a:latin typeface="Arial Unicode MS"/>
              <a:ea typeface="JetBrains Mono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endParaRPr lang="en-US" altLang="ko-KR" sz="1600">
              <a:latin typeface="Arial Unicode MS"/>
              <a:ea typeface="JetBrains Mono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endParaRPr lang="en-US" altLang="ko-KR" sz="1600">
              <a:latin typeface="Arial Unicode MS"/>
              <a:ea typeface="JetBrains Mono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800">
              <a:latin typeface="Arial Unicode MS"/>
              <a:ea typeface="JetBrains Mono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310528B-7E8F-4964-9821-C81F9C86B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009" y="3079718"/>
            <a:ext cx="6247288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@RestControllerAdvice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(annotations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RestController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01413EF-3ED6-42E3-9D53-26A0D02C2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009" y="4873582"/>
            <a:ext cx="8822865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@RestControllerAdvice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(assignableTypes = {ControllerInterafce.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AbstractController.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A181A9F-67DA-4798-8CA7-9FD448F0C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009" y="3976650"/>
            <a:ext cx="707757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@RestControllerAdvice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(basePackages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"org.example.controllers"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87178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서블릿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컨트롤러 생성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ApiExceptionController</a:t>
            </a:r>
            <a:r>
              <a:rPr lang="ko-KR" altLang="en-US" sz="1800"/>
              <a:t>생성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9385D1-F37F-4E96-82E8-336A9441DC1A}"/>
              </a:ext>
            </a:extLst>
          </p:cNvPr>
          <p:cNvSpPr/>
          <p:nvPr/>
        </p:nvSpPr>
        <p:spPr>
          <a:xfrm>
            <a:off x="1100667" y="1829931"/>
            <a:ext cx="6096000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1200"/>
              <a:t>package shop.online.exception.api; //</a:t>
            </a:r>
            <a:r>
              <a:rPr lang="ko-KR" altLang="en-US" sz="1200"/>
              <a:t>확인</a:t>
            </a:r>
            <a:endParaRPr lang="en-US" altLang="ko-KR" sz="1200"/>
          </a:p>
          <a:p>
            <a:r>
              <a:rPr lang="en-US" altLang="ko-KR" sz="1200"/>
              <a:t>import lombok.AllArgsConstructor;</a:t>
            </a:r>
          </a:p>
          <a:p>
            <a:r>
              <a:rPr lang="en-US" altLang="ko-KR" sz="1200"/>
              <a:t>import lombok.Data;</a:t>
            </a:r>
          </a:p>
          <a:p>
            <a:r>
              <a:rPr lang="en-US" altLang="ko-KR" sz="1200"/>
              <a:t>import lombok.extern.slf4j.Slf4j;</a:t>
            </a:r>
          </a:p>
          <a:p>
            <a:r>
              <a:rPr lang="en-US" altLang="ko-KR" sz="1200"/>
              <a:t>import org.springframework.web.bind.annotation.GetMapping;</a:t>
            </a:r>
          </a:p>
          <a:p>
            <a:r>
              <a:rPr lang="en-US" altLang="ko-KR" sz="1200"/>
              <a:t>import org.springframework.web.bind.annotation.PathVariable;</a:t>
            </a:r>
          </a:p>
          <a:p>
            <a:r>
              <a:rPr lang="en-US" altLang="ko-KR" sz="1200"/>
              <a:t>import org.springframework.web.bind.annotation.RestController;</a:t>
            </a:r>
          </a:p>
          <a:p>
            <a:endParaRPr lang="en-US" altLang="ko-KR" sz="1200"/>
          </a:p>
          <a:p>
            <a:r>
              <a:rPr lang="en-US" altLang="ko-KR" sz="1200"/>
              <a:t>@Slf4j</a:t>
            </a:r>
          </a:p>
          <a:p>
            <a:r>
              <a:rPr lang="en-US" altLang="ko-KR" sz="1200"/>
              <a:t>@RestController</a:t>
            </a:r>
          </a:p>
          <a:p>
            <a:r>
              <a:rPr lang="en-US" altLang="ko-KR" sz="1200"/>
              <a:t>public class ApiExceptionController {</a:t>
            </a:r>
          </a:p>
          <a:p>
            <a:r>
              <a:rPr lang="en-US" altLang="ko-KR" sz="1200"/>
              <a:t>    @GetMapping("/api/members/{id}")</a:t>
            </a:r>
          </a:p>
          <a:p>
            <a:r>
              <a:rPr lang="en-US" altLang="ko-KR" sz="1200"/>
              <a:t>    public MemberDto getMember(@PathVariable("id") String id){</a:t>
            </a:r>
          </a:p>
          <a:p>
            <a:r>
              <a:rPr lang="en-US" altLang="ko-KR" sz="1200"/>
              <a:t>        if(id.equals("ex")){</a:t>
            </a:r>
          </a:p>
          <a:p>
            <a:r>
              <a:rPr lang="en-US" altLang="ko-KR" sz="1200"/>
              <a:t>            throw new RuntimeException("</a:t>
            </a:r>
            <a:r>
              <a:rPr lang="ko-KR" altLang="en-US" sz="1200"/>
              <a:t>잘못된 사용자</a:t>
            </a:r>
            <a:r>
              <a:rPr lang="en-US" altLang="ko-KR" sz="1200"/>
              <a:t>");</a:t>
            </a:r>
          </a:p>
          <a:p>
            <a:r>
              <a:rPr lang="en-US" altLang="ko-KR" sz="1200"/>
              <a:t>        }</a:t>
            </a:r>
          </a:p>
          <a:p>
            <a:r>
              <a:rPr lang="en-US" altLang="ko-KR" sz="1200"/>
              <a:t>        return new MemberDto(id,"hello "+id);</a:t>
            </a:r>
          </a:p>
          <a:p>
            <a:r>
              <a:rPr lang="en-US" altLang="ko-KR" sz="1200"/>
              <a:t>    }</a:t>
            </a:r>
          </a:p>
          <a:p>
            <a:r>
              <a:rPr lang="en-US" altLang="ko-KR" sz="1200"/>
              <a:t>    @Data</a:t>
            </a:r>
          </a:p>
          <a:p>
            <a:r>
              <a:rPr lang="en-US" altLang="ko-KR" sz="1200"/>
              <a:t>    @AllArgsConstructor</a:t>
            </a:r>
          </a:p>
          <a:p>
            <a:r>
              <a:rPr lang="en-US" altLang="ko-KR" sz="1200"/>
              <a:t>    static class MemberDto{</a:t>
            </a:r>
          </a:p>
          <a:p>
            <a:r>
              <a:rPr lang="en-US" altLang="ko-KR" sz="1200"/>
              <a:t>        private String memberId;</a:t>
            </a:r>
          </a:p>
          <a:p>
            <a:r>
              <a:rPr lang="en-US" altLang="ko-KR" sz="1200"/>
              <a:t>        private String name;</a:t>
            </a:r>
          </a:p>
          <a:p>
            <a:r>
              <a:rPr lang="en-US" altLang="ko-KR" sz="1200"/>
              <a:t>    }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47198810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서블릿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컨트롤러 생성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테스트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185DDD-33D9-4771-86B6-5EE561DF0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841316"/>
            <a:ext cx="8071908" cy="289585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476DCF8-8BDE-4F52-B602-558825898D44}"/>
              </a:ext>
            </a:extLst>
          </p:cNvPr>
          <p:cNvSpPr/>
          <p:nvPr/>
        </p:nvSpPr>
        <p:spPr>
          <a:xfrm>
            <a:off x="1243013" y="3912403"/>
            <a:ext cx="7662332" cy="422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15715E-F8EE-43D5-BC1B-A9B3603DE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4958271"/>
            <a:ext cx="6988175" cy="8059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F5A8F1-B32D-4225-9C70-070D61ADA61B}"/>
              </a:ext>
            </a:extLst>
          </p:cNvPr>
          <p:cNvSpPr txBox="1"/>
          <p:nvPr/>
        </p:nvSpPr>
        <p:spPr>
          <a:xfrm>
            <a:off x="1042739" y="5821086"/>
            <a:ext cx="7321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HTML</a:t>
            </a:r>
            <a:r>
              <a:rPr lang="ko-KR" altLang="en-US"/>
              <a:t>이 반환됨</a:t>
            </a:r>
            <a:endParaRPr lang="en-US" altLang="ko-KR"/>
          </a:p>
          <a:p>
            <a:r>
              <a:rPr lang="ko-KR" altLang="en-US"/>
              <a:t>클라이언트는</a:t>
            </a:r>
            <a:r>
              <a:rPr lang="en-US" altLang="ko-KR"/>
              <a:t> </a:t>
            </a:r>
            <a:r>
              <a:rPr lang="ko-KR" altLang="en-US"/>
              <a:t>예외가 발생하면 </a:t>
            </a:r>
            <a:r>
              <a:rPr lang="en-US" altLang="ko-KR"/>
              <a:t>JSON</a:t>
            </a:r>
            <a:r>
              <a:rPr lang="ko-KR" altLang="en-US"/>
              <a:t>형태로 그 정보를 수신 받길 기대함</a:t>
            </a:r>
            <a:endParaRPr lang="en-US" altLang="ko-KR"/>
          </a:p>
          <a:p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오류 페이지 컨트롤러가 </a:t>
            </a:r>
            <a:r>
              <a:rPr lang="en-US" altLang="ko-KR">
                <a:sym typeface="Wingdings" panose="05000000000000000000" pitchFamily="2" charset="2"/>
              </a:rPr>
              <a:t>JSON</a:t>
            </a:r>
            <a:r>
              <a:rPr lang="ko-KR" altLang="en-US">
                <a:sym typeface="Wingdings" panose="05000000000000000000" pitchFamily="2" charset="2"/>
              </a:rPr>
              <a:t>으로 응답할 수 있도록 수정해야 함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8CA311-2059-4C1E-8227-5B952D4F9730}"/>
              </a:ext>
            </a:extLst>
          </p:cNvPr>
          <p:cNvSpPr/>
          <p:nvPr/>
        </p:nvSpPr>
        <p:spPr>
          <a:xfrm>
            <a:off x="5852963" y="80743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>
                <a:solidFill>
                  <a:srgbClr val="1B1B1B"/>
                </a:solidFill>
                <a:latin typeface="Inter"/>
              </a:rPr>
              <a:t>Accept</a:t>
            </a:r>
          </a:p>
          <a:p>
            <a:r>
              <a:rPr lang="ko-KR" altLang="en-US">
                <a:solidFill>
                  <a:srgbClr val="1B1B1B"/>
                </a:solidFill>
                <a:latin typeface="Inter"/>
              </a:rPr>
              <a:t>클라이언트가 서버에게 </a:t>
            </a:r>
            <a:endParaRPr lang="en-US" altLang="ko-KR">
              <a:solidFill>
                <a:srgbClr val="1B1B1B"/>
              </a:solidFill>
              <a:latin typeface="Inter"/>
            </a:endParaRPr>
          </a:p>
          <a:p>
            <a:r>
              <a:rPr lang="ko-KR" altLang="en-US">
                <a:solidFill>
                  <a:srgbClr val="1B1B1B"/>
                </a:solidFill>
                <a:latin typeface="Inter"/>
              </a:rPr>
              <a:t>자신이 이해 가능한 컨텐츠 타입이 무엇인지를 알려줌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89215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서블릿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컨트롤러 생성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ErrorPageController</a:t>
            </a:r>
            <a:r>
              <a:rPr lang="ko-KR" altLang="en-US" sz="1800"/>
              <a:t>에</a:t>
            </a:r>
            <a:r>
              <a:rPr lang="en-US" altLang="ko-KR" sz="1800"/>
              <a:t> </a:t>
            </a:r>
            <a:r>
              <a:rPr lang="ko-KR" altLang="en-US" sz="1800"/>
              <a:t>추가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2">
              <a:lnSpc>
                <a:spcPct val="150000"/>
              </a:lnSpc>
            </a:pPr>
            <a:r>
              <a:rPr lang="en-US" altLang="ko-KR" sz="1600"/>
              <a:t>produces </a:t>
            </a:r>
            <a:r>
              <a:rPr lang="en-US" altLang="ko-KR" sz="1600">
                <a:sym typeface="Wingdings" panose="05000000000000000000" pitchFamily="2" charset="2"/>
              </a:rPr>
              <a:t> Narrows the primary mapping by media types</a:t>
            </a:r>
          </a:p>
          <a:p>
            <a:pPr lvl="2">
              <a:lnSpc>
                <a:spcPct val="150000"/>
              </a:lnSpc>
            </a:pPr>
            <a:r>
              <a:rPr lang="en-US" altLang="ko-KR" sz="1600">
                <a:sym typeface="Wingdings" panose="05000000000000000000" pitchFamily="2" charset="2"/>
              </a:rPr>
              <a:t>get</a:t>
            </a:r>
            <a:r>
              <a:rPr lang="ko-KR" altLang="en-US" sz="1600">
                <a:sym typeface="Wingdings" panose="05000000000000000000" pitchFamily="2" charset="2"/>
              </a:rPr>
              <a:t>요청 </a:t>
            </a:r>
            <a:r>
              <a:rPr lang="en-US" altLang="ko-KR" sz="1600"/>
              <a:t>"/error-page/500"</a:t>
            </a:r>
            <a:r>
              <a:rPr lang="ko-KR" altLang="en-US" sz="1600"/>
              <a:t>이 두 개 존재하지만 </a:t>
            </a:r>
            <a:r>
              <a:rPr lang="en-US" altLang="ko-KR" sz="1600"/>
              <a:t>produces</a:t>
            </a:r>
            <a:r>
              <a:rPr lang="ko-KR" altLang="en-US" sz="1600"/>
              <a:t>에</a:t>
            </a:r>
            <a:r>
              <a:rPr lang="en-US" altLang="ko-KR" sz="1600"/>
              <a:t> </a:t>
            </a:r>
            <a:r>
              <a:rPr lang="ko-KR" altLang="en-US" sz="1600"/>
              <a:t>명시된 구체적인 타입을 통해 </a:t>
            </a:r>
            <a:r>
              <a:rPr lang="en-US" altLang="ko-KR" sz="1600"/>
              <a:t>errorPage500Api</a:t>
            </a:r>
            <a:r>
              <a:rPr lang="ko-KR" altLang="en-US" sz="1600"/>
              <a:t>를 선택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2E09C2-4B59-4EE3-A013-6A0886D0E828}"/>
              </a:ext>
            </a:extLst>
          </p:cNvPr>
          <p:cNvSpPr/>
          <p:nvPr/>
        </p:nvSpPr>
        <p:spPr>
          <a:xfrm>
            <a:off x="1066800" y="1888910"/>
            <a:ext cx="1010920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@RequestMapping(value="/error-page/500", produces = MediaType.APPLICATION_JSON_VALUE)</a:t>
            </a:r>
          </a:p>
          <a:p>
            <a:r>
              <a:rPr lang="en-US" altLang="ko-KR"/>
              <a:t>    public ResponseEntity&lt;Map&lt;String,Object&gt;&gt; errorPage500Api(</a:t>
            </a:r>
          </a:p>
          <a:p>
            <a:r>
              <a:rPr lang="en-US" altLang="ko-KR"/>
              <a:t>            HttpServletRequest request, HttpServletResponse response){</a:t>
            </a:r>
          </a:p>
          <a:p>
            <a:r>
              <a:rPr lang="en-US" altLang="ko-KR"/>
              <a:t>                log.info("API errorPage 500");</a:t>
            </a:r>
          </a:p>
          <a:p>
            <a:r>
              <a:rPr lang="en-US" altLang="ko-KR"/>
              <a:t>            Map&lt;String, Object&gt; result = new HashMap&lt;&gt;();</a:t>
            </a:r>
          </a:p>
          <a:p>
            <a:r>
              <a:rPr lang="en-US" altLang="ko-KR"/>
              <a:t>        Exception ex = (Exception) request.getAttribute(ERROR_EXCEPTION);</a:t>
            </a:r>
          </a:p>
          <a:p>
            <a:r>
              <a:rPr lang="en-US" altLang="ko-KR"/>
              <a:t>        result.put("status", request.getAttribute(ERROR_STATUS_CODE));</a:t>
            </a:r>
          </a:p>
          <a:p>
            <a:r>
              <a:rPr lang="en-US" altLang="ko-KR"/>
              <a:t>        result.put("message",ex.getMessage());</a:t>
            </a:r>
          </a:p>
          <a:p>
            <a:r>
              <a:rPr lang="en-US" altLang="ko-KR"/>
              <a:t>        Integer statusCode = (Integer) request.getAttribute(RequestDispatcher.ERROR_STATUS_CODE);</a:t>
            </a:r>
          </a:p>
          <a:p>
            <a:r>
              <a:rPr lang="en-US" altLang="ko-KR"/>
              <a:t>        return new ResponseEntity&lt;&gt;(result, HttpStatus.valueOf(statusCode));</a:t>
            </a:r>
          </a:p>
          <a:p>
            <a:r>
              <a:rPr lang="en-US" altLang="ko-KR"/>
              <a:t>    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31799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서블릿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결과</a:t>
            </a:r>
            <a:endParaRPr lang="en-US" altLang="ko-KR" sz="1800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r>
              <a:rPr lang="en-US" altLang="ko-KR" sz="2000" b="1"/>
              <a:t>ResponseEntity </a:t>
            </a:r>
            <a:r>
              <a:rPr lang="ko-KR" altLang="en-US" sz="2000" b="1"/>
              <a:t>정리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Spring Framework</a:t>
            </a:r>
            <a:r>
              <a:rPr lang="ko-KR" altLang="en-US" sz="1800"/>
              <a:t>에서 제공하는 클래스 중 </a:t>
            </a:r>
            <a:r>
              <a:rPr lang="en-US" altLang="ko-KR" sz="1800"/>
              <a:t>HttpEntity</a:t>
            </a:r>
            <a:r>
              <a:rPr lang="ko-KR" altLang="en-US" sz="1800"/>
              <a:t>라는 클래스가 존재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HttpEntity </a:t>
            </a:r>
            <a:r>
              <a:rPr lang="ko-KR" altLang="en-US" sz="1800"/>
              <a:t>클래스를 상속받아 구현한 클래스가 </a:t>
            </a:r>
            <a:r>
              <a:rPr lang="en-US" altLang="ko-KR" sz="1800"/>
              <a:t>RequestEntity, ResponseEntity </a:t>
            </a:r>
            <a:r>
              <a:rPr lang="ko-KR" altLang="en-US" sz="1800"/>
              <a:t>클래스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ResponseEntity</a:t>
            </a:r>
            <a:r>
              <a:rPr lang="ko-KR" altLang="en-US" sz="1800"/>
              <a:t>는 사용자의 </a:t>
            </a:r>
            <a:r>
              <a:rPr lang="en-US" altLang="ko-KR" sz="1800"/>
              <a:t>HttpRequest</a:t>
            </a:r>
            <a:r>
              <a:rPr lang="ko-KR" altLang="en-US" sz="1800"/>
              <a:t>에 대한 응답 데이터를 포함하는 클래스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ResponseEntity</a:t>
            </a:r>
            <a:r>
              <a:rPr lang="ko-KR" altLang="en-US" sz="1800"/>
              <a:t>를 사용하면 </a:t>
            </a:r>
            <a:r>
              <a:rPr lang="en-US" altLang="ko-KR" sz="1800"/>
              <a:t>ResponseBody</a:t>
            </a:r>
            <a:r>
              <a:rPr lang="ko-KR" altLang="en-US" sz="1800"/>
              <a:t>보다 더 자세한 내용</a:t>
            </a:r>
            <a:r>
              <a:rPr lang="en-US" altLang="ko-KR" sz="1800"/>
              <a:t>( ex)</a:t>
            </a:r>
            <a:r>
              <a:rPr lang="ko-KR" altLang="en-US" sz="1800"/>
              <a:t> 상태코드</a:t>
            </a:r>
            <a:r>
              <a:rPr lang="en-US" altLang="ko-KR" sz="1800"/>
              <a:t>..)</a:t>
            </a:r>
            <a:r>
              <a:rPr lang="ko-KR" altLang="en-US" sz="1800"/>
              <a:t>을 담아 응답할 수 있음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210B85-3FA4-4449-99C6-A6072EF1F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67" y="1308418"/>
            <a:ext cx="9340488" cy="212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7377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스프링 부트 기본 오류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스프링 부트가 제공하는 기능 사용</a:t>
            </a:r>
            <a:endParaRPr lang="en-US" altLang="ko-KR" sz="1800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F236DE3-80D3-4A38-BCEB-467F1EE54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7" y="1367080"/>
            <a:ext cx="10501657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//@Component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WebServerCustomizer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WebServerFactoryCustomizer&lt;ConfigurableWebServerFactory&gt; {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62E29E-5B5A-422B-8F0F-EC3C9140C88E}"/>
              </a:ext>
            </a:extLst>
          </p:cNvPr>
          <p:cNvSpPr/>
          <p:nvPr/>
        </p:nvSpPr>
        <p:spPr>
          <a:xfrm>
            <a:off x="745067" y="1406271"/>
            <a:ext cx="1498599" cy="25319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94E3D3-1C84-422E-A49E-EB067901E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67" y="2081802"/>
            <a:ext cx="5211233" cy="39788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35C902-EB46-4177-B29A-E13BE6345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67" y="6190596"/>
            <a:ext cx="7716837" cy="4264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70B775-11C7-4D59-AF92-1F502FB76819}"/>
              </a:ext>
            </a:extLst>
          </p:cNvPr>
          <p:cNvSpPr txBox="1"/>
          <p:nvPr/>
        </p:nvSpPr>
        <p:spPr>
          <a:xfrm>
            <a:off x="8524020" y="6190596"/>
            <a:ext cx="213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Accept</a:t>
            </a:r>
            <a:r>
              <a:rPr lang="ko-KR" altLang="en-US"/>
              <a:t> 변경 후 실행</a:t>
            </a:r>
          </a:p>
        </p:txBody>
      </p:sp>
    </p:spTree>
    <p:extLst>
      <p:ext uri="{BB962C8B-B14F-4D97-AF65-F5344CB8AC3E}">
        <p14:creationId xmlns:p14="http://schemas.microsoft.com/office/powerpoint/2010/main" val="343356433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스프링 부트 기본 오류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BasicErrorController</a:t>
            </a:r>
            <a:r>
              <a:rPr lang="ko-KR" altLang="en-US" sz="2000" b="1"/>
              <a:t>보기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en-US" altLang="ko-KR" sz="1800"/>
              <a:t>MediaType</a:t>
            </a:r>
            <a:r>
              <a:rPr lang="ko-KR" altLang="en-US" sz="1800"/>
              <a:t>이 </a:t>
            </a:r>
            <a:r>
              <a:rPr lang="en-US" altLang="ko-KR" sz="1800"/>
              <a:t>TEXT_HTML_VALUE</a:t>
            </a:r>
            <a:r>
              <a:rPr lang="ko-KR" altLang="en-US" sz="1800"/>
              <a:t>일 경우</a:t>
            </a:r>
            <a:r>
              <a:rPr lang="en-US" altLang="ko-KR" sz="1800"/>
              <a:t> ModelAndView</a:t>
            </a:r>
            <a:r>
              <a:rPr lang="ko-KR" altLang="en-US" sz="1800"/>
              <a:t>를 반환</a:t>
            </a:r>
            <a:endParaRPr lang="en-US" altLang="ko-KR" sz="2400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ko-KR" altLang="en-US" sz="1800"/>
              <a:t>아닐 경우 </a:t>
            </a:r>
            <a:r>
              <a:rPr lang="en-US" altLang="ko-KR" sz="1800"/>
              <a:t>ResponseEntity </a:t>
            </a:r>
            <a:r>
              <a:rPr lang="ko-KR" altLang="en-US" sz="1800"/>
              <a:t>반환</a:t>
            </a:r>
            <a:endParaRPr lang="en-US" altLang="ko-KR" sz="24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1800"/>
          </a:p>
          <a:p>
            <a:pPr>
              <a:lnSpc>
                <a:spcPct val="150000"/>
              </a:lnSpc>
            </a:pPr>
            <a:r>
              <a:rPr lang="en-US" altLang="ko-KR" sz="1800"/>
              <a:t>BasicErrorController</a:t>
            </a:r>
            <a:r>
              <a:rPr lang="ko-KR" altLang="en-US" sz="1800"/>
              <a:t>는 </a:t>
            </a:r>
            <a:r>
              <a:rPr lang="en-US" altLang="ko-KR" sz="1800"/>
              <a:t>Accept</a:t>
            </a:r>
            <a:r>
              <a:rPr lang="ko-KR" altLang="en-US" sz="1800"/>
              <a:t>의 헤더 값이 </a:t>
            </a:r>
            <a:r>
              <a:rPr lang="en-US" altLang="ko-KR" sz="1800"/>
              <a:t>'text/html' </a:t>
            </a:r>
            <a:r>
              <a:rPr lang="ko-KR" altLang="en-US" sz="1800"/>
              <a:t>인</a:t>
            </a:r>
            <a:r>
              <a:rPr lang="en-US" altLang="ko-KR" sz="1800"/>
              <a:t> </a:t>
            </a:r>
            <a:r>
              <a:rPr lang="ko-KR" altLang="en-US" sz="1800"/>
              <a:t>경우에는 </a:t>
            </a:r>
            <a:r>
              <a:rPr lang="en-US" altLang="ko-KR" sz="1800"/>
              <a:t>view</a:t>
            </a:r>
            <a:r>
              <a:rPr lang="ko-KR" altLang="en-US" sz="1800"/>
              <a:t>를 제공 아닐 경우 </a:t>
            </a:r>
            <a:r>
              <a:rPr lang="en-US" altLang="ko-KR" sz="1800"/>
              <a:t>ResponseEntity</a:t>
            </a:r>
            <a:r>
              <a:rPr lang="ko-KR" altLang="en-US" sz="1800"/>
              <a:t>로 </a:t>
            </a:r>
            <a:r>
              <a:rPr lang="en-US" altLang="ko-KR" sz="1800"/>
              <a:t>HTTP Body</a:t>
            </a:r>
            <a:r>
              <a:rPr lang="ko-KR" altLang="en-US" sz="1800"/>
              <a:t>에 </a:t>
            </a:r>
            <a:r>
              <a:rPr lang="en-US" altLang="ko-KR" sz="1800"/>
              <a:t>JSON </a:t>
            </a:r>
            <a:r>
              <a:rPr lang="ko-KR" altLang="en-US" sz="1800"/>
              <a:t>데이터를 반환</a:t>
            </a:r>
            <a:endParaRPr lang="en-US" altLang="ko-KR" sz="1800"/>
          </a:p>
          <a:p>
            <a:pPr>
              <a:lnSpc>
                <a:spcPct val="150000"/>
              </a:lnSpc>
            </a:pPr>
            <a:r>
              <a:rPr lang="en-US" altLang="ko-KR" sz="1800"/>
              <a:t>API</a:t>
            </a:r>
            <a:r>
              <a:rPr lang="ko-KR" altLang="en-US" sz="1800"/>
              <a:t>예외 응답 정보도 </a:t>
            </a:r>
            <a:r>
              <a:rPr lang="en-US" altLang="ko-KR" sz="1800"/>
              <a:t>HTML </a:t>
            </a:r>
            <a:r>
              <a:rPr lang="ko-KR" altLang="en-US" sz="1800"/>
              <a:t>예외 페이지 응답 방식처럼 클라이언트에게 전달할 예외 정보 항목을 </a:t>
            </a:r>
            <a:r>
              <a:rPr lang="en-US" altLang="ko-KR" sz="1800"/>
              <a:t>application.yml</a:t>
            </a:r>
            <a:r>
              <a:rPr lang="ko-KR" altLang="en-US" sz="1800"/>
              <a:t>에서 설정할 수는 있음</a:t>
            </a:r>
            <a:r>
              <a:rPr lang="en-US" altLang="ko-KR" sz="1800"/>
              <a:t>(</a:t>
            </a:r>
            <a:r>
              <a:rPr lang="ko-KR" altLang="en-US" sz="1800"/>
              <a:t>이전 강의 참고</a:t>
            </a:r>
            <a:r>
              <a:rPr lang="en-US" altLang="ko-KR" sz="1800"/>
              <a:t>)</a:t>
            </a:r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A4544CC-5F84-4514-A34D-B1164EEDF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680" y="1828184"/>
            <a:ext cx="6939849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@RequestMapping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(produces = MediaType.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TEXT_HTML_VALUE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ModelAndView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errorHtml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4F1CF6B-676C-4603-9C07-DDA51466E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680" y="3545299"/>
            <a:ext cx="5404043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@RequestMapping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ResponseEntity&lt;Map&lt;String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Object&gt;&gt;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error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81287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API </a:t>
            </a:r>
            <a:r>
              <a:rPr lang="ko-KR" altLang="en-US"/>
              <a:t>예외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HTML </a:t>
            </a:r>
            <a:r>
              <a:rPr lang="ko-KR" altLang="en-US" sz="2000" b="1"/>
              <a:t>오류 페이지 </a:t>
            </a:r>
            <a:r>
              <a:rPr lang="en-US" altLang="ko-KR" sz="2000" b="1"/>
              <a:t>VS API </a:t>
            </a:r>
            <a:r>
              <a:rPr lang="ko-KR" altLang="en-US" sz="2000" b="1"/>
              <a:t>오류 메시지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HTML </a:t>
            </a:r>
            <a:r>
              <a:rPr lang="ko-KR" altLang="en-US" sz="1800"/>
              <a:t>오류 페이지 응답은 고객 친화적 화면 전송이 핵심</a:t>
            </a:r>
            <a:endParaRPr lang="en-US" altLang="ko-KR" sz="1800"/>
          </a:p>
          <a:p>
            <a:pPr lvl="2">
              <a:lnSpc>
                <a:spcPct val="150000"/>
              </a:lnSpc>
            </a:pPr>
            <a:r>
              <a:rPr lang="en-US" altLang="ko-KR"/>
              <a:t>4XX, 5XX</a:t>
            </a:r>
            <a:r>
              <a:rPr lang="ko-KR" altLang="en-US"/>
              <a:t>와 같은 오류 페이지만 전달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en-US" altLang="ko-KR" sz="1800"/>
              <a:t>API</a:t>
            </a:r>
            <a:r>
              <a:rPr lang="ko-KR" altLang="en-US" sz="1800"/>
              <a:t>는 각 오류 상황에 맞는 오류 응답 스펙을 정의하고</a:t>
            </a:r>
            <a:r>
              <a:rPr lang="en-US" altLang="ko-KR" sz="1800"/>
              <a:t>, </a:t>
            </a:r>
            <a:r>
              <a:rPr lang="ko-KR" altLang="en-US" sz="1800"/>
              <a:t>정확하게 </a:t>
            </a:r>
            <a:r>
              <a:rPr lang="en-US" altLang="ko-KR" sz="1800"/>
              <a:t>JSON</a:t>
            </a:r>
            <a:r>
              <a:rPr lang="ko-KR" altLang="en-US" sz="1800"/>
              <a:t>으로 데이터를 전달해야 함</a:t>
            </a:r>
            <a:endParaRPr lang="en-US" altLang="ko-KR" sz="1800"/>
          </a:p>
          <a:p>
            <a:pPr lvl="2">
              <a:lnSpc>
                <a:spcPct val="150000"/>
              </a:lnSpc>
            </a:pPr>
            <a:r>
              <a:rPr lang="ko-KR" altLang="en-US"/>
              <a:t>예를 들어 상품과 관련된 </a:t>
            </a:r>
            <a:r>
              <a:rPr lang="en-US" altLang="ko-KR"/>
              <a:t>API</a:t>
            </a:r>
            <a:r>
              <a:rPr lang="ko-KR" altLang="en-US"/>
              <a:t>에서 발생하는 오류와 로그인 관련된 </a:t>
            </a:r>
            <a:r>
              <a:rPr lang="en-US" altLang="ko-KR"/>
              <a:t>API</a:t>
            </a:r>
            <a:r>
              <a:rPr lang="ko-KR" altLang="en-US"/>
              <a:t>에서 발생하는 오류를 다르게 처리할 필요가 있음</a:t>
            </a:r>
            <a:endParaRPr lang="en-US" altLang="ko-KR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611735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16879</TotalTime>
  <Words>2920</Words>
  <Application>Microsoft Office PowerPoint</Application>
  <PresentationFormat>와이드스크린</PresentationFormat>
  <Paragraphs>494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Arial Unicode MS</vt:lpstr>
      <vt:lpstr>Inter</vt:lpstr>
      <vt:lpstr>JetBrains Mono</vt:lpstr>
      <vt:lpstr>Menlo</vt:lpstr>
      <vt:lpstr>맑은 고딕</vt:lpstr>
      <vt:lpstr>Arial</vt:lpstr>
      <vt:lpstr>Calibri</vt:lpstr>
      <vt:lpstr>Calibri Light</vt:lpstr>
      <vt:lpstr>Courier New</vt:lpstr>
      <vt:lpstr>Wingdings</vt:lpstr>
      <vt:lpstr>Office 테마</vt:lpstr>
      <vt:lpstr>API 예외 처리</vt:lpstr>
      <vt:lpstr>서블릿 방식</vt:lpstr>
      <vt:lpstr>서블릿 방식</vt:lpstr>
      <vt:lpstr>서블릿 방식</vt:lpstr>
      <vt:lpstr>서블릿 방식</vt:lpstr>
      <vt:lpstr>서블릿 방식</vt:lpstr>
      <vt:lpstr>스프링 부트 기본 오류 처리</vt:lpstr>
      <vt:lpstr>스프링 부트 기본 오류 처리</vt:lpstr>
      <vt:lpstr>API 예외 처리</vt:lpstr>
      <vt:lpstr>HandlerExceptionResolver</vt:lpstr>
      <vt:lpstr>HandlerExceptionResolver</vt:lpstr>
      <vt:lpstr>HandlerExceptionResolver</vt:lpstr>
      <vt:lpstr>HandlerExceptionResolver</vt:lpstr>
      <vt:lpstr>HandlerExceptionResolver</vt:lpstr>
      <vt:lpstr>HandlerExceptionResolver</vt:lpstr>
      <vt:lpstr>HandlerExceptionResolver</vt:lpstr>
      <vt:lpstr>HandlerExceptionResolver</vt:lpstr>
      <vt:lpstr>HandlerExceptionResolver</vt:lpstr>
      <vt:lpstr>스프링이 제공하는 ExceptionResolver</vt:lpstr>
      <vt:lpstr>스프링이 제공하는 ExceptionResolver</vt:lpstr>
      <vt:lpstr>스프링이 제공하는 ExceptionResolver</vt:lpstr>
      <vt:lpstr>스프링이 제공하는 ExceptionResolver</vt:lpstr>
      <vt:lpstr>스프링이 제공하는 ExceptionResolver</vt:lpstr>
      <vt:lpstr>스프링이 제공하는 ExceptionResolver</vt:lpstr>
      <vt:lpstr>스프링이 제공하는 ExceptionResolver</vt:lpstr>
      <vt:lpstr>스프링이 제공하는 ExceptionResolver</vt:lpstr>
      <vt:lpstr>@RestControllerAdvice </vt:lpstr>
      <vt:lpstr>@RestControllerAdvice </vt:lpstr>
      <vt:lpstr>@RestControllerAdvice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6875</cp:revision>
  <dcterms:created xsi:type="dcterms:W3CDTF">2020-03-06T01:35:43Z</dcterms:created>
  <dcterms:modified xsi:type="dcterms:W3CDTF">2022-05-17T11:31:28Z</dcterms:modified>
  <cp:version>1000.0000.01</cp:version>
</cp:coreProperties>
</file>