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5"/>
  </p:notesMasterIdLst>
  <p:sldIdLst>
    <p:sldId id="467" r:id="rId2"/>
    <p:sldId id="482" r:id="rId3"/>
    <p:sldId id="469" r:id="rId4"/>
    <p:sldId id="471" r:id="rId5"/>
    <p:sldId id="474" r:id="rId6"/>
    <p:sldId id="481" r:id="rId7"/>
    <p:sldId id="483" r:id="rId8"/>
    <p:sldId id="473" r:id="rId9"/>
    <p:sldId id="484" r:id="rId10"/>
    <p:sldId id="485" r:id="rId11"/>
    <p:sldId id="486" r:id="rId12"/>
    <p:sldId id="488" r:id="rId13"/>
    <p:sldId id="487" r:id="rId14"/>
    <p:sldId id="480" r:id="rId15"/>
    <p:sldId id="475" r:id="rId16"/>
    <p:sldId id="476" r:id="rId17"/>
    <p:sldId id="477" r:id="rId18"/>
    <p:sldId id="489" r:id="rId19"/>
    <p:sldId id="478" r:id="rId20"/>
    <p:sldId id="490" r:id="rId21"/>
    <p:sldId id="491" r:id="rId22"/>
    <p:sldId id="492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723" autoAdjust="0"/>
  </p:normalViewPr>
  <p:slideViewPr>
    <p:cSldViewPr snapToGrid="0">
      <p:cViewPr varScale="1">
        <p:scale>
          <a:sx n="113" d="100"/>
          <a:sy n="113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5/25/2022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5/25/2022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3373"/>
          </a:xfrm>
        </p:spPr>
        <p:txBody>
          <a:bodyPr>
            <a:normAutofit/>
          </a:bodyPr>
          <a:lstStyle/>
          <a:p>
            <a:r>
              <a:rPr lang="en-US"/>
              <a:t>API </a:t>
            </a:r>
            <a:r>
              <a:rPr lang="ko-KR" altLang="en-US"/>
              <a:t>설계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701965-1C16-4A14-8FD6-6A73F019B8EC}"/>
              </a:ext>
            </a:extLst>
          </p:cNvPr>
          <p:cNvSpPr/>
          <p:nvPr/>
        </p:nvSpPr>
        <p:spPr>
          <a:xfrm>
            <a:off x="8472204" y="6400754"/>
            <a:ext cx="3582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https://velog.io/@emobile/lecture-kyh-jpa2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7145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전용 </a:t>
            </a:r>
            <a:r>
              <a:rPr lang="en-US" altLang="ko-KR"/>
              <a:t>DTO</a:t>
            </a:r>
            <a:r>
              <a:rPr lang="ko-KR" altLang="en-US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 b="1"/>
              <a:t>전용 </a:t>
            </a:r>
            <a:r>
              <a:rPr lang="en-US" altLang="ko-KR" sz="2000" b="1"/>
              <a:t>DTO</a:t>
            </a:r>
            <a:r>
              <a:rPr lang="ko-KR" altLang="en-US" sz="2000" b="1"/>
              <a:t>로 감싸서 전달하기</a:t>
            </a:r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6BB377-8CB4-4EC9-AC75-3562E3B8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290167"/>
            <a:ext cx="680827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"/api/v2/members"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List&lt;MemberDto&gt;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memberV2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findMembers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.findMembers()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List&lt;MemberDto&gt; collect = findMembers.stream()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.map(m -&gt;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MemberDto(m.getName()))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.collect(Collectors.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@AllArgsConstructor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MemberDto{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전용 </a:t>
            </a:r>
            <a:r>
              <a:rPr lang="en-US" altLang="ko-KR"/>
              <a:t>DTO</a:t>
            </a:r>
            <a:r>
              <a:rPr lang="ko-KR" altLang="en-US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 b="1"/>
              <a:t>전용 </a:t>
            </a:r>
            <a:r>
              <a:rPr lang="en-US" altLang="ko-KR" sz="2000" b="1"/>
              <a:t>DTO</a:t>
            </a:r>
            <a:r>
              <a:rPr lang="ko-KR" altLang="en-US" sz="2000" b="1"/>
              <a:t> </a:t>
            </a:r>
            <a:r>
              <a:rPr lang="en-US" altLang="ko-KR" sz="2000" b="1"/>
              <a:t>+ </a:t>
            </a:r>
            <a:r>
              <a:rPr lang="ko-KR" altLang="en-US" sz="2000" b="1"/>
              <a:t>배열이 아닌 객체형태로 전달하기</a:t>
            </a:r>
            <a:endParaRPr lang="en-US" altLang="ko-KR" sz="2000" b="1"/>
          </a:p>
          <a:p>
            <a:pPr lvl="1" latinLnBrk="1"/>
            <a:r>
              <a:rPr lang="ko-KR" altLang="en-US" sz="1800"/>
              <a:t>배열이 아닌 객체형태로 전달하면 </a:t>
            </a:r>
            <a:r>
              <a:rPr lang="en-US" altLang="ko-KR" sz="1800"/>
              <a:t>API</a:t>
            </a:r>
            <a:r>
              <a:rPr lang="ko-KR" altLang="en-US" sz="1800"/>
              <a:t>스펙의 유연성 및 확장성이 증가</a:t>
            </a:r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3AAE18-AC9B-45AD-89F1-B542A8EBF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67" y="1830276"/>
            <a:ext cx="6808274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"/api/v3/members"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memberV3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findMembers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.findMembers()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List&lt;MemberDto&gt; collect = findMembers.stream()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.map(m -&gt;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MemberDto(m.getName()))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.collect(Collectors.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Result(collect.size()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collect)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@AllArgsConstructor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00080B-D407-4239-B540-75EBF0C2911C}"/>
              </a:ext>
            </a:extLst>
          </p:cNvPr>
          <p:cNvSpPr/>
          <p:nvPr/>
        </p:nvSpPr>
        <p:spPr>
          <a:xfrm>
            <a:off x="3448031" y="2211400"/>
            <a:ext cx="52959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/>
              <a:t>XXXToOne</a:t>
            </a:r>
            <a:r>
              <a:rPr lang="ko-KR" altLang="en-US" sz="4000"/>
              <a:t> 연관관계 </a:t>
            </a:r>
            <a:r>
              <a:rPr lang="en-US" altLang="ko-KR" sz="4000"/>
              <a:t>API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61250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XXXToOne</a:t>
            </a:r>
            <a:r>
              <a:rPr lang="ko-KR" altLang="en-US" sz="2400"/>
              <a:t> 연관관계 </a:t>
            </a:r>
            <a:r>
              <a:rPr lang="en-US" altLang="ko-KR" sz="2400"/>
              <a:t>API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 b="1"/>
              <a:t>주문</a:t>
            </a:r>
            <a:r>
              <a:rPr lang="en-US" altLang="ko-KR" sz="2000" b="1"/>
              <a:t>(Orders)</a:t>
            </a:r>
            <a:r>
              <a:rPr lang="ko-KR" altLang="en-US" sz="2000" b="1"/>
              <a:t> </a:t>
            </a:r>
            <a:r>
              <a:rPr lang="en-US" altLang="ko-KR" sz="2000" b="1"/>
              <a:t>+ </a:t>
            </a:r>
            <a:r>
              <a:rPr lang="ko-KR" altLang="en-US" sz="2000" b="1"/>
              <a:t>배송정보</a:t>
            </a:r>
            <a:r>
              <a:rPr lang="en-US" altLang="ko-KR" sz="2000" b="1"/>
              <a:t>(Delivery) + </a:t>
            </a:r>
            <a:r>
              <a:rPr lang="ko-KR" altLang="en-US" sz="2000" b="1"/>
              <a:t>회원</a:t>
            </a:r>
            <a:r>
              <a:rPr lang="en-US" altLang="ko-KR" sz="2000" b="1"/>
              <a:t>(Member)</a:t>
            </a:r>
            <a:r>
              <a:rPr lang="ko-KR" altLang="en-US" sz="2000" b="1">
                <a:solidFill>
                  <a:srgbClr val="FF0000"/>
                </a:solidFill>
              </a:rPr>
              <a:t>만</a:t>
            </a:r>
            <a:r>
              <a:rPr lang="ko-KR" altLang="en-US" sz="2000" b="1"/>
              <a:t> 조회하는 </a:t>
            </a:r>
            <a:r>
              <a:rPr lang="en-US" altLang="ko-KR" sz="2000" b="1"/>
              <a:t>API</a:t>
            </a:r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1CE7F1-92C0-4D1C-B73D-010F58A27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66" y="1346516"/>
            <a:ext cx="6632970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 @GeneratedValue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@Column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"ORDER_ID"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@ManyToOne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(fetch=FetchType.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LAZY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@JoinColumn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"MEMBER_ID"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@OneToMany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(mappedBy=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cascade = CascadeType.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List&lt;OrderItem&gt;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orderItems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ArrayList&lt;OrderItem&gt;()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@OneToOne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(cascade = CascadeType.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fetch=FetchType.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LAZY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@JoinColumn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"DELIVERY_ID"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delivery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LocalDateTime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orderDate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@Enumerated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(EnumType.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OrderStatus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2F9ABA-742A-4C36-9C14-E69231B91A63}"/>
              </a:ext>
            </a:extLst>
          </p:cNvPr>
          <p:cNvSpPr/>
          <p:nvPr/>
        </p:nvSpPr>
        <p:spPr>
          <a:xfrm>
            <a:off x="1117600" y="2861733"/>
            <a:ext cx="3953933" cy="77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63817C-06FB-4201-A1FC-9046D72B7076}"/>
              </a:ext>
            </a:extLst>
          </p:cNvPr>
          <p:cNvSpPr/>
          <p:nvPr/>
        </p:nvSpPr>
        <p:spPr>
          <a:xfrm>
            <a:off x="1117600" y="4572001"/>
            <a:ext cx="6307667" cy="77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다대일 연관관계 </a:t>
            </a:r>
            <a:r>
              <a:rPr lang="en-US" altLang="ko-KR" sz="2400"/>
              <a:t>API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 b="1"/>
              <a:t>주문</a:t>
            </a:r>
            <a:r>
              <a:rPr lang="en-US" altLang="ko-KR" sz="2000" b="1"/>
              <a:t>(Orders)</a:t>
            </a:r>
            <a:r>
              <a:rPr lang="ko-KR" altLang="en-US" sz="2000" b="1"/>
              <a:t> </a:t>
            </a:r>
            <a:r>
              <a:rPr lang="en-US" altLang="ko-KR" sz="2000" b="1"/>
              <a:t>+ </a:t>
            </a:r>
            <a:r>
              <a:rPr lang="ko-KR" altLang="en-US" sz="2000" b="1"/>
              <a:t>배송정보</a:t>
            </a:r>
            <a:r>
              <a:rPr lang="en-US" altLang="ko-KR" sz="2000" b="1"/>
              <a:t>(Delivery) + </a:t>
            </a:r>
            <a:r>
              <a:rPr lang="ko-KR" altLang="en-US" sz="2000" b="1"/>
              <a:t>회원</a:t>
            </a:r>
            <a:r>
              <a:rPr lang="en-US" altLang="ko-KR" sz="2000" b="1"/>
              <a:t>(Member)</a:t>
            </a:r>
            <a:r>
              <a:rPr lang="ko-KR" altLang="en-US" sz="2000" b="1">
                <a:solidFill>
                  <a:srgbClr val="FF0000"/>
                </a:solidFill>
              </a:rPr>
              <a:t>만</a:t>
            </a:r>
            <a:r>
              <a:rPr lang="ko-KR" altLang="en-US" sz="2000" b="1"/>
              <a:t> 조회하는 </a:t>
            </a:r>
            <a:r>
              <a:rPr lang="en-US" altLang="ko-KR" sz="2000" b="1"/>
              <a:t>API</a:t>
            </a:r>
          </a:p>
          <a:p>
            <a:pPr lvl="1" latinLnBrk="1"/>
            <a:r>
              <a:rPr lang="en-US" altLang="ko-KR" sz="1800"/>
              <a:t>web/api/OrderSinpleApiController </a:t>
            </a:r>
            <a:r>
              <a:rPr lang="ko-KR" altLang="en-US" sz="1800"/>
              <a:t>생성</a:t>
            </a:r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92EEE4-B587-4826-959A-56E69C6F0A1D}"/>
              </a:ext>
            </a:extLst>
          </p:cNvPr>
          <p:cNvSpPr/>
          <p:nvPr/>
        </p:nvSpPr>
        <p:spPr>
          <a:xfrm>
            <a:off x="922092" y="1896659"/>
            <a:ext cx="1126990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@RestController</a:t>
            </a:r>
          </a:p>
          <a:p>
            <a:r>
              <a:rPr lang="en-US" altLang="ko-KR"/>
              <a:t>@RequiredArgsConstructor</a:t>
            </a:r>
          </a:p>
          <a:p>
            <a:r>
              <a:rPr lang="en-US" altLang="ko-KR"/>
              <a:t>public class OrderSimpleApiController {</a:t>
            </a:r>
          </a:p>
          <a:p>
            <a:endParaRPr lang="en-US" altLang="ko-KR"/>
          </a:p>
          <a:p>
            <a:r>
              <a:rPr lang="en-US" altLang="ko-KR"/>
              <a:t>    private final SpringDataOrderRepository orderRepository;</a:t>
            </a:r>
          </a:p>
          <a:p>
            <a:endParaRPr lang="en-US" altLang="ko-KR"/>
          </a:p>
          <a:p>
            <a:r>
              <a:rPr lang="en-US" altLang="ko-KR"/>
              <a:t>    @GetMapping("/api/v1/simple-orders")</a:t>
            </a:r>
          </a:p>
          <a:p>
            <a:r>
              <a:rPr lang="en-US" altLang="ko-KR"/>
              <a:t>    public List&lt;Order&gt; orderV1(){</a:t>
            </a:r>
          </a:p>
          <a:p>
            <a:r>
              <a:rPr lang="en-US" altLang="ko-KR"/>
              <a:t>        List&lt;Order&gt; all = orderRepository.findAll();</a:t>
            </a:r>
          </a:p>
          <a:p>
            <a:r>
              <a:rPr lang="en-US" altLang="ko-KR"/>
              <a:t>        for(Order order : all){</a:t>
            </a:r>
          </a:p>
          <a:p>
            <a:r>
              <a:rPr lang="en-US" altLang="ko-KR"/>
              <a:t>            order.getMember().getName();</a:t>
            </a:r>
          </a:p>
          <a:p>
            <a:r>
              <a:rPr lang="en-US" altLang="ko-KR"/>
              <a:t>            order.getDelivery().getAddress();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    return all;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068924-F643-4A5E-9CCC-73A5B863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48" y="1248000"/>
            <a:ext cx="2876550" cy="2695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AEAF09-26FE-4789-827E-B18257DC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29" y="1371092"/>
            <a:ext cx="2505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8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엔티티를 직접 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68333"/>
          </a:xfrm>
        </p:spPr>
        <p:txBody>
          <a:bodyPr>
            <a:normAutofit lnSpcReduction="10000"/>
          </a:bodyPr>
          <a:lstStyle/>
          <a:p>
            <a:r>
              <a:rPr lang="en-US" altLang="ko-KR" sz="2000" b="1"/>
              <a:t>@Jackson </a:t>
            </a:r>
            <a:r>
              <a:rPr lang="ko-KR" altLang="en-US" sz="2000" b="1"/>
              <a:t>사용시 주의사항</a:t>
            </a:r>
            <a:endParaRPr lang="en-US" altLang="ko-KR" sz="2000" b="1"/>
          </a:p>
          <a:p>
            <a:pPr lvl="1"/>
            <a:r>
              <a:rPr lang="ko-KR" altLang="en-US"/>
              <a:t>필드가 없는 클래스를 </a:t>
            </a:r>
            <a:r>
              <a:rPr lang="en-US" altLang="ko-KR"/>
              <a:t>Serialize</a:t>
            </a:r>
            <a:r>
              <a:rPr lang="ko-KR" altLang="en-US"/>
              <a:t>할 때 문제 발생</a:t>
            </a:r>
            <a:r>
              <a:rPr lang="en-US" altLang="ko-KR"/>
              <a:t>(</a:t>
            </a:r>
            <a:r>
              <a:rPr lang="ko-KR" altLang="en-US"/>
              <a:t>예시에서는 </a:t>
            </a:r>
            <a:r>
              <a:rPr lang="en-US" altLang="ko-KR"/>
              <a:t>OrderItem)</a:t>
            </a:r>
          </a:p>
          <a:p>
            <a:pPr marL="914400" lvl="2" indent="0">
              <a:buNone/>
            </a:pPr>
            <a:r>
              <a:rPr lang="en-US" altLang="ko-KR"/>
              <a:t>1) </a:t>
            </a:r>
            <a:r>
              <a:rPr lang="ko-KR" altLang="en-US"/>
              <a:t>필드가 </a:t>
            </a:r>
            <a:r>
              <a:rPr lang="en-US" altLang="ko-KR"/>
              <a:t>null</a:t>
            </a:r>
          </a:p>
          <a:p>
            <a:pPr marL="914400" lvl="2" indent="0">
              <a:buNone/>
            </a:pPr>
            <a:r>
              <a:rPr lang="en-US" altLang="ko-KR"/>
              <a:t>2) Lazy Loading</a:t>
            </a:r>
            <a:r>
              <a:rPr lang="ko-KR" altLang="en-US"/>
              <a:t>으로 특정 필드가 실제 객체로 초기화 된 것이 아닌 프록시 객체로 채워져 있을때</a:t>
            </a:r>
            <a:endParaRPr lang="en-US" altLang="ko-KR"/>
          </a:p>
          <a:p>
            <a:pPr marL="914400" lvl="2" indent="0">
              <a:buNone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참고</a:t>
            </a:r>
            <a:r>
              <a:rPr lang="en-US" altLang="ko-KR">
                <a:sym typeface="Wingdings" panose="05000000000000000000" pitchFamily="2" charset="2"/>
              </a:rPr>
              <a:t>) JPA</a:t>
            </a:r>
            <a:r>
              <a:rPr lang="ko-KR" altLang="en-US">
                <a:sym typeface="Wingdings" panose="05000000000000000000" pitchFamily="2" charset="2"/>
              </a:rPr>
              <a:t>는 모든 연관관계에 </a:t>
            </a:r>
            <a:r>
              <a:rPr lang="en-US" altLang="ko-KR"/>
              <a:t>Lazy Loading </a:t>
            </a:r>
            <a:r>
              <a:rPr lang="ko-KR" altLang="en-US"/>
              <a:t>설정을 권장</a:t>
            </a:r>
            <a:endParaRPr lang="en-US" altLang="ko-KR"/>
          </a:p>
          <a:p>
            <a:pPr lvl="2"/>
            <a:r>
              <a:rPr lang="ko-KR" altLang="en-US"/>
              <a:t>임시 해결책</a:t>
            </a:r>
            <a:r>
              <a:rPr lang="en-US" altLang="ko-KR"/>
              <a:t>(application.yml)</a:t>
            </a:r>
            <a:br>
              <a:rPr lang="ko-KR" altLang="en-US" sz="1600"/>
            </a:br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lvl="2"/>
            <a:r>
              <a:rPr lang="ko-KR" altLang="en-US"/>
              <a:t>혹은 </a:t>
            </a:r>
            <a:r>
              <a:rPr lang="en-US" altLang="ko-KR"/>
              <a:t>LazyLoading</a:t>
            </a:r>
            <a:r>
              <a:rPr lang="ko-KR" altLang="en-US"/>
              <a:t>이 되는 필드에 다음을 붙여줌</a:t>
            </a:r>
            <a:r>
              <a:rPr lang="en-US" altLang="ko-KR"/>
              <a:t>(hibernateLazyInitializer</a:t>
            </a:r>
            <a:r>
              <a:rPr lang="ko-KR" altLang="en-US"/>
              <a:t>라는 키값으로 빈 오브젝트</a:t>
            </a:r>
            <a:r>
              <a:rPr lang="en-US" altLang="ko-KR"/>
              <a:t>({})</a:t>
            </a:r>
            <a:r>
              <a:rPr lang="ko-KR" altLang="en-US"/>
              <a:t>가 포함되는 것을 방지</a:t>
            </a:r>
            <a:r>
              <a:rPr lang="en-US" altLang="ko-KR"/>
              <a:t>)</a:t>
            </a:r>
          </a:p>
          <a:p>
            <a:pPr lvl="2"/>
            <a:endParaRPr lang="en-US" altLang="ko-KR"/>
          </a:p>
          <a:p>
            <a:pPr lvl="1"/>
            <a:r>
              <a:rPr lang="en-US" altLang="ko-KR" sz="1800"/>
              <a:t>Jackson 2.X </a:t>
            </a:r>
            <a:r>
              <a:rPr lang="ko-KR" altLang="en-US" sz="1800"/>
              <a:t>버전에서 </a:t>
            </a:r>
            <a:r>
              <a:rPr lang="en-US" altLang="ko-KR" sz="1800">
                <a:solidFill>
                  <a:srgbClr val="0000FF"/>
                </a:solidFill>
              </a:rPr>
              <a:t>public </a:t>
            </a:r>
            <a:r>
              <a:rPr lang="ko-KR" altLang="en-US" sz="1800">
                <a:solidFill>
                  <a:srgbClr val="0000FF"/>
                </a:solidFill>
              </a:rPr>
              <a:t>필드 또는 </a:t>
            </a:r>
            <a:r>
              <a:rPr lang="en-US" altLang="ko-KR" sz="1800">
                <a:solidFill>
                  <a:srgbClr val="0000FF"/>
                </a:solidFill>
              </a:rPr>
              <a:t>getter </a:t>
            </a:r>
            <a:r>
              <a:rPr lang="ko-KR" altLang="en-US" sz="1800">
                <a:solidFill>
                  <a:srgbClr val="0000FF"/>
                </a:solidFill>
              </a:rPr>
              <a:t>메소드가 존재하는 필드에만 동작</a:t>
            </a:r>
            <a:r>
              <a:rPr lang="en-US" altLang="ko-KR" sz="1800"/>
              <a:t>(</a:t>
            </a:r>
            <a:r>
              <a:rPr lang="en-US" altLang="ko-KR" sz="1800" u="sng"/>
              <a:t>private </a:t>
            </a:r>
            <a:r>
              <a:rPr lang="ko-KR" altLang="en-US" sz="1800" u="sng"/>
              <a:t>필드에 대한 </a:t>
            </a:r>
            <a:r>
              <a:rPr lang="en-US" altLang="ko-KR" sz="1800" u="sng"/>
              <a:t>Getter</a:t>
            </a:r>
            <a:r>
              <a:rPr lang="ko-KR" altLang="en-US" sz="1800" u="sng"/>
              <a:t>를 생성하거나 </a:t>
            </a:r>
            <a:r>
              <a:rPr lang="en-US" altLang="ko-KR" sz="1800" u="sng"/>
              <a:t>@Data</a:t>
            </a:r>
            <a:r>
              <a:rPr lang="ko-KR" altLang="en-US" sz="1800" u="sng"/>
              <a:t> 사용</a:t>
            </a:r>
            <a:r>
              <a:rPr lang="en-US" altLang="ko-KR" sz="1800" u="sng"/>
              <a:t>. </a:t>
            </a:r>
            <a:r>
              <a:rPr lang="ko-KR" altLang="en-US" sz="1800"/>
              <a:t>단</a:t>
            </a:r>
            <a:r>
              <a:rPr lang="en-US" altLang="ko-KR" sz="1800"/>
              <a:t>, @Data</a:t>
            </a:r>
            <a:r>
              <a:rPr lang="ko-KR" altLang="en-US" sz="1800"/>
              <a:t>사용은 주의</a:t>
            </a:r>
            <a:r>
              <a:rPr lang="en-US" altLang="ko-KR" sz="1800"/>
              <a:t>)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A81DED-90F5-4B7A-AFFF-783F49D1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022" y="3429000"/>
            <a:ext cx="396781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jackson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serialization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FAIL_ON_EMPTY_BEANS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false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DD0175-6330-453A-9AF0-FA691D70E0B0}"/>
              </a:ext>
            </a:extLst>
          </p:cNvPr>
          <p:cNvSpPr/>
          <p:nvPr/>
        </p:nvSpPr>
        <p:spPr>
          <a:xfrm>
            <a:off x="1798923" y="5592865"/>
            <a:ext cx="79788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>
                <a:solidFill>
                  <a:srgbClr val="FFFFFF"/>
                </a:solidFill>
                <a:latin typeface="Source Code Pro"/>
              </a:rPr>
              <a:t>@</a:t>
            </a:r>
            <a:r>
              <a:rPr lang="en-US" altLang="ko-KR">
                <a:solidFill>
                  <a:srgbClr val="36BCFC"/>
                </a:solidFill>
                <a:latin typeface="Source Code Pro"/>
              </a:rPr>
              <a:t>JsonIgnoreProperties</a:t>
            </a:r>
            <a:r>
              <a:rPr lang="en-US" altLang="ko-KR">
                <a:solidFill>
                  <a:srgbClr val="FFFFFF"/>
                </a:solidFill>
                <a:latin typeface="Source Code Pro"/>
              </a:rPr>
              <a:t>({</a:t>
            </a:r>
            <a:r>
              <a:rPr lang="en-US" altLang="ko-KR">
                <a:solidFill>
                  <a:srgbClr val="F761AA"/>
                </a:solidFill>
                <a:latin typeface="Source Code Pro"/>
              </a:rPr>
              <a:t>"hibernateLazyInitializer"</a:t>
            </a:r>
            <a:r>
              <a:rPr lang="en-US" altLang="ko-KR">
                <a:solidFill>
                  <a:srgbClr val="FFFFFF"/>
                </a:solidFill>
                <a:latin typeface="Source Code Pro"/>
              </a:rPr>
              <a:t>, </a:t>
            </a:r>
            <a:r>
              <a:rPr lang="en-US" altLang="ko-KR">
                <a:solidFill>
                  <a:srgbClr val="F761AA"/>
                </a:solidFill>
                <a:latin typeface="Source Code Pro"/>
              </a:rPr>
              <a:t>"handler</a:t>
            </a:r>
            <a:r>
              <a:rPr lang="en-US" altLang="ko-KR">
                <a:solidFill>
                  <a:schemeClr val="bg1"/>
                </a:solidFill>
                <a:latin typeface="Source Code Pro"/>
              </a:rPr>
              <a:t>})</a:t>
            </a:r>
            <a:endParaRPr lang="ko-KR" altLang="en-US" b="0" i="0">
              <a:solidFill>
                <a:schemeClr val="bg1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3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전용 </a:t>
            </a:r>
            <a:r>
              <a:rPr lang="en-US" altLang="ko-KR"/>
              <a:t>DTO </a:t>
            </a:r>
            <a:r>
              <a:rPr lang="ko-KR" altLang="en-US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2000" b="1"/>
              <a:t>API</a:t>
            </a:r>
            <a:r>
              <a:rPr lang="ko-KR" altLang="en-US" sz="2000" b="1"/>
              <a:t>스펙에 맞는 전용 </a:t>
            </a:r>
            <a:r>
              <a:rPr lang="en-US" altLang="ko-KR" sz="2000" b="1"/>
              <a:t>DTO</a:t>
            </a:r>
            <a:r>
              <a:rPr lang="ko-KR" altLang="en-US" sz="2000" b="1"/>
              <a:t>사용</a:t>
            </a:r>
            <a:endParaRPr lang="en-US" altLang="ko-KR" sz="2000" b="1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B66C75-2F58-4B91-9959-B2AC316C0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24" y="5128313"/>
            <a:ext cx="10322056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"/api/v2/simple-orders"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List&lt;SimpleOrderDto&gt;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orderV2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List&lt;Order&gt; orders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orderRepository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List&lt;SimpleOrderDto&gt; collect = orders.stream().map(o -&gt;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SimpleOrderDto(o)).collect(Collectors.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collect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4747A-F0FF-400D-8CCE-534C4C4A060B}"/>
              </a:ext>
            </a:extLst>
          </p:cNvPr>
          <p:cNvSpPr txBox="1"/>
          <p:nvPr/>
        </p:nvSpPr>
        <p:spPr>
          <a:xfrm>
            <a:off x="6049064" y="4424843"/>
            <a:ext cx="4900316" cy="64633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단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현재 예제에서는 </a:t>
            </a:r>
            <a:r>
              <a:rPr lang="en-US" altLang="ko-KR">
                <a:solidFill>
                  <a:schemeClr val="tx1"/>
                </a:solidFill>
              </a:rPr>
              <a:t>N+1</a:t>
            </a:r>
            <a:r>
              <a:rPr lang="ko-KR" altLang="en-US">
                <a:solidFill>
                  <a:schemeClr val="tx1"/>
                </a:solidFill>
              </a:rPr>
              <a:t>문제가 발생하므로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find </a:t>
            </a:r>
            <a:r>
              <a:rPr lang="ko-KR" altLang="en-US">
                <a:solidFill>
                  <a:schemeClr val="tx1"/>
                </a:solidFill>
              </a:rPr>
              <a:t>동작에서 </a:t>
            </a:r>
            <a:r>
              <a:rPr lang="en-US" altLang="ko-KR">
                <a:solidFill>
                  <a:schemeClr val="tx1"/>
                </a:solidFill>
              </a:rPr>
              <a:t>JPQL</a:t>
            </a:r>
            <a:r>
              <a:rPr lang="ko-KR" altLang="en-US">
                <a:solidFill>
                  <a:schemeClr val="tx1"/>
                </a:solidFill>
              </a:rPr>
              <a:t>의</a:t>
            </a:r>
            <a:r>
              <a:rPr lang="en-US" altLang="ko-KR">
                <a:solidFill>
                  <a:schemeClr val="tx1"/>
                </a:solidFill>
              </a:rPr>
              <a:t> Fetch JOIN</a:t>
            </a:r>
            <a:r>
              <a:rPr lang="ko-KR" altLang="en-US">
                <a:solidFill>
                  <a:schemeClr val="tx1"/>
                </a:solidFill>
              </a:rPr>
              <a:t>을 사용해야 함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76D20A-40FD-4156-BDD6-B25DF5BC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24" y="1215976"/>
            <a:ext cx="458959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SimpleOrderDto{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LocalDateTime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orderDate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OrderStatus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orderStatus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Address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SimpleOrderDto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(Order order){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order.getId()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order.getMember().getName()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orderDate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order.getOrderDate()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orderStatus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order.getStatus()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order.getDelivery().getAddress()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44950E-E8DA-4C77-ADD4-47CF9829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01" y="1215976"/>
            <a:ext cx="20383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전용 </a:t>
            </a:r>
            <a:r>
              <a:rPr lang="en-US" altLang="ko-KR"/>
              <a:t>DTO </a:t>
            </a:r>
            <a:r>
              <a:rPr lang="ko-KR" altLang="en-US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2000" b="1"/>
              <a:t>JPA</a:t>
            </a:r>
            <a:r>
              <a:rPr lang="ko-KR" altLang="en-US" sz="2000" b="1"/>
              <a:t>에서 </a:t>
            </a:r>
            <a:r>
              <a:rPr lang="en-US" altLang="ko-KR" sz="2000" b="1"/>
              <a:t>DTO</a:t>
            </a:r>
            <a:r>
              <a:rPr lang="ko-KR" altLang="en-US" sz="2000" b="1"/>
              <a:t>로 바로 조회</a:t>
            </a:r>
            <a:r>
              <a:rPr lang="en-US" altLang="ko-KR" sz="2000" b="1"/>
              <a:t>(</a:t>
            </a:r>
            <a:r>
              <a:rPr lang="ko-KR" altLang="en-US" sz="2000" b="1"/>
              <a:t>원하는 컬럼의 데이터만 조회하는 것이므로 성능상 이점이 조금 존재</a:t>
            </a:r>
            <a:r>
              <a:rPr lang="en-US" altLang="ko-KR" sz="2000" b="1"/>
              <a:t>)</a:t>
            </a:r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1B9C87-C938-4324-AF31-1E605F8D2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5" y="1237436"/>
            <a:ext cx="5049780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SpringDataOrderCustomRepository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Order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findWithMemberItemDynamic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orderId)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List&lt;SimpleOrderDto&gt;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findOrderDtos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86A8D-7325-4A3F-B5B9-C3A91CD8F803}"/>
              </a:ext>
            </a:extLst>
          </p:cNvPr>
          <p:cNvSpPr txBox="1"/>
          <p:nvPr/>
        </p:nvSpPr>
        <p:spPr>
          <a:xfrm>
            <a:off x="9499601" y="3480872"/>
            <a:ext cx="2882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fetch join</a:t>
            </a:r>
            <a:r>
              <a:rPr lang="ko-KR" altLang="en-US">
                <a:solidFill>
                  <a:srgbClr val="FF0000"/>
                </a:solidFill>
              </a:rPr>
              <a:t>이 아닌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일반 </a:t>
            </a:r>
            <a:r>
              <a:rPr lang="en-US" altLang="ko-KR">
                <a:solidFill>
                  <a:srgbClr val="FF0000"/>
                </a:solidFill>
              </a:rPr>
              <a:t>SQL</a:t>
            </a:r>
            <a:r>
              <a:rPr lang="ko-KR" altLang="en-US">
                <a:solidFill>
                  <a:srgbClr val="FF0000"/>
                </a:solidFill>
              </a:rPr>
              <a:t>사용하듯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곧바로 조인문을 실행하는</a:t>
            </a:r>
            <a:r>
              <a:rPr lang="en-US" altLang="ko-KR">
                <a:solidFill>
                  <a:srgbClr val="FF0000"/>
                </a:solidFill>
              </a:rPr>
              <a:t> </a:t>
            </a:r>
          </a:p>
          <a:p>
            <a:r>
              <a:rPr lang="ko-KR" altLang="en-US">
                <a:solidFill>
                  <a:srgbClr val="FF0000"/>
                </a:solidFill>
              </a:rPr>
              <a:t>예제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77BF4-EA68-4337-962F-89B1C9359F59}"/>
              </a:ext>
            </a:extLst>
          </p:cNvPr>
          <p:cNvSpPr txBox="1"/>
          <p:nvPr/>
        </p:nvSpPr>
        <p:spPr>
          <a:xfrm>
            <a:off x="5366305" y="1175276"/>
            <a:ext cx="635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현재 예시는 엔티티를 조회하는 메소드와</a:t>
            </a:r>
            <a:r>
              <a:rPr lang="en-US" altLang="ko-KR"/>
              <a:t> DTO</a:t>
            </a:r>
            <a:r>
              <a:rPr lang="ko-KR" altLang="en-US"/>
              <a:t>로 변환하는 메소드가 공존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Repository</a:t>
            </a:r>
            <a:r>
              <a:rPr lang="ko-KR" altLang="en-US"/>
              <a:t>는 엔티티를 조회하는 용도로 사용하고</a:t>
            </a:r>
            <a:r>
              <a:rPr lang="en-US" altLang="ko-KR"/>
              <a:t>DTO</a:t>
            </a:r>
            <a:r>
              <a:rPr lang="ko-KR" altLang="en-US"/>
              <a:t>로 바로 조회하기 위한 별도 클래스를 만드는 것을 권장</a:t>
            </a:r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F7CA59-61D0-4DC9-9512-34F8CB7BD776}"/>
              </a:ext>
            </a:extLst>
          </p:cNvPr>
          <p:cNvSpPr/>
          <p:nvPr/>
        </p:nvSpPr>
        <p:spPr>
          <a:xfrm>
            <a:off x="316525" y="2855641"/>
            <a:ext cx="9183076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@Repository</a:t>
            </a:r>
          </a:p>
          <a:p>
            <a:r>
              <a:rPr lang="en-US" altLang="ko-KR" sz="1600"/>
              <a:t>public class SpringDataOrderCustomRepositoryImpl implements SpringDataOrderCustomRepository{</a:t>
            </a:r>
          </a:p>
          <a:p>
            <a:r>
              <a:rPr lang="en-US" altLang="ko-KR" sz="1600"/>
              <a:t>    @Override</a:t>
            </a:r>
          </a:p>
          <a:p>
            <a:r>
              <a:rPr lang="en-US" altLang="ko-KR" sz="1600"/>
              <a:t>    public List&lt;SimpleOrderDto&gt; findOrderDtos() {</a:t>
            </a:r>
          </a:p>
          <a:p>
            <a:r>
              <a:rPr lang="en-US" altLang="ko-KR" sz="1600"/>
              <a:t>        return em.createQuery(</a:t>
            </a:r>
          </a:p>
          <a:p>
            <a:r>
              <a:rPr lang="en-US" altLang="ko-KR" sz="1600"/>
              <a:t>                "select new shop.online.dto.SimpleOrderDto(o.id, m.name, o.orderDate,o.status,d.address)" +</a:t>
            </a:r>
          </a:p>
          <a:p>
            <a:r>
              <a:rPr lang="en-US" altLang="ko-KR" sz="1600"/>
              <a:t>                        "from Order o " +</a:t>
            </a:r>
          </a:p>
          <a:p>
            <a:r>
              <a:rPr lang="en-US" altLang="ko-KR" sz="1600"/>
              <a:t>                        "join o.member m " +</a:t>
            </a:r>
          </a:p>
          <a:p>
            <a:r>
              <a:rPr lang="en-US" altLang="ko-KR" sz="1600"/>
              <a:t>                        "join o.delivery d", SimpleOrderDto.class).getResultList();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AE1CC4-2BAD-41B7-9C73-195B53205AEF}"/>
              </a:ext>
            </a:extLst>
          </p:cNvPr>
          <p:cNvSpPr/>
          <p:nvPr/>
        </p:nvSpPr>
        <p:spPr>
          <a:xfrm>
            <a:off x="530551" y="3405136"/>
            <a:ext cx="8621916" cy="1998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2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 </a:t>
            </a:r>
            <a:r>
              <a:rPr lang="ko-KR" altLang="en-US"/>
              <a:t>바로 조회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2000" b="1"/>
              <a:t>JPA</a:t>
            </a:r>
            <a:r>
              <a:rPr lang="ko-KR" altLang="en-US" sz="2000" b="1"/>
              <a:t>에서 </a:t>
            </a:r>
            <a:r>
              <a:rPr lang="en-US" altLang="ko-KR" sz="2000" b="1"/>
              <a:t>DTO</a:t>
            </a:r>
            <a:r>
              <a:rPr lang="ko-KR" altLang="en-US" sz="2000" b="1"/>
              <a:t>로 바로 조회</a:t>
            </a:r>
            <a:r>
              <a:rPr lang="en-US" altLang="ko-KR" sz="2000" b="1"/>
              <a:t>(</a:t>
            </a:r>
            <a:r>
              <a:rPr lang="ko-KR" altLang="en-US" sz="2000" b="1"/>
              <a:t>원하는 컬럼의 데이터만 조회하는 것이므로 성능상 이점이 조금 존재</a:t>
            </a:r>
            <a:r>
              <a:rPr lang="en-US" altLang="ko-KR" sz="2000" b="1"/>
              <a:t>)</a:t>
            </a:r>
          </a:p>
          <a:p>
            <a:pPr lvl="1" latinLnBrk="1"/>
            <a:r>
              <a:rPr lang="en-US" altLang="ko-KR" sz="1800"/>
              <a:t>SimpleOrderDto</a:t>
            </a:r>
            <a:r>
              <a:rPr lang="ko-KR" altLang="en-US" sz="1800"/>
              <a:t>에서 아래의 생성자 추가</a:t>
            </a:r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DD1CBE3-B5F6-46F8-8F65-30E91637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38" y="4129981"/>
            <a:ext cx="740670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"/api/v3/simple-orders"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List&lt;SimpleOrderDto&gt;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order3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List&lt;SimpleOrderDto&gt; orderDtos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.findOrderDtos()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orderDtos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CBECE-3CB1-4F5B-904B-7400CFE89CAB}"/>
              </a:ext>
            </a:extLst>
          </p:cNvPr>
          <p:cNvSpPr txBox="1"/>
          <p:nvPr/>
        </p:nvSpPr>
        <p:spPr>
          <a:xfrm>
            <a:off x="7790268" y="4134240"/>
            <a:ext cx="109863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D01A1D-D7C4-4B8D-8D45-6F0BF32512F0}"/>
              </a:ext>
            </a:extLst>
          </p:cNvPr>
          <p:cNvSpPr/>
          <p:nvPr/>
        </p:nvSpPr>
        <p:spPr>
          <a:xfrm>
            <a:off x="234628" y="1845285"/>
            <a:ext cx="1161203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 public SimpleOrderDto(Long orderId, String name, LocalDateTime orderDate, OrderStatus orderStatus,Address address){</a:t>
            </a:r>
            <a:br>
              <a:rPr lang="en-US" altLang="ko-KR"/>
            </a:br>
            <a:r>
              <a:rPr lang="en-US" altLang="ko-KR"/>
              <a:t>        this.orderId = orderId;</a:t>
            </a:r>
            <a:br>
              <a:rPr lang="en-US" altLang="ko-KR"/>
            </a:br>
            <a:r>
              <a:rPr lang="en-US" altLang="ko-KR"/>
              <a:t>        this.name = name;</a:t>
            </a:r>
            <a:br>
              <a:rPr lang="en-US" altLang="ko-KR"/>
            </a:br>
            <a:r>
              <a:rPr lang="en-US" altLang="ko-KR"/>
              <a:t>        this.orderDate = orderDate;</a:t>
            </a:r>
            <a:br>
              <a:rPr lang="en-US" altLang="ko-KR"/>
            </a:br>
            <a:r>
              <a:rPr lang="en-US" altLang="ko-KR"/>
              <a:t>        this.orderStatus = orderStatus;</a:t>
            </a:r>
            <a:br>
              <a:rPr lang="en-US" altLang="ko-KR"/>
            </a:br>
            <a:r>
              <a:rPr lang="en-US" altLang="ko-KR"/>
              <a:t>        this.address = address;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08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 </a:t>
            </a:r>
            <a:r>
              <a:rPr lang="ko-KR" altLang="en-US"/>
              <a:t>바로 조회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 b="1"/>
              <a:t>엔티티를 </a:t>
            </a:r>
            <a:r>
              <a:rPr lang="en-US" altLang="ko-KR" sz="2000" b="1"/>
              <a:t>DTO</a:t>
            </a:r>
            <a:r>
              <a:rPr lang="ko-KR" altLang="en-US" sz="2000" b="1"/>
              <a:t>로 변환하거나</a:t>
            </a:r>
            <a:r>
              <a:rPr lang="en-US" altLang="ko-KR" sz="2000" b="1"/>
              <a:t>, DTO</a:t>
            </a:r>
            <a:r>
              <a:rPr lang="ko-KR" altLang="en-US" sz="2000" b="1"/>
              <a:t>로 바로 조회하는 방법은 장단이 있음</a:t>
            </a:r>
            <a:endParaRPr lang="en-US" altLang="ko-KR" sz="2000" b="1"/>
          </a:p>
          <a:p>
            <a:pPr lvl="1" latinLnBrk="1"/>
            <a:r>
              <a:rPr lang="ko-KR" altLang="en-US" sz="1800"/>
              <a:t>우선 엔티티를 </a:t>
            </a:r>
            <a:r>
              <a:rPr lang="en-US" altLang="ko-KR" sz="1800"/>
              <a:t>DTO</a:t>
            </a:r>
            <a:r>
              <a:rPr lang="ko-KR" altLang="en-US" sz="1800"/>
              <a:t>로 변환하는 방법을 선택</a:t>
            </a:r>
            <a:endParaRPr lang="en-US" altLang="ko-KR" sz="1800"/>
          </a:p>
          <a:p>
            <a:pPr lvl="1" latinLnBrk="1"/>
            <a:r>
              <a:rPr lang="ko-KR" altLang="en-US" sz="1800"/>
              <a:t>필요하면 페치 조인으로 성능을 최적화</a:t>
            </a:r>
            <a:endParaRPr lang="en-US" altLang="ko-KR" sz="1800"/>
          </a:p>
          <a:p>
            <a:pPr lvl="1" latinLnBrk="1"/>
            <a:r>
              <a:rPr lang="ko-KR" altLang="en-US" sz="1800"/>
              <a:t>그래도 안되면 </a:t>
            </a:r>
            <a:r>
              <a:rPr lang="en-US" altLang="ko-KR" sz="1800"/>
              <a:t>DTO</a:t>
            </a:r>
            <a:r>
              <a:rPr lang="ko-KR" altLang="en-US" sz="1800"/>
              <a:t>로 직접 조회</a:t>
            </a:r>
            <a:endParaRPr lang="en-US" altLang="ko-KR" sz="1800"/>
          </a:p>
          <a:p>
            <a:pPr lvl="2" latinLnBrk="1"/>
            <a:r>
              <a:rPr lang="ko-KR" altLang="en-US"/>
              <a:t>페치 조인은 원하지 않는 필드도 일단 들고 오지만 </a:t>
            </a:r>
            <a:r>
              <a:rPr lang="en-US" altLang="ko-KR"/>
              <a:t>DTO</a:t>
            </a:r>
            <a:r>
              <a:rPr lang="ko-KR" altLang="en-US"/>
              <a:t>로 직접 조회하는 것은 </a:t>
            </a:r>
            <a:r>
              <a:rPr lang="en-US" altLang="ko-KR"/>
              <a:t>API</a:t>
            </a:r>
            <a:r>
              <a:rPr lang="ko-KR" altLang="en-US"/>
              <a:t>스펙에 들어가는 필드만 정확하게 조회</a:t>
            </a:r>
            <a:endParaRPr lang="en-US" altLang="ko-KR"/>
          </a:p>
          <a:p>
            <a:pPr lvl="2" latinLnBrk="1"/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실제 성능차이는 매우 미미</a:t>
            </a:r>
            <a:r>
              <a:rPr lang="en-US" altLang="ko-KR"/>
              <a:t>(</a:t>
            </a:r>
            <a:r>
              <a:rPr lang="ko-KR" altLang="en-US"/>
              <a:t>필드 몇 개를 추가적으로 들고오는 것은 웹 시스템 전체적인 관점에서는 비중이 매우 낮음</a:t>
            </a:r>
            <a:r>
              <a:rPr lang="en-US" altLang="ko-KR"/>
              <a:t>)</a:t>
            </a:r>
          </a:p>
          <a:p>
            <a:pPr lvl="2" latinLnBrk="1"/>
            <a:r>
              <a:rPr lang="en-US" altLang="ko-KR"/>
              <a:t>DTO</a:t>
            </a:r>
            <a:r>
              <a:rPr lang="ko-KR" altLang="en-US"/>
              <a:t>를 직접 조회하는 것은 엔티티 조회가 아니므로 영속성 컨텍스트 관리 대상이 아님</a:t>
            </a:r>
            <a:endParaRPr lang="en-US" altLang="ko-KR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687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8B53AA-39DA-4D39-AAF0-0C75480C4E2E}"/>
              </a:ext>
            </a:extLst>
          </p:cNvPr>
          <p:cNvSpPr txBox="1"/>
          <p:nvPr/>
        </p:nvSpPr>
        <p:spPr>
          <a:xfrm>
            <a:off x="1358530" y="2215044"/>
            <a:ext cx="9072403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</a:rPr>
              <a:t>핵심</a:t>
            </a:r>
            <a:endParaRPr lang="en-US" altLang="ko-KR" sz="2400">
              <a:solidFill>
                <a:srgbClr val="FF0000"/>
              </a:solidFill>
            </a:endParaRPr>
          </a:p>
          <a:p>
            <a:pPr algn="ctr"/>
            <a:r>
              <a:rPr lang="en-US" altLang="ko-KR" sz="2400">
                <a:solidFill>
                  <a:schemeClr val="tx1"/>
                </a:solidFill>
              </a:rPr>
              <a:t>API(</a:t>
            </a:r>
            <a:r>
              <a:rPr lang="ko-KR" altLang="en-US" sz="2400">
                <a:solidFill>
                  <a:schemeClr val="tx1"/>
                </a:solidFill>
              </a:rPr>
              <a:t>반환되는 </a:t>
            </a:r>
            <a:r>
              <a:rPr lang="en-US" altLang="ko-KR" sz="2400">
                <a:solidFill>
                  <a:schemeClr val="tx1"/>
                </a:solidFill>
              </a:rPr>
              <a:t>JSON)</a:t>
            </a:r>
            <a:r>
              <a:rPr lang="ko-KR" altLang="en-US" sz="2400">
                <a:solidFill>
                  <a:schemeClr val="tx1"/>
                </a:solidFill>
              </a:rPr>
              <a:t>에 엔티티를 직접 노출하지 마라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/>
            <a:r>
              <a:rPr lang="en-US" altLang="ko-KR" sz="240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>
                <a:solidFill>
                  <a:schemeClr val="tx1"/>
                </a:solidFill>
              </a:rPr>
              <a:t>엔티티를 그대로 반환하지 말고 전용</a:t>
            </a:r>
            <a:r>
              <a:rPr lang="en-US" altLang="ko-KR" sz="2400">
                <a:solidFill>
                  <a:schemeClr val="tx1"/>
                </a:solidFill>
              </a:rPr>
              <a:t>DTO</a:t>
            </a:r>
            <a:r>
              <a:rPr lang="ko-KR" altLang="en-US" sz="2400">
                <a:solidFill>
                  <a:schemeClr val="tx1"/>
                </a:solidFill>
              </a:rPr>
              <a:t>로 변환 후 반환하라</a:t>
            </a:r>
            <a:endParaRPr lang="en-US" altLang="ko-KR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4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00080B-D407-4239-B540-75EBF0C2911C}"/>
              </a:ext>
            </a:extLst>
          </p:cNvPr>
          <p:cNvSpPr/>
          <p:nvPr/>
        </p:nvSpPr>
        <p:spPr>
          <a:xfrm>
            <a:off x="3335468" y="2253733"/>
            <a:ext cx="5521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/>
              <a:t>일다대</a:t>
            </a:r>
            <a:r>
              <a:rPr lang="en-US" altLang="ko-KR" sz="4000"/>
              <a:t>(</a:t>
            </a:r>
            <a:r>
              <a:rPr lang="ko-KR" altLang="en-US" sz="4000"/>
              <a:t>콜렉션</a:t>
            </a:r>
            <a:r>
              <a:rPr lang="en-US" altLang="ko-KR" sz="4000"/>
              <a:t>) </a:t>
            </a:r>
            <a:r>
              <a:rPr lang="ko-KR" altLang="en-US" sz="4000"/>
              <a:t>조회 </a:t>
            </a:r>
            <a:r>
              <a:rPr lang="en-US" altLang="ko-KR" sz="4000"/>
              <a:t>API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314269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전용 </a:t>
            </a:r>
            <a:r>
              <a:rPr lang="en-US" altLang="ko-KR"/>
              <a:t>DTO </a:t>
            </a:r>
            <a:r>
              <a:rPr lang="ko-KR" altLang="en-US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 b="1"/>
              <a:t>주문내역과 상품 정보 함께 조회</a:t>
            </a:r>
            <a:endParaRPr lang="en-US" altLang="ko-KR" sz="2000" b="1"/>
          </a:p>
          <a:p>
            <a:pPr lvl="1" latinLnBrk="1"/>
            <a:r>
              <a:rPr lang="en-US" altLang="ko-KR" sz="1800"/>
              <a:t>web/api/OrderApiController</a:t>
            </a:r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AB695-ED7F-4D6B-98CC-E9282617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331" y="1758159"/>
            <a:ext cx="2457450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D0C293-203E-43DD-A294-DD702F715B85}"/>
              </a:ext>
            </a:extLst>
          </p:cNvPr>
          <p:cNvSpPr/>
          <p:nvPr/>
        </p:nvSpPr>
        <p:spPr>
          <a:xfrm>
            <a:off x="1032933" y="1758159"/>
            <a:ext cx="3801534" cy="49398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/>
              <a:t>@RestController</a:t>
            </a:r>
          </a:p>
          <a:p>
            <a:r>
              <a:rPr lang="en-US" altLang="ko-KR" sz="900"/>
              <a:t>@AllArgsConstructor</a:t>
            </a:r>
          </a:p>
          <a:p>
            <a:r>
              <a:rPr lang="en-US" altLang="ko-KR" sz="900"/>
              <a:t>public class OrderApiController {</a:t>
            </a:r>
          </a:p>
          <a:p>
            <a:endParaRPr lang="en-US" altLang="ko-KR" sz="900"/>
          </a:p>
          <a:p>
            <a:r>
              <a:rPr lang="en-US" altLang="ko-KR" sz="900"/>
              <a:t>    private final SpringDataOrderRepository orderRepository;</a:t>
            </a:r>
          </a:p>
          <a:p>
            <a:r>
              <a:rPr lang="en-US" altLang="ko-KR" sz="900"/>
              <a:t>    </a:t>
            </a:r>
          </a:p>
          <a:p>
            <a:r>
              <a:rPr lang="en-US" altLang="ko-KR" sz="900"/>
              <a:t>    @GetMapping("/api/v2/orders")</a:t>
            </a:r>
          </a:p>
          <a:p>
            <a:r>
              <a:rPr lang="en-US" altLang="ko-KR" sz="900"/>
              <a:t>    public List&lt;OrderDto&gt; ordersV2(){</a:t>
            </a:r>
          </a:p>
          <a:p>
            <a:r>
              <a:rPr lang="en-US" altLang="ko-KR" sz="900"/>
              <a:t>        List&lt;Order&gt; orders = orderRepository.findAll();</a:t>
            </a:r>
          </a:p>
          <a:p>
            <a:r>
              <a:rPr lang="en-US" altLang="ko-KR" sz="900"/>
              <a:t>        List&lt;OrderDto&gt; collect = orders.stream()</a:t>
            </a:r>
          </a:p>
          <a:p>
            <a:r>
              <a:rPr lang="en-US" altLang="ko-KR" sz="900"/>
              <a:t>                .map(o -&gt; new OrderDto(o))</a:t>
            </a:r>
          </a:p>
          <a:p>
            <a:r>
              <a:rPr lang="en-US" altLang="ko-KR" sz="900"/>
              <a:t>                .collect(Collectors.toList());</a:t>
            </a:r>
          </a:p>
          <a:p>
            <a:endParaRPr lang="en-US" altLang="ko-KR" sz="900"/>
          </a:p>
          <a:p>
            <a:r>
              <a:rPr lang="en-US" altLang="ko-KR" sz="900"/>
              <a:t>        return collect;</a:t>
            </a:r>
          </a:p>
          <a:p>
            <a:r>
              <a:rPr lang="en-US" altLang="ko-KR" sz="900"/>
              <a:t>    }</a:t>
            </a:r>
          </a:p>
          <a:p>
            <a:r>
              <a:rPr lang="en-US" altLang="ko-KR" sz="900"/>
              <a:t>    @Data</a:t>
            </a:r>
          </a:p>
          <a:p>
            <a:r>
              <a:rPr lang="en-US" altLang="ko-KR" sz="900"/>
              <a:t>    @AllArgsConstructor</a:t>
            </a:r>
          </a:p>
          <a:p>
            <a:r>
              <a:rPr lang="en-US" altLang="ko-KR" sz="900"/>
              <a:t>    static class OrderDto{</a:t>
            </a:r>
          </a:p>
          <a:p>
            <a:r>
              <a:rPr lang="en-US" altLang="ko-KR" sz="900"/>
              <a:t>        private Long orderId;</a:t>
            </a:r>
          </a:p>
          <a:p>
            <a:r>
              <a:rPr lang="en-US" altLang="ko-KR" sz="900"/>
              <a:t>        private String name;</a:t>
            </a:r>
          </a:p>
          <a:p>
            <a:r>
              <a:rPr lang="en-US" altLang="ko-KR" sz="900"/>
              <a:t>        private LocalDateTime orderDate;</a:t>
            </a:r>
          </a:p>
          <a:p>
            <a:r>
              <a:rPr lang="en-US" altLang="ko-KR" sz="900"/>
              <a:t>        private OrderStatus orderStatus;</a:t>
            </a:r>
          </a:p>
          <a:p>
            <a:r>
              <a:rPr lang="en-US" altLang="ko-KR" sz="900"/>
              <a:t>        private Address address;</a:t>
            </a:r>
          </a:p>
          <a:p>
            <a:r>
              <a:rPr lang="en-US" altLang="ko-KR" sz="900"/>
              <a:t>        private List&lt;OrderItem&gt; orderItems;</a:t>
            </a:r>
          </a:p>
          <a:p>
            <a:endParaRPr lang="en-US" altLang="ko-KR" sz="900"/>
          </a:p>
          <a:p>
            <a:r>
              <a:rPr lang="en-US" altLang="ko-KR" sz="900"/>
              <a:t>        public OrderDto(Order order){</a:t>
            </a:r>
          </a:p>
          <a:p>
            <a:r>
              <a:rPr lang="en-US" altLang="ko-KR" sz="900"/>
              <a:t>            orderId = order.getId();</a:t>
            </a:r>
          </a:p>
          <a:p>
            <a:r>
              <a:rPr lang="en-US" altLang="ko-KR" sz="900"/>
              <a:t>            name = order.getMember().getName();</a:t>
            </a:r>
          </a:p>
          <a:p>
            <a:r>
              <a:rPr lang="en-US" altLang="ko-KR" sz="900"/>
              <a:t>            orderDate = order.getOrderDate();</a:t>
            </a:r>
          </a:p>
          <a:p>
            <a:r>
              <a:rPr lang="en-US" altLang="ko-KR" sz="900"/>
              <a:t>            orderStatus = order.getStatus();</a:t>
            </a:r>
          </a:p>
          <a:p>
            <a:r>
              <a:rPr lang="en-US" altLang="ko-KR" sz="900"/>
              <a:t>            address = order.getDelivery().getAddress();</a:t>
            </a:r>
          </a:p>
          <a:p>
            <a:r>
              <a:rPr lang="en-US" altLang="ko-KR" sz="900"/>
              <a:t>            orderItems = order.getOrderItems();</a:t>
            </a:r>
          </a:p>
          <a:p>
            <a:r>
              <a:rPr lang="en-US" altLang="ko-KR" sz="900"/>
              <a:t>        }</a:t>
            </a:r>
          </a:p>
          <a:p>
            <a:r>
              <a:rPr lang="en-US" altLang="ko-KR" sz="900"/>
              <a:t>    }</a:t>
            </a:r>
          </a:p>
          <a:p>
            <a:r>
              <a:rPr lang="en-US" altLang="ko-KR" sz="900"/>
              <a:t>}</a:t>
            </a:r>
            <a:endParaRPr lang="ko-KR" alt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35179-78DC-44C4-B2C1-463377DAF697}"/>
              </a:ext>
            </a:extLst>
          </p:cNvPr>
          <p:cNvSpPr txBox="1"/>
          <p:nvPr/>
        </p:nvSpPr>
        <p:spPr>
          <a:xfrm>
            <a:off x="4967331" y="3043341"/>
            <a:ext cx="367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진짜 전용 </a:t>
            </a:r>
            <a:r>
              <a:rPr lang="en-US" altLang="ko-KR"/>
              <a:t>DTO</a:t>
            </a:r>
            <a:r>
              <a:rPr lang="ko-KR" altLang="en-US"/>
              <a:t>로 전달한것이 맞나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7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전용 </a:t>
            </a:r>
            <a:r>
              <a:rPr lang="en-US" altLang="ko-KR"/>
              <a:t>DTO </a:t>
            </a:r>
            <a:r>
              <a:rPr lang="ko-KR" altLang="en-US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주문내역과 상품 정보 함께 조회</a:t>
            </a:r>
            <a:endParaRPr lang="en-US" altLang="ko-KR" sz="2000" b="1"/>
          </a:p>
          <a:p>
            <a:pPr lvl="1"/>
            <a:r>
              <a:rPr lang="en-US" altLang="ko-KR" sz="1800"/>
              <a:t>Order</a:t>
            </a:r>
            <a:r>
              <a:rPr lang="ko-KR" altLang="en-US" sz="1800"/>
              <a:t>정보는 전용 </a:t>
            </a:r>
            <a:r>
              <a:rPr lang="en-US" altLang="ko-KR" sz="1800"/>
              <a:t>DTO</a:t>
            </a:r>
            <a:r>
              <a:rPr lang="ko-KR" altLang="en-US" sz="1800"/>
              <a:t>인 </a:t>
            </a:r>
            <a:r>
              <a:rPr lang="en-US" altLang="ko-KR" sz="1800"/>
              <a:t>OrderDto</a:t>
            </a:r>
            <a:r>
              <a:rPr lang="ko-KR" altLang="en-US" sz="1800"/>
              <a:t>에 담겼지만 그 안에 있는 </a:t>
            </a:r>
            <a:r>
              <a:rPr lang="en-US" altLang="ko-KR" sz="1800"/>
              <a:t>OrderItem</a:t>
            </a:r>
            <a:r>
              <a:rPr lang="ko-KR" altLang="en-US" sz="1800"/>
              <a:t>은 여전히 엔티티를 그대로 반환</a:t>
            </a:r>
            <a:endParaRPr lang="en-US" altLang="ko-KR" sz="1800"/>
          </a:p>
          <a:p>
            <a:pPr lvl="1"/>
            <a:r>
              <a:rPr lang="en-US" altLang="ko-KR" sz="1800"/>
              <a:t>OrderItem</a:t>
            </a:r>
            <a:r>
              <a:rPr lang="ko-KR" altLang="en-US" sz="1800"/>
              <a:t>에 불필요한 정보들이 노출되므로 </a:t>
            </a:r>
            <a:r>
              <a:rPr lang="en-US" altLang="ko-KR" sz="1800"/>
              <a:t>OrderItem</a:t>
            </a:r>
            <a:r>
              <a:rPr lang="ko-KR" altLang="en-US" sz="1800"/>
              <a:t>도 전용 </a:t>
            </a:r>
            <a:r>
              <a:rPr lang="en-US" altLang="ko-KR" sz="1800"/>
              <a:t>DTO</a:t>
            </a:r>
            <a:r>
              <a:rPr lang="ko-KR" altLang="en-US" sz="1800"/>
              <a:t>로 감싼 후 </a:t>
            </a:r>
            <a:r>
              <a:rPr lang="en-US" altLang="ko-KR" sz="1800"/>
              <a:t>OrderDto</a:t>
            </a:r>
            <a:r>
              <a:rPr lang="ko-KR" altLang="en-US" sz="1800"/>
              <a:t>에</a:t>
            </a:r>
            <a:r>
              <a:rPr lang="en-US" altLang="ko-KR" sz="1800"/>
              <a:t> </a:t>
            </a:r>
            <a:r>
              <a:rPr lang="ko-KR" altLang="en-US" sz="1800"/>
              <a:t>담아야 함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26EF03-8699-4CC7-A95C-A8EA2F99C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34" y="2684280"/>
            <a:ext cx="5846472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List&lt;OrderItemDto&gt;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orderItems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OrderDto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(Order order){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order.getId()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order.getMember().getName()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orderDate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order.getOrderDate()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orderStatus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order.getStatus()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order.getDelivery().getAddress()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orderItems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order.getOrderItems().stream()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.map(orderItem-&gt;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OrderItemDto(orderItem))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.collect(Collectors.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2413BF-81DD-4EFA-9939-D3D81E83847C}"/>
              </a:ext>
            </a:extLst>
          </p:cNvPr>
          <p:cNvSpPr/>
          <p:nvPr/>
        </p:nvSpPr>
        <p:spPr>
          <a:xfrm>
            <a:off x="1825951" y="2718148"/>
            <a:ext cx="1628450" cy="31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5F1C40-72E1-44D0-9AE8-3CBD4F37C921}"/>
              </a:ext>
            </a:extLst>
          </p:cNvPr>
          <p:cNvSpPr/>
          <p:nvPr/>
        </p:nvSpPr>
        <p:spPr>
          <a:xfrm>
            <a:off x="869217" y="4944880"/>
            <a:ext cx="5506184" cy="864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73A33-8097-4E66-B5D6-54B2C15EC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667" y="2684280"/>
            <a:ext cx="520527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OrderItemDto{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orderPrice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OrderItemDto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(OrderItem orderItem)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itemName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orderItem.getItem().getName()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orderPrice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orderItem.getOrderPrice()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count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orderItem.getCount()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4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전용 </a:t>
            </a:r>
            <a:r>
              <a:rPr lang="en-US" altLang="ko-KR"/>
              <a:t>DTO </a:t>
            </a:r>
            <a:r>
              <a:rPr lang="ko-KR" altLang="en-US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주문내역과 상품 정보 함께 조회</a:t>
            </a:r>
            <a:endParaRPr lang="en-US" altLang="ko-KR" sz="2000" b="1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BAE54F-C931-4F86-AFF8-7DBFEA74ED72}"/>
              </a:ext>
            </a:extLst>
          </p:cNvPr>
          <p:cNvSpPr/>
          <p:nvPr/>
        </p:nvSpPr>
        <p:spPr>
          <a:xfrm>
            <a:off x="530551" y="1269074"/>
            <a:ext cx="5277582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   @Data</a:t>
            </a:r>
          </a:p>
          <a:p>
            <a:r>
              <a:rPr lang="en-US" altLang="ko-KR"/>
              <a:t>    @AllArgsConstructor</a:t>
            </a:r>
          </a:p>
          <a:p>
            <a:r>
              <a:rPr lang="en-US" altLang="ko-KR"/>
              <a:t>    static class OrderItemDto{</a:t>
            </a:r>
          </a:p>
          <a:p>
            <a:r>
              <a:rPr lang="en-US" altLang="ko-KR"/>
              <a:t>        private String itemName;</a:t>
            </a:r>
          </a:p>
          <a:p>
            <a:r>
              <a:rPr lang="en-US" altLang="ko-KR"/>
              <a:t>        private int orderPrice;</a:t>
            </a:r>
          </a:p>
          <a:p>
            <a:r>
              <a:rPr lang="en-US" altLang="ko-KR"/>
              <a:t>        private int count;</a:t>
            </a:r>
          </a:p>
          <a:p>
            <a:endParaRPr lang="en-US" altLang="ko-KR"/>
          </a:p>
          <a:p>
            <a:r>
              <a:rPr lang="en-US" altLang="ko-KR"/>
              <a:t>        public OrderItemDto(OrderItem orderItem) {</a:t>
            </a:r>
          </a:p>
          <a:p>
            <a:r>
              <a:rPr lang="en-US" altLang="ko-KR"/>
              <a:t>            itemName = orderItem.getItem().getName();</a:t>
            </a:r>
          </a:p>
          <a:p>
            <a:r>
              <a:rPr lang="en-US" altLang="ko-KR"/>
              <a:t>            orderPrice = orderItem.getOrderPrice();</a:t>
            </a:r>
          </a:p>
          <a:p>
            <a:r>
              <a:rPr lang="en-US" altLang="ko-KR"/>
              <a:t>            count = orderItem.getCount();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}</a:t>
            </a:r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C41EF4-DC3B-47F2-89C7-F997D42FD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611" y="1766849"/>
            <a:ext cx="584647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OrderDto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(Order order){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order.getId()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order.getMember().getName()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orderDate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order.getOrderDate()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orderStatus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order.getStatus()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order.getDelivery().getAddress()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orderItems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order.getOrderItems().stream()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.map(orderItem-&gt;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OrderItemDto(orderItem))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.collect(Collectors.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0AB1A-997F-4476-8A4A-0263B3A20105}"/>
              </a:ext>
            </a:extLst>
          </p:cNvPr>
          <p:cNvSpPr txBox="1"/>
          <p:nvPr/>
        </p:nvSpPr>
        <p:spPr>
          <a:xfrm>
            <a:off x="548360" y="5104735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API</a:t>
            </a:r>
            <a:r>
              <a:rPr lang="ko-KR" altLang="en-US"/>
              <a:t>에서 상품명</a:t>
            </a:r>
            <a:r>
              <a:rPr lang="en-US" altLang="ko-KR"/>
              <a:t>, </a:t>
            </a:r>
            <a:r>
              <a:rPr lang="ko-KR" altLang="en-US"/>
              <a:t>주문가격</a:t>
            </a:r>
            <a:r>
              <a:rPr lang="en-US" altLang="ko-KR"/>
              <a:t>, </a:t>
            </a:r>
            <a:r>
              <a:rPr lang="ko-KR" altLang="en-US"/>
              <a:t>수량만 전달한다고 가정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FAED2-A781-41C6-9274-4AD818A75C52}"/>
              </a:ext>
            </a:extLst>
          </p:cNvPr>
          <p:cNvSpPr/>
          <p:nvPr/>
        </p:nvSpPr>
        <p:spPr>
          <a:xfrm>
            <a:off x="6251899" y="3494639"/>
            <a:ext cx="5409550" cy="864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B2D8B2F-2A1F-41F9-857E-46A5C2C85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611" y="1270832"/>
            <a:ext cx="419858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List&lt;OrderItemDto&gt;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orderItems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90D37D-75E5-4D85-A045-068134CFD88D}"/>
              </a:ext>
            </a:extLst>
          </p:cNvPr>
          <p:cNvSpPr/>
          <p:nvPr/>
        </p:nvSpPr>
        <p:spPr>
          <a:xfrm>
            <a:off x="7224216" y="1345411"/>
            <a:ext cx="1403317" cy="22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사용자 정의 쿼리를 정의하는 방법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/>
              <a:t>데이터 준비</a:t>
            </a:r>
            <a:endParaRPr lang="en-US" altLang="ko-KR" sz="2000"/>
          </a:p>
          <a:p>
            <a:pPr lvl="1" latinLnBrk="1"/>
            <a:r>
              <a:rPr lang="ko-KR" altLang="en-US" sz="1800"/>
              <a:t>상품</a:t>
            </a:r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marL="457200" lvl="1" indent="0" latinLnBrk="1">
              <a:buNone/>
            </a:pPr>
            <a:endParaRPr lang="en-US" altLang="ko-KR" sz="1800"/>
          </a:p>
          <a:p>
            <a:pPr lvl="1" latinLnBrk="1"/>
            <a:r>
              <a:rPr lang="ko-KR" altLang="en-US" sz="1800"/>
              <a:t>회원 </a:t>
            </a:r>
            <a:r>
              <a:rPr lang="en-US" altLang="ko-KR" sz="1800"/>
              <a:t>2</a:t>
            </a:r>
            <a:r>
              <a:rPr lang="ko-KR" altLang="en-US" sz="1800"/>
              <a:t>명</a:t>
            </a:r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r>
              <a:rPr lang="ko-KR" altLang="en-US" sz="1800"/>
              <a:t>배송 </a:t>
            </a:r>
            <a:r>
              <a:rPr lang="en-US" altLang="ko-KR" sz="1800"/>
              <a:t>2</a:t>
            </a:r>
            <a:r>
              <a:rPr lang="ko-KR" altLang="en-US" sz="1800"/>
              <a:t>건</a:t>
            </a:r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6B9A-C68F-4D60-8BE3-B9D2FB0B9833}"/>
              </a:ext>
            </a:extLst>
          </p:cNvPr>
          <p:cNvSpPr/>
          <p:nvPr/>
        </p:nvSpPr>
        <p:spPr>
          <a:xfrm>
            <a:off x="1049133" y="3475953"/>
            <a:ext cx="817977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INSERT INTO MEMBER VALUES(1,'city1', 'street1','zipcode1','member1');</a:t>
            </a:r>
          </a:p>
          <a:p>
            <a:r>
              <a:rPr lang="ko-KR" altLang="en-US"/>
              <a:t>INSERT INTO MEMBER VALUES(2,'city2', 'street2','zipcode2','member2')</a:t>
            </a:r>
            <a:r>
              <a:rPr lang="en-US" altLang="ko-KR"/>
              <a:t>;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87E3AB-BDA3-4C82-831B-FA5C77536D0D}"/>
              </a:ext>
            </a:extLst>
          </p:cNvPr>
          <p:cNvSpPr/>
          <p:nvPr/>
        </p:nvSpPr>
        <p:spPr>
          <a:xfrm>
            <a:off x="1049133" y="1639623"/>
            <a:ext cx="1061231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INSERT INTO ITEM(DTYPE, ITEM_ID, NAME, PRICE, STOCK_QUANTITY, AUTHOR, ISBN) VALUES('B', 1,'spring',</a:t>
            </a:r>
            <a:r>
              <a:rPr lang="en-US" altLang="ko-KR" sz="1400"/>
              <a:t> 3</a:t>
            </a:r>
            <a:r>
              <a:rPr lang="ko-KR" altLang="en-US" sz="1400"/>
              <a:t>0000, 100,'tobi','1111-1111');</a:t>
            </a:r>
          </a:p>
          <a:p>
            <a:r>
              <a:rPr lang="ko-KR" altLang="en-US" sz="1400"/>
              <a:t>INSERT INTO ITEM(DTYPE, ITEM_ID, NAME, PRICE, STOCK_QUANTITY, AUTHOR, ISBN) VALUES('B', 2,'spring boot', 10000, 50,'test','2222-2222');</a:t>
            </a:r>
          </a:p>
          <a:p>
            <a:r>
              <a:rPr lang="ko-KR" altLang="en-US" sz="1400"/>
              <a:t>INSERT INTO ITEM(DTYPE, ITEM_ID, NAME, PRICE, STOCK_QUANTITY, AUTHOR, ISBN) VALUES('B', 3,'jpa', 2</a:t>
            </a:r>
            <a:r>
              <a:rPr lang="en-US" altLang="ko-KR" sz="1400"/>
              <a:t>0</a:t>
            </a:r>
            <a:r>
              <a:rPr lang="ko-KR" altLang="en-US" sz="1400"/>
              <a:t>000, 100,'code','3333-3333');</a:t>
            </a:r>
          </a:p>
          <a:p>
            <a:r>
              <a:rPr lang="ko-KR" altLang="en-US" sz="1400"/>
              <a:t>INSERT INTO ITEM(DTYPE, ITEM_ID, NAME, PRICE, STOCK_QUANTITY, AUTHOR, ISBN) VALUES('B', 4,'react', </a:t>
            </a:r>
            <a:r>
              <a:rPr lang="en-US" altLang="ko-KR" sz="1400"/>
              <a:t>25</a:t>
            </a:r>
            <a:r>
              <a:rPr lang="ko-KR" altLang="en-US" sz="1400"/>
              <a:t>000, 100,'important','4444-4444');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F7F2B-D282-477B-A1FA-C1955BEA66D8}"/>
              </a:ext>
            </a:extLst>
          </p:cNvPr>
          <p:cNvSpPr/>
          <p:nvPr/>
        </p:nvSpPr>
        <p:spPr>
          <a:xfrm>
            <a:off x="1049133" y="4927475"/>
            <a:ext cx="809486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INSERT INTO DELIVERY VALUES(1,'city1','street1','zipcode1','READY');</a:t>
            </a:r>
          </a:p>
          <a:p>
            <a:r>
              <a:rPr lang="ko-KR" altLang="en-US"/>
              <a:t>INSERT INTO DELIVERY VALUES(</a:t>
            </a:r>
            <a:r>
              <a:rPr lang="en-US" altLang="ko-KR"/>
              <a:t>2</a:t>
            </a:r>
            <a:r>
              <a:rPr lang="ko-KR" altLang="en-US"/>
              <a:t>,'city2','street2','zipcode2','READY');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85B81AE-6884-4F75-B4E6-1AEDD7A1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623" y="829180"/>
            <a:ext cx="178766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ddl-auto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create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3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사용자 정의 쿼리를 정의하는 방법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/>
              <a:t>데이터 준비</a:t>
            </a:r>
            <a:endParaRPr lang="en-US" altLang="ko-KR" sz="2000"/>
          </a:p>
          <a:p>
            <a:pPr lvl="1" latinLnBrk="1"/>
            <a:r>
              <a:rPr lang="ko-KR" altLang="en-US" sz="1800"/>
              <a:t>주문 </a:t>
            </a:r>
            <a:r>
              <a:rPr lang="en-US" altLang="ko-KR" sz="1800"/>
              <a:t>2</a:t>
            </a:r>
            <a:r>
              <a:rPr lang="ko-KR" altLang="en-US" sz="1800"/>
              <a:t>건</a:t>
            </a:r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r>
              <a:rPr lang="ko-KR" altLang="en-US" sz="1800"/>
              <a:t>주문 아이템 </a:t>
            </a:r>
            <a:r>
              <a:rPr lang="en-US" altLang="ko-KR" sz="1800"/>
              <a:t>4</a:t>
            </a:r>
            <a:r>
              <a:rPr lang="ko-KR" altLang="en-US" sz="1800"/>
              <a:t>건</a:t>
            </a:r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A3C592-EADA-4A0B-9178-1F0688640465}"/>
              </a:ext>
            </a:extLst>
          </p:cNvPr>
          <p:cNvSpPr/>
          <p:nvPr/>
        </p:nvSpPr>
        <p:spPr>
          <a:xfrm>
            <a:off x="1087314" y="1727427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INSERT INTO ORDERS VALUES(1,now(),'ORDER',1,1);</a:t>
            </a:r>
          </a:p>
          <a:p>
            <a:r>
              <a:rPr lang="ko-KR" altLang="en-US"/>
              <a:t>INSERT INTO ORDERS VALUES(</a:t>
            </a:r>
            <a:r>
              <a:rPr lang="en-US" altLang="ko-KR"/>
              <a:t>2</a:t>
            </a:r>
            <a:r>
              <a:rPr lang="ko-KR" altLang="en-US"/>
              <a:t>,now(),'ORDER',</a:t>
            </a:r>
            <a:r>
              <a:rPr lang="en-US" altLang="ko-KR"/>
              <a:t>2</a:t>
            </a:r>
            <a:r>
              <a:rPr lang="ko-KR" altLang="en-US"/>
              <a:t>,2);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DA3B6B-8195-4830-8A66-1219F1FCB4A7}"/>
              </a:ext>
            </a:extLst>
          </p:cNvPr>
          <p:cNvSpPr/>
          <p:nvPr/>
        </p:nvSpPr>
        <p:spPr>
          <a:xfrm>
            <a:off x="1087314" y="3978006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INSERT INTO ORDER_ITEM VALUES(1, 1,30000,1,1); </a:t>
            </a:r>
          </a:p>
          <a:p>
            <a:r>
              <a:rPr lang="ko-KR" altLang="en-US"/>
              <a:t>INSERT INTO ORDER_ITEM VALUES(2, 1,10000,2,</a:t>
            </a:r>
            <a:r>
              <a:rPr lang="en-US" altLang="ko-KR"/>
              <a:t>1</a:t>
            </a:r>
            <a:r>
              <a:rPr lang="ko-KR" altLang="en-US"/>
              <a:t>);</a:t>
            </a:r>
          </a:p>
          <a:p>
            <a:r>
              <a:rPr lang="ko-KR" altLang="en-US"/>
              <a:t>INSERT INTO ORDER_ITEM VALUES(3, 2,</a:t>
            </a:r>
            <a:r>
              <a:rPr lang="en-US" altLang="ko-KR"/>
              <a:t>4</a:t>
            </a:r>
            <a:r>
              <a:rPr lang="ko-KR" altLang="en-US"/>
              <a:t>0000,</a:t>
            </a:r>
            <a:r>
              <a:rPr lang="en-US" altLang="ko-KR"/>
              <a:t>3</a:t>
            </a:r>
            <a:r>
              <a:rPr lang="ko-KR" altLang="en-US"/>
              <a:t>,</a:t>
            </a:r>
            <a:r>
              <a:rPr lang="en-US" altLang="ko-KR"/>
              <a:t>2</a:t>
            </a:r>
            <a:r>
              <a:rPr lang="ko-KR" altLang="en-US"/>
              <a:t>);</a:t>
            </a:r>
          </a:p>
          <a:p>
            <a:r>
              <a:rPr lang="ko-KR" altLang="en-US"/>
              <a:t>INSERT INTO ORDER_ITEM VALUES(4, 2,</a:t>
            </a:r>
            <a:r>
              <a:rPr lang="en-US" altLang="ko-KR"/>
              <a:t>50</a:t>
            </a:r>
            <a:r>
              <a:rPr lang="ko-KR" altLang="en-US"/>
              <a:t>000,</a:t>
            </a:r>
            <a:r>
              <a:rPr lang="en-US" altLang="ko-KR"/>
              <a:t>4</a:t>
            </a:r>
            <a:r>
              <a:rPr lang="ko-KR" altLang="en-US"/>
              <a:t>,</a:t>
            </a:r>
            <a:r>
              <a:rPr lang="en-US" altLang="ko-KR"/>
              <a:t>2</a:t>
            </a:r>
            <a:r>
              <a:rPr lang="ko-KR" altLang="en-US"/>
              <a:t>);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2D37D0-DED1-48D4-9FAF-A56F73CD7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90230"/>
              </p:ext>
            </p:extLst>
          </p:nvPr>
        </p:nvGraphicFramePr>
        <p:xfrm>
          <a:off x="7570178" y="1727427"/>
          <a:ext cx="3534508" cy="165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5076">
                  <a:extLst>
                    <a:ext uri="{9D8B030D-6E8A-4147-A177-3AD203B41FA5}">
                      <a16:colId xmlns:a16="http://schemas.microsoft.com/office/drawing/2014/main" val="2507751082"/>
                    </a:ext>
                  </a:extLst>
                </a:gridCol>
                <a:gridCol w="2479432">
                  <a:extLst>
                    <a:ext uri="{9D8B030D-6E8A-4147-A177-3AD203B41FA5}">
                      <a16:colId xmlns:a16="http://schemas.microsoft.com/office/drawing/2014/main" val="186483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주문내역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8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spring 1</a:t>
                      </a:r>
                      <a:r>
                        <a:rPr lang="ko-KR" altLang="en-US"/>
                        <a:t>권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spring boot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9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jpa 2</a:t>
                      </a:r>
                      <a:r>
                        <a:rPr lang="ko-KR" altLang="en-US"/>
                        <a:t>권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react 2</a:t>
                      </a:r>
                      <a:r>
                        <a:rPr lang="ko-KR" altLang="en-US"/>
                        <a:t>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2738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6CD882F-2581-4DC5-B995-A0F548B1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314" y="5915934"/>
            <a:ext cx="18517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ddl-auto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update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사용자 정의 쿼리를 정의하는 방법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2000"/>
              <a:t>Member</a:t>
            </a:r>
            <a:r>
              <a:rPr lang="ko-KR" altLang="en-US" sz="2000"/>
              <a:t>엔티티 </a:t>
            </a:r>
            <a:r>
              <a:rPr lang="en-US" altLang="ko-KR" sz="2000"/>
              <a:t>Comment</a:t>
            </a:r>
            <a:r>
              <a:rPr lang="ko-KR" altLang="en-US" sz="2000"/>
              <a:t>제거</a:t>
            </a:r>
            <a:endParaRPr lang="en-US" altLang="ko-KR" sz="20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EC7F720-5D36-444A-9721-96A0552D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51" y="3796736"/>
            <a:ext cx="83792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//@OneToMany(mappedBy = "member",cascade = CascadeType.ALL)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//private List&lt;Comment&gt; comments = new ArrayList&lt;&gt;();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82EE666-1679-40EF-BFCF-E556489B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51" y="1188291"/>
            <a:ext cx="7487947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/*@NamedEntityGraphs(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@NamedEntityGraph(name = "member_comment", attributeNodes =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@NamedAttributeNode("comments")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}),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@NamedEntityGraph(name = "member_order", attributeNodes =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@NamedAttributeNode("orders")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})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)*/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FC52BC-E3C2-4FC4-9BDC-DAB70C66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38" y="5192659"/>
            <a:ext cx="4190121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Comment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//@JsonIgnore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//@ManyToOne(fetch = FetchType.LAZY)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//@JoinColumn(name="MEMBER_ID")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//private Member member;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9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회원 조회 </a:t>
            </a:r>
            <a:r>
              <a:rPr lang="en-US" altLang="ko-KR" sz="2400"/>
              <a:t>API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 b="1"/>
              <a:t>회원 정보만 조회하는 </a:t>
            </a:r>
            <a:r>
              <a:rPr lang="en-US" altLang="ko-KR" sz="2000" b="1"/>
              <a:t>API</a:t>
            </a:r>
            <a:r>
              <a:rPr lang="ko-KR" altLang="en-US" sz="2000" b="1"/>
              <a:t>를 만들어보자</a:t>
            </a:r>
            <a:endParaRPr lang="en-US" altLang="ko-KR" sz="2000" b="1"/>
          </a:p>
          <a:p>
            <a:pPr latinLnBrk="1"/>
            <a:r>
              <a:rPr lang="en-US" altLang="ko-KR" sz="2000" b="1"/>
              <a:t>web/api/MemberApiController</a:t>
            </a:r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B98C56-753A-4508-9BC8-CED4880C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1" y="1923519"/>
            <a:ext cx="1914525" cy="8096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D68F349-2360-4C41-B7CB-CFA216FB6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71" y="2821506"/>
            <a:ext cx="669285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@RestController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@AllArgsConstructor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MemberApiController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"/api/v1/members"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memberV1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List&lt;Member&gt; members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.findMembers()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회원 조회 </a:t>
            </a:r>
            <a:r>
              <a:rPr lang="en-US" altLang="ko-KR" sz="2400"/>
              <a:t>API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2000" b="1"/>
              <a:t>web/api/MemberApiController</a:t>
            </a:r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8A35E7-0B7B-47F6-B22F-272AF2FA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7" y="1407583"/>
            <a:ext cx="6781800" cy="5715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F2DA3-01BC-4752-A248-12E9DACF488E}"/>
              </a:ext>
            </a:extLst>
          </p:cNvPr>
          <p:cNvSpPr/>
          <p:nvPr/>
        </p:nvSpPr>
        <p:spPr>
          <a:xfrm>
            <a:off x="783167" y="2232454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Caused by: com.fasterxml.jackson.databind.JsonMappingException: Infinite recursion (StackOverflowError)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EA9FF-6E20-4A7D-9E93-691CBD38CDDA}"/>
              </a:ext>
            </a:extLst>
          </p:cNvPr>
          <p:cNvSpPr txBox="1"/>
          <p:nvPr/>
        </p:nvSpPr>
        <p:spPr>
          <a:xfrm>
            <a:off x="783167" y="2745677"/>
            <a:ext cx="911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order</a:t>
            </a:r>
            <a:r>
              <a:rPr lang="ko-KR" altLang="en-US"/>
              <a:t> </a:t>
            </a:r>
            <a:r>
              <a:rPr lang="en-US" altLang="ko-KR">
                <a:sym typeface="Wingdings" panose="05000000000000000000" pitchFamily="2" charset="2"/>
              </a:rPr>
              <a:t> member(</a:t>
            </a:r>
            <a:r>
              <a:rPr lang="ko-KR" altLang="en-US">
                <a:sym typeface="Wingdings" panose="05000000000000000000" pitchFamily="2" charset="2"/>
              </a:rPr>
              <a:t>양방향 연관관계에서는 서로를 참조하고 있어 무한루프에 빠질 수 있음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endParaRPr lang="ko-KR" alt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C380363-7190-43FA-80CA-1B2C240DF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34" y="3558326"/>
            <a:ext cx="27238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Address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0D844-2432-4D5A-9267-7ACB5C5D9F35}"/>
              </a:ext>
            </a:extLst>
          </p:cNvPr>
          <p:cNvSpPr txBox="1"/>
          <p:nvPr/>
        </p:nvSpPr>
        <p:spPr>
          <a:xfrm>
            <a:off x="3579021" y="3558326"/>
            <a:ext cx="622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Member</a:t>
            </a:r>
            <a:r>
              <a:rPr lang="ko-KR" altLang="en-US"/>
              <a:t>의 </a:t>
            </a:r>
            <a:r>
              <a:rPr lang="en-US" altLang="ko-KR"/>
              <a:t>Address</a:t>
            </a:r>
            <a:r>
              <a:rPr lang="ko-KR" altLang="en-US"/>
              <a:t>는 엔티티가 아닌 값타입이므로 상관 없음</a:t>
            </a:r>
          </a:p>
        </p:txBody>
      </p:sp>
    </p:spTree>
    <p:extLst>
      <p:ext uri="{BB962C8B-B14F-4D97-AF65-F5344CB8AC3E}">
        <p14:creationId xmlns:p14="http://schemas.microsoft.com/office/powerpoint/2010/main" val="192806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엔티티를 직접 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2000" b="1"/>
              <a:t>@JsonIgnore</a:t>
            </a:r>
          </a:p>
          <a:p>
            <a:pPr lvl="1" latinLnBrk="1"/>
            <a:r>
              <a:rPr lang="ko-KR" altLang="en-US" sz="1800"/>
              <a:t>양방향 연관관계 매핑에서는 한 쪽에 </a:t>
            </a:r>
            <a:r>
              <a:rPr lang="en-US" altLang="ko-KR" sz="1800"/>
              <a:t>@JsonIgnore </a:t>
            </a:r>
            <a:r>
              <a:rPr lang="ko-KR" altLang="en-US" sz="1800"/>
              <a:t>설정</a:t>
            </a:r>
            <a:endParaRPr lang="en-US" altLang="ko-KR" sz="1800"/>
          </a:p>
          <a:p>
            <a:pPr lvl="2" latinLnBrk="1"/>
            <a:r>
              <a:rPr lang="ko-KR" altLang="en-US"/>
              <a:t>스프링은 기본적으로 </a:t>
            </a:r>
            <a:r>
              <a:rPr lang="en-US" altLang="ko-KR"/>
              <a:t>Jason</a:t>
            </a:r>
            <a:r>
              <a:rPr lang="ko-KR" altLang="en-US"/>
              <a:t>라이브러리 사용</a:t>
            </a:r>
            <a:endParaRPr lang="en-US" altLang="ko-KR"/>
          </a:p>
          <a:p>
            <a:pPr lvl="2" latinLnBrk="1"/>
            <a:r>
              <a:rPr lang="en-US" altLang="ko-KR"/>
              <a:t>@JsonIgnore </a:t>
            </a:r>
            <a:r>
              <a:rPr lang="en-US" altLang="ko-KR">
                <a:sym typeface="Wingdings" panose="05000000000000000000" pitchFamily="2" charset="2"/>
              </a:rPr>
              <a:t> JSON </a:t>
            </a:r>
            <a:r>
              <a:rPr lang="ko-KR" altLang="en-US">
                <a:sym typeface="Wingdings" panose="05000000000000000000" pitchFamily="2" charset="2"/>
              </a:rPr>
              <a:t>직렬화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역직렬화에서 해당 속성은 무시</a:t>
            </a:r>
            <a:endParaRPr lang="en-US" altLang="ko-KR">
              <a:sym typeface="Wingdings" panose="05000000000000000000" pitchFamily="2" charset="2"/>
            </a:endParaRPr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0A33AD8-FAF6-4814-B3E1-85D2AD07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96" y="2770088"/>
            <a:ext cx="524201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@JsonIgnore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@OneToMany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(mappedBy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List&lt;Order&gt;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ArrayList&lt;Order&gt;()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2FE08A2-BFAC-4B5B-B26D-20A1C813A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429" y="2770088"/>
            <a:ext cx="4074705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@JsonIgnore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@ManyToOne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(fetch = FetchType.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LAZY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@JoinColumn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"ORDER_ID"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F0D9100-9F7B-4310-8702-4AE0701C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96" y="4466433"/>
            <a:ext cx="381835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@JsonIgnore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@OneToOne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(mappedBy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"delivery"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6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전용 </a:t>
            </a:r>
            <a:r>
              <a:rPr lang="en-US" altLang="ko-KR"/>
              <a:t>DTO</a:t>
            </a:r>
            <a:r>
              <a:rPr lang="ko-KR" altLang="en-US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740115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2000" b="1"/>
              <a:t>생각해보기</a:t>
            </a:r>
          </a:p>
          <a:p>
            <a:pPr lvl="1" latinLnBrk="1"/>
            <a:r>
              <a:rPr lang="ko-KR" altLang="en-US" sz="1800"/>
              <a:t>만약 </a:t>
            </a:r>
            <a:r>
              <a:rPr lang="en-US" altLang="ko-KR" sz="1800"/>
              <a:t>API</a:t>
            </a:r>
            <a:r>
              <a:rPr lang="ko-KR" altLang="en-US" sz="1800"/>
              <a:t>에서 회원과 회원의 주문정보를 함께 요구한다면</a:t>
            </a:r>
            <a:r>
              <a:rPr lang="en-US" altLang="ko-KR" sz="1800"/>
              <a:t>?</a:t>
            </a:r>
          </a:p>
          <a:p>
            <a:pPr lvl="1" latinLnBrk="1"/>
            <a:r>
              <a:rPr lang="ko-KR" altLang="en-US" sz="1800"/>
              <a:t>엔티티에 </a:t>
            </a:r>
            <a:r>
              <a:rPr lang="en-US" altLang="ko-KR" sz="1800"/>
              <a:t>JPA </a:t>
            </a:r>
            <a:r>
              <a:rPr lang="ko-KR" altLang="en-US" sz="1800"/>
              <a:t>이외의 </a:t>
            </a:r>
            <a:r>
              <a:rPr lang="en-US" altLang="ko-KR" sz="1800"/>
              <a:t>@JsonIgnore, validation</a:t>
            </a:r>
            <a:r>
              <a:rPr lang="ko-KR" altLang="en-US" sz="1800"/>
              <a:t>과 같은 </a:t>
            </a:r>
            <a:r>
              <a:rPr lang="en-US" altLang="ko-KR" sz="1800"/>
              <a:t>@NotNull</a:t>
            </a:r>
            <a:r>
              <a:rPr lang="ko-KR" altLang="en-US" sz="1800"/>
              <a:t>이 붙는 것이 옳은 것인가</a:t>
            </a:r>
            <a:r>
              <a:rPr lang="en-US" altLang="ko-KR" sz="1800"/>
              <a:t>?</a:t>
            </a:r>
          </a:p>
          <a:p>
            <a:pPr lvl="1" latinLnBrk="1"/>
            <a:r>
              <a:rPr lang="ko-KR" altLang="en-US" sz="1800"/>
              <a:t>엔티티명이 변경되면 </a:t>
            </a:r>
            <a:r>
              <a:rPr lang="en-US" altLang="ko-KR" sz="1800"/>
              <a:t>API </a:t>
            </a:r>
            <a:r>
              <a:rPr lang="ko-KR" altLang="en-US" sz="1800"/>
              <a:t>스펙도 함께 변경되는 문제</a:t>
            </a:r>
            <a:r>
              <a:rPr lang="en-US" altLang="ko-KR" sz="1800"/>
              <a:t>(Member</a:t>
            </a:r>
            <a:r>
              <a:rPr lang="ko-KR" altLang="en-US" sz="1800"/>
              <a:t>의 </a:t>
            </a:r>
            <a:r>
              <a:rPr lang="en-US" altLang="ko-KR" sz="1800"/>
              <a:t>name</a:t>
            </a:r>
            <a:r>
              <a:rPr lang="ko-KR" altLang="en-US" sz="1800"/>
              <a:t>이 </a:t>
            </a:r>
            <a:r>
              <a:rPr lang="en-US" altLang="ko-KR" sz="1800"/>
              <a:t>username</a:t>
            </a:r>
            <a:r>
              <a:rPr lang="ko-KR" altLang="en-US" sz="1800"/>
              <a:t>으로 변경</a:t>
            </a:r>
            <a:r>
              <a:rPr lang="en-US" altLang="ko-KR" sz="1800"/>
              <a:t>)</a:t>
            </a:r>
            <a:endParaRPr lang="en-US" altLang="ko-KR" sz="2000" b="1"/>
          </a:p>
          <a:p>
            <a:pPr lvl="1" latinLnBrk="1"/>
            <a:r>
              <a:rPr lang="ko-KR" altLang="en-US" sz="1800"/>
              <a:t>배열로 </a:t>
            </a:r>
            <a:r>
              <a:rPr lang="en-US" altLang="ko-KR" sz="1800"/>
              <a:t>JSON</a:t>
            </a:r>
            <a:r>
              <a:rPr lang="ko-KR" altLang="en-US" sz="1800"/>
              <a:t>을 전달하는 방식의 낮은 유연성</a:t>
            </a:r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/>
          </a:p>
          <a:p>
            <a:pPr lvl="1" latinLnBrk="1"/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15DA94-50E1-45DC-8F08-0268F78C984C}"/>
              </a:ext>
            </a:extLst>
          </p:cNvPr>
          <p:cNvSpPr/>
          <p:nvPr/>
        </p:nvSpPr>
        <p:spPr>
          <a:xfrm>
            <a:off x="1100669" y="3016036"/>
            <a:ext cx="290406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[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{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</a:t>
            </a:r>
            <a:r>
              <a:rPr lang="en-US" altLang="ko-KR" sz="1200">
                <a:solidFill>
                  <a:srgbClr val="A31515"/>
                </a:solidFill>
                <a:latin typeface="IBMPlexMono,  Courier New"/>
              </a:rPr>
              <a:t>"id"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altLang="ko-KR" sz="1200">
                <a:solidFill>
                  <a:srgbClr val="098658"/>
                </a:solidFill>
                <a:latin typeface="IBMPlexMono,  Courier New"/>
              </a:rPr>
              <a:t>1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</a:t>
            </a:r>
            <a:r>
              <a:rPr lang="en-US" altLang="ko-KR" sz="1200">
                <a:solidFill>
                  <a:srgbClr val="A31515"/>
                </a:solidFill>
                <a:latin typeface="IBMPlexMono,  Courier New"/>
              </a:rPr>
              <a:t>"name"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altLang="ko-KR" sz="1200">
                <a:solidFill>
                  <a:srgbClr val="0451A5"/>
                </a:solidFill>
                <a:latin typeface="IBMPlexMono,  Courier New"/>
              </a:rPr>
              <a:t>"member1"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</a:t>
            </a:r>
            <a:r>
              <a:rPr lang="en-US" altLang="ko-KR" sz="1200">
                <a:solidFill>
                  <a:srgbClr val="A31515"/>
                </a:solidFill>
                <a:latin typeface="IBMPlexMono,  Courier New"/>
              </a:rPr>
              <a:t>"address"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: {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 altLang="ko-KR" sz="1200">
                <a:solidFill>
                  <a:srgbClr val="A31515"/>
                </a:solidFill>
                <a:latin typeface="IBMPlexMono,  Courier New"/>
              </a:rPr>
              <a:t>"city"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altLang="ko-KR" sz="1200">
                <a:solidFill>
                  <a:srgbClr val="0451A5"/>
                </a:solidFill>
                <a:latin typeface="IBMPlexMono,  Courier New"/>
              </a:rPr>
              <a:t>"city1"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 altLang="ko-KR" sz="1200">
                <a:solidFill>
                  <a:srgbClr val="A31515"/>
                </a:solidFill>
                <a:latin typeface="IBMPlexMono,  Courier New"/>
              </a:rPr>
              <a:t>"street"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altLang="ko-KR" sz="1200">
                <a:solidFill>
                  <a:srgbClr val="0451A5"/>
                </a:solidFill>
                <a:latin typeface="IBMPlexMono,  Courier New"/>
              </a:rPr>
              <a:t>"street1"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 altLang="ko-KR" sz="1200">
                <a:solidFill>
                  <a:srgbClr val="A31515"/>
                </a:solidFill>
                <a:latin typeface="IBMPlexMono,  Courier New"/>
              </a:rPr>
              <a:t>"zipcode"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altLang="ko-KR" sz="1200">
                <a:solidFill>
                  <a:srgbClr val="0451A5"/>
                </a:solidFill>
                <a:latin typeface="IBMPlexMono,  Courier New"/>
              </a:rPr>
              <a:t>"zipcode1"</a:t>
            </a:r>
            <a:endParaRPr lang="en-US" altLang="ko-KR" sz="1200">
              <a:solidFill>
                <a:srgbClr val="000000"/>
              </a:solidFill>
              <a:latin typeface="IBMPlexMono,  Courier New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}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},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{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</a:t>
            </a:r>
            <a:r>
              <a:rPr lang="en-US" altLang="ko-KR" sz="1200">
                <a:solidFill>
                  <a:srgbClr val="A31515"/>
                </a:solidFill>
                <a:latin typeface="IBMPlexMono,  Courier New"/>
              </a:rPr>
              <a:t>"id"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altLang="ko-KR" sz="1200">
                <a:solidFill>
                  <a:srgbClr val="098658"/>
                </a:solidFill>
                <a:latin typeface="IBMPlexMono,  Courier New"/>
              </a:rPr>
              <a:t>2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</a:t>
            </a:r>
            <a:r>
              <a:rPr lang="en-US" altLang="ko-KR" sz="1200">
                <a:solidFill>
                  <a:srgbClr val="A31515"/>
                </a:solidFill>
                <a:latin typeface="IBMPlexMono,  Courier New"/>
              </a:rPr>
              <a:t>"name"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altLang="ko-KR" sz="1200">
                <a:solidFill>
                  <a:srgbClr val="0451A5"/>
                </a:solidFill>
                <a:latin typeface="IBMPlexMono,  Courier New"/>
              </a:rPr>
              <a:t>"member2"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</a:t>
            </a:r>
            <a:r>
              <a:rPr lang="en-US" altLang="ko-KR" sz="1200">
                <a:solidFill>
                  <a:srgbClr val="A31515"/>
                </a:solidFill>
                <a:latin typeface="IBMPlexMono,  Courier New"/>
              </a:rPr>
              <a:t>"address"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: {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 altLang="ko-KR" sz="1200">
                <a:solidFill>
                  <a:srgbClr val="A31515"/>
                </a:solidFill>
                <a:latin typeface="IBMPlexMono,  Courier New"/>
              </a:rPr>
              <a:t>"city"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altLang="ko-KR" sz="1200">
                <a:solidFill>
                  <a:srgbClr val="0451A5"/>
                </a:solidFill>
                <a:latin typeface="IBMPlexMono,  Courier New"/>
              </a:rPr>
              <a:t>"city2"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 altLang="ko-KR" sz="1200">
                <a:solidFill>
                  <a:srgbClr val="A31515"/>
                </a:solidFill>
                <a:latin typeface="IBMPlexMono,  Courier New"/>
              </a:rPr>
              <a:t>"street"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altLang="ko-KR" sz="1200">
                <a:solidFill>
                  <a:srgbClr val="0451A5"/>
                </a:solidFill>
                <a:latin typeface="IBMPlexMono,  Courier New"/>
              </a:rPr>
              <a:t>"street2"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 altLang="ko-KR" sz="1200">
                <a:solidFill>
                  <a:srgbClr val="A31515"/>
                </a:solidFill>
                <a:latin typeface="IBMPlexMono,  Courier New"/>
              </a:rPr>
              <a:t>"zipcode"</a:t>
            </a:r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altLang="ko-KR" sz="1200">
                <a:solidFill>
                  <a:srgbClr val="0451A5"/>
                </a:solidFill>
                <a:latin typeface="IBMPlexMono,  Courier New"/>
              </a:rPr>
              <a:t>"zipcode2"</a:t>
            </a:r>
            <a:endParaRPr lang="en-US" altLang="ko-KR" sz="1200">
              <a:solidFill>
                <a:srgbClr val="000000"/>
              </a:solidFill>
              <a:latin typeface="IBMPlexMono,  Courier New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    }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    }</a:t>
            </a:r>
          </a:p>
          <a:p>
            <a:r>
              <a:rPr lang="en-US" altLang="ko-KR" sz="1200">
                <a:solidFill>
                  <a:srgbClr val="000000"/>
                </a:solidFill>
                <a:latin typeface="IBMPlexMono,  Courier New"/>
              </a:rPr>
              <a:t>]</a:t>
            </a:r>
            <a:endParaRPr lang="en-US" altLang="ko-KR" sz="1200" b="0">
              <a:solidFill>
                <a:srgbClr val="000000"/>
              </a:solidFill>
              <a:effectLst/>
              <a:latin typeface="IBMPlexMono,  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70060-6C37-407D-BB93-83E29ACD8E61}"/>
              </a:ext>
            </a:extLst>
          </p:cNvPr>
          <p:cNvSpPr txBox="1"/>
          <p:nvPr/>
        </p:nvSpPr>
        <p:spPr>
          <a:xfrm>
            <a:off x="4241801" y="4534894"/>
            <a:ext cx="572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   {}, {} ]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배열에는 동일한 타입이 들어가므로 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데이터 이외의 추가적인 정보</a:t>
            </a:r>
            <a:r>
              <a:rPr lang="en-US" altLang="ko-KR">
                <a:sym typeface="Wingdings" panose="05000000000000000000" pitchFamily="2" charset="2"/>
              </a:rPr>
              <a:t>( ex) count)</a:t>
            </a:r>
            <a:r>
              <a:rPr lang="ko-KR" altLang="en-US">
                <a:sym typeface="Wingdings" panose="05000000000000000000" pitchFamily="2" charset="2"/>
              </a:rPr>
              <a:t>를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담을 수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10846</TotalTime>
  <Words>2883</Words>
  <Application>Microsoft Office PowerPoint</Application>
  <PresentationFormat>와이드스크린</PresentationFormat>
  <Paragraphs>452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Arial Unicode MS</vt:lpstr>
      <vt:lpstr>IBMPlexMono,  Courier New</vt:lpstr>
      <vt:lpstr>JetBrains Mono</vt:lpstr>
      <vt:lpstr>Source Code Pro</vt:lpstr>
      <vt:lpstr>Dotum</vt:lpstr>
      <vt:lpstr>맑은 고딕</vt:lpstr>
      <vt:lpstr>Arial</vt:lpstr>
      <vt:lpstr>Calibri</vt:lpstr>
      <vt:lpstr>Calibri Light</vt:lpstr>
      <vt:lpstr>Wingdings</vt:lpstr>
      <vt:lpstr>Office 테마</vt:lpstr>
      <vt:lpstr>API 설계</vt:lpstr>
      <vt:lpstr>PowerPoint 프레젠테이션</vt:lpstr>
      <vt:lpstr>사용자 정의 쿼리를 정의하는 방법</vt:lpstr>
      <vt:lpstr>사용자 정의 쿼리를 정의하는 방법</vt:lpstr>
      <vt:lpstr>사용자 정의 쿼리를 정의하는 방법</vt:lpstr>
      <vt:lpstr>회원 조회 API</vt:lpstr>
      <vt:lpstr>회원 조회 API</vt:lpstr>
      <vt:lpstr>엔티티를 직접 노출</vt:lpstr>
      <vt:lpstr>전용 DTO사용</vt:lpstr>
      <vt:lpstr>전용 DTO사용</vt:lpstr>
      <vt:lpstr>전용 DTO사용</vt:lpstr>
      <vt:lpstr>PowerPoint 프레젠테이션</vt:lpstr>
      <vt:lpstr>XXXToOne 연관관계 API</vt:lpstr>
      <vt:lpstr>다대일 연관관계 API</vt:lpstr>
      <vt:lpstr>엔티티를 직접 노출</vt:lpstr>
      <vt:lpstr>전용 DTO 사용</vt:lpstr>
      <vt:lpstr>전용 DTO 사용</vt:lpstr>
      <vt:lpstr>DTO 바로 조회</vt:lpstr>
      <vt:lpstr>DTO 바로 조회</vt:lpstr>
      <vt:lpstr>PowerPoint 프레젠테이션</vt:lpstr>
      <vt:lpstr>전용 DTO 사용</vt:lpstr>
      <vt:lpstr>전용 DTO 사용</vt:lpstr>
      <vt:lpstr>전용 DTO 사용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5352</cp:revision>
  <dcterms:created xsi:type="dcterms:W3CDTF">2020-03-06T01:35:43Z</dcterms:created>
  <dcterms:modified xsi:type="dcterms:W3CDTF">2022-05-25T01:36:59Z</dcterms:modified>
  <cp:version>1000.0000.01</cp:version>
</cp:coreProperties>
</file>