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0"/>
  </p:notesMasterIdLst>
  <p:sldIdLst>
    <p:sldId id="275" r:id="rId2"/>
    <p:sldId id="276" r:id="rId3"/>
    <p:sldId id="306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21" r:id="rId12"/>
    <p:sldId id="320" r:id="rId13"/>
    <p:sldId id="326" r:id="rId14"/>
    <p:sldId id="330" r:id="rId15"/>
    <p:sldId id="331" r:id="rId16"/>
    <p:sldId id="332" r:id="rId17"/>
    <p:sldId id="315" r:id="rId18"/>
    <p:sldId id="3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81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추상화의 필요성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MemberApp</a:t>
            </a:r>
            <a:r>
              <a:rPr lang="ko-KR" altLang="en-US" sz="2000" b="1" dirty="0"/>
              <a:t>클래스 생성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r>
              <a:rPr lang="ko-KR" altLang="en-US" sz="2000" dirty="0"/>
              <a:t>만약 </a:t>
            </a:r>
            <a:r>
              <a:rPr lang="en-US" altLang="ko-KR" sz="2000" dirty="0"/>
              <a:t>DB</a:t>
            </a:r>
            <a:r>
              <a:rPr lang="ko-KR" altLang="en-US" sz="2000" dirty="0"/>
              <a:t>로 저장소를 바꾼다면</a:t>
            </a:r>
            <a:r>
              <a:rPr lang="en-US" altLang="ko-KR" sz="2000" dirty="0"/>
              <a:t>?</a:t>
            </a: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OCP </a:t>
            </a:r>
            <a:r>
              <a:rPr lang="ko-KR" altLang="en-US" sz="1600" dirty="0">
                <a:solidFill>
                  <a:srgbClr val="FF0000"/>
                </a:solidFill>
              </a:rPr>
              <a:t>위반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2785" y="1393431"/>
            <a:ext cx="844896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MemberApp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MemberService memberService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memberService.register(member)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 = memberService.findMember(member)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"findMember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findMember.getName())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member.getName())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생활관 도메인 설계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8854" y="3505300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담당직원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03568" y="3505300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생활관 배정 서비스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125" y="1094786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저장소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04752" y="2287826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258136" y="2293733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8" idx="0"/>
            <a:endCxn id="7" idx="2"/>
          </p:cNvCxnSpPr>
          <p:nvPr/>
        </p:nvCxnSpPr>
        <p:spPr>
          <a:xfrm flipV="1">
            <a:off x="7549563" y="1975630"/>
            <a:ext cx="1284373" cy="31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2"/>
          </p:cNvCxnSpPr>
          <p:nvPr/>
        </p:nvCxnSpPr>
        <p:spPr>
          <a:xfrm flipH="1" flipV="1">
            <a:off x="8833936" y="1975630"/>
            <a:ext cx="1469011" cy="31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2398475" y="3945722"/>
            <a:ext cx="140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5893189" y="1535208"/>
            <a:ext cx="1895936" cy="2410514"/>
          </a:xfrm>
          <a:prstGeom prst="bentConnector3">
            <a:avLst>
              <a:gd name="adj1" fmla="val 21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789125" y="4023188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관비 책정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504752" y="5216228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정책</a:t>
            </a:r>
            <a:endParaRPr 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258136" y="5222135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정책</a:t>
            </a:r>
            <a:endParaRPr lang="en-US" dirty="0"/>
          </a:p>
        </p:txBody>
      </p:sp>
      <p:cxnSp>
        <p:nvCxnSpPr>
          <p:cNvPr id="36" name="직선 화살표 연결선 35"/>
          <p:cNvCxnSpPr>
            <a:stCxn id="33" idx="0"/>
            <a:endCxn id="26" idx="2"/>
          </p:cNvCxnSpPr>
          <p:nvPr/>
        </p:nvCxnSpPr>
        <p:spPr>
          <a:xfrm flipV="1">
            <a:off x="7549563" y="4904032"/>
            <a:ext cx="1284373" cy="31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0"/>
            <a:endCxn id="26" idx="2"/>
          </p:cNvCxnSpPr>
          <p:nvPr/>
        </p:nvCxnSpPr>
        <p:spPr>
          <a:xfrm flipH="1" flipV="1">
            <a:off x="8833936" y="4904032"/>
            <a:ext cx="1469011" cy="31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26" idx="1"/>
          </p:cNvCxnSpPr>
          <p:nvPr/>
        </p:nvCxnSpPr>
        <p:spPr>
          <a:xfrm>
            <a:off x="5893190" y="4139198"/>
            <a:ext cx="1895935" cy="324412"/>
          </a:xfrm>
          <a:prstGeom prst="bentConnector3">
            <a:avLst>
              <a:gd name="adj1" fmla="val 21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8475" y="2560004"/>
            <a:ext cx="15456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생활관 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관원 정보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생활관 이름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방번호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699504" y="170872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관원 조회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88667" y="4293705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관비 산정</a:t>
            </a:r>
            <a:endParaRPr 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8475" y="4139198"/>
            <a:ext cx="14050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533" y="4207904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배정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생활관 도메인 설계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2878551" y="3330611"/>
            <a:ext cx="3113828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BookServiceImpl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en-US" altLang="ko-KR" dirty="0" err="1"/>
              <a:t>assignRoom</a:t>
            </a:r>
            <a:r>
              <a:rPr lang="en-US" altLang="ko-KR" dirty="0"/>
              <a:t>()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487520" y="3203942"/>
            <a:ext cx="2089621" cy="113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FeePolicy</a:t>
            </a:r>
            <a:endParaRPr lang="en-US" altLang="ko-KR" dirty="0"/>
          </a:p>
          <a:p>
            <a:pPr algn="ctr"/>
            <a:r>
              <a:rPr lang="en-US" altLang="ko-KR" dirty="0"/>
              <a:t>+fee()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203147" y="4507451"/>
            <a:ext cx="2089621" cy="452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OldFeePolicy</a:t>
            </a:r>
            <a:endParaRPr 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956531" y="4513358"/>
            <a:ext cx="2089621" cy="452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NewFeePolicy</a:t>
            </a:r>
            <a:endParaRPr lang="en-US" dirty="0"/>
          </a:p>
        </p:txBody>
      </p:sp>
      <p:cxnSp>
        <p:nvCxnSpPr>
          <p:cNvPr id="55" name="직선 화살표 연결선 54"/>
          <p:cNvCxnSpPr>
            <a:stCxn id="53" idx="0"/>
            <a:endCxn id="52" idx="2"/>
          </p:cNvCxnSpPr>
          <p:nvPr/>
        </p:nvCxnSpPr>
        <p:spPr>
          <a:xfrm flipV="1">
            <a:off x="7247958" y="4338124"/>
            <a:ext cx="1284373" cy="16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4" idx="0"/>
            <a:endCxn id="52" idx="2"/>
          </p:cNvCxnSpPr>
          <p:nvPr/>
        </p:nvCxnSpPr>
        <p:spPr>
          <a:xfrm flipH="1" flipV="1">
            <a:off x="8532331" y="4338124"/>
            <a:ext cx="1469011" cy="17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1" idx="3"/>
            <a:endCxn id="52" idx="1"/>
          </p:cNvCxnSpPr>
          <p:nvPr/>
        </p:nvCxnSpPr>
        <p:spPr>
          <a:xfrm>
            <a:off x="5992379" y="3771033"/>
            <a:ext cx="149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878551" y="2148380"/>
            <a:ext cx="3113828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BookService</a:t>
            </a:r>
            <a:endParaRPr lang="en-US" dirty="0"/>
          </a:p>
        </p:txBody>
      </p:sp>
      <p:cxnSp>
        <p:nvCxnSpPr>
          <p:cNvPr id="59" name="직선 화살표 연결선 58"/>
          <p:cNvCxnSpPr>
            <a:stCxn id="51" idx="0"/>
            <a:endCxn id="58" idx="2"/>
          </p:cNvCxnSpPr>
          <p:nvPr/>
        </p:nvCxnSpPr>
        <p:spPr>
          <a:xfrm flipV="1">
            <a:off x="4435465" y="3029224"/>
            <a:ext cx="0" cy="30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7879" y="2148380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담당직원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book package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/>
              <a:t>(</a:t>
            </a:r>
            <a:r>
              <a:rPr lang="en-US" altLang="ko-KR" sz="2000" b="1" dirty="0" err="1"/>
              <a:t>enum</a:t>
            </a:r>
            <a:r>
              <a:rPr lang="en-US" altLang="ko-KR" sz="2000" b="1" dirty="0"/>
              <a:t>) </a:t>
            </a:r>
            <a:r>
              <a:rPr lang="en-US" altLang="ko-KR" sz="2000" b="1" dirty="0" err="1"/>
              <a:t>DormName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r>
              <a:rPr lang="en-US" altLang="ko-KR" sz="2000" b="1" dirty="0"/>
              <a:t>(class) Book</a:t>
            </a: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3143" y="1840413"/>
            <a:ext cx="298190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PUREUM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OREUM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143" y="4142444"/>
            <a:ext cx="38250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fee package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/>
              <a:t>(interface) </a:t>
            </a:r>
            <a:r>
              <a:rPr lang="en-US" altLang="ko-KR" sz="2000" b="1" dirty="0" err="1"/>
              <a:t>FeePolicy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2228" y="1897739"/>
            <a:ext cx="585448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fee(Member 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 dormName)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(class) </a:t>
            </a:r>
            <a:r>
              <a:rPr lang="en-US" altLang="ko-KR" sz="2000" b="1" dirty="0" err="1"/>
              <a:t>OldFeePolicy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387235"/>
            <a:ext cx="669766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PUREUM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OREUM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(class) </a:t>
            </a:r>
            <a:r>
              <a:rPr lang="en-US" altLang="ko-KR" sz="2000" b="1" dirty="0" err="1"/>
              <a:t>NewFeePolicy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0892" y="1405491"/>
            <a:ext cx="669766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NewFeePolicy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 dormName)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(dormName == DormName.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PUREUM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addFee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(dormName == DormName.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OREUM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addFee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(Interface) </a:t>
            </a:r>
            <a:r>
              <a:rPr lang="en-US" altLang="ko-KR" sz="2000" b="1" dirty="0" err="1"/>
              <a:t>BookService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dirty="0"/>
          </a:p>
          <a:p>
            <a:pPr lvl="0">
              <a:defRPr/>
            </a:pPr>
            <a:endParaRPr lang="en-US" altLang="ko-KR" sz="2000" dirty="0"/>
          </a:p>
          <a:p>
            <a:pPr marL="0" lvl="0" indent="0">
              <a:buNone/>
              <a:defRPr/>
            </a:pPr>
            <a:endParaRPr lang="en-US" altLang="ko-KR" sz="2000" dirty="0"/>
          </a:p>
          <a:p>
            <a:pPr lvl="0">
              <a:defRPr/>
            </a:pPr>
            <a:r>
              <a:rPr lang="en-US" altLang="ko-KR" sz="2000" b="1" dirty="0"/>
              <a:t>(class)</a:t>
            </a:r>
            <a:r>
              <a:rPr lang="en-US" altLang="ko-KR" sz="2000" b="1" dirty="0" err="1"/>
              <a:t>BookServiceImpl</a:t>
            </a: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7017" y="1335316"/>
            <a:ext cx="93859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assignRoom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 dormName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roomNumber)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7017" y="3643500"/>
            <a:ext cx="1022908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Old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assignRoom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 err="1"/>
              <a:t>생활관비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BookApp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ko-KR" altLang="en-US" sz="2000" b="1" dirty="0"/>
              <a:t>만약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관비정책이</a:t>
            </a:r>
            <a:r>
              <a:rPr lang="ko-KR" altLang="en-US" sz="2000" b="1" dirty="0"/>
              <a:t> 바뀐다면</a:t>
            </a:r>
            <a:r>
              <a:rPr lang="en-US" altLang="ko-KR" sz="2000" b="1" dirty="0"/>
              <a:t>?</a:t>
            </a:r>
          </a:p>
          <a:p>
            <a:pPr lvl="1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OCP</a:t>
            </a:r>
            <a:r>
              <a:rPr lang="ko-KR" altLang="en-US" sz="1600" b="1" dirty="0">
                <a:solidFill>
                  <a:srgbClr val="FF0000"/>
                </a:solidFill>
              </a:rPr>
              <a:t>위반</a:t>
            </a:r>
            <a:r>
              <a:rPr lang="en-US" altLang="ko-KR" sz="1600" b="1" dirty="0">
                <a:solidFill>
                  <a:srgbClr val="FF0000"/>
                </a:solidFill>
              </a:rPr>
              <a:t>!</a:t>
            </a:r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326272"/>
            <a:ext cx="956223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bookService.assignRoom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DormName.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PUREUM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"book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book)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요구사항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생활관 관리 프로그램</a:t>
            </a:r>
            <a:r>
              <a:rPr lang="en-US" altLang="ko-KR" b="1" dirty="0"/>
              <a:t>(https://dorm.kumoh.ac.kr/dorm/sub0202.do)</a:t>
            </a:r>
          </a:p>
          <a:p>
            <a:pPr lvl="0">
              <a:defRPr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학생들이 메일을 통해 본인의 정보와 생활관 정보를 전달하면 </a:t>
            </a:r>
            <a:r>
              <a:rPr lang="ko-KR" altLang="en-US" dirty="0">
                <a:solidFill>
                  <a:srgbClr val="FF0000"/>
                </a:solidFill>
              </a:rPr>
              <a:t>담당 직원은 학생 정보를 먼저 저장한 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생활관 배정 및 고지서를 출력한다</a:t>
            </a:r>
            <a:endParaRPr lang="en-US" altLang="ko-KR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1" dirty="0"/>
              <a:t>핵심 기능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학생 정보 관리</a:t>
            </a:r>
            <a:endParaRPr lang="en-US" altLang="ko-KR" dirty="0"/>
          </a:p>
          <a:p>
            <a:pPr lvl="2">
              <a:defRPr/>
            </a:pPr>
            <a:r>
              <a:rPr lang="ko-KR" altLang="en-US" sz="2000" dirty="0"/>
              <a:t>관원 등록</a:t>
            </a:r>
            <a:r>
              <a:rPr lang="en-US" altLang="ko-KR" sz="2000" dirty="0"/>
              <a:t>(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)</a:t>
            </a:r>
          </a:p>
          <a:p>
            <a:pPr lvl="2">
              <a:defRPr/>
            </a:pPr>
            <a:r>
              <a:rPr lang="ko-KR" altLang="en-US" sz="2000" dirty="0"/>
              <a:t>학생 조회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dirty="0"/>
              <a:t>생활관 서비스</a:t>
            </a:r>
            <a:endParaRPr lang="en-US" altLang="ko-KR" dirty="0"/>
          </a:p>
          <a:p>
            <a:pPr lvl="2">
              <a:defRPr/>
            </a:pPr>
            <a:r>
              <a:rPr lang="ko-KR" altLang="en-US" sz="2000" dirty="0"/>
              <a:t>기숙사 신청</a:t>
            </a:r>
            <a:endParaRPr lang="en-US" altLang="ko-KR" sz="2000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요구사항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기능과 구현의 분리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1" dirty="0"/>
              <a:t>관원 서비스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기능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저장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조회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미결정 사항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학생 정보를 엑셀 파일로 관리할지 데이터베이스로 관리할지 결정되지 않음</a:t>
            </a:r>
            <a:endParaRPr lang="en-US" altLang="ko-KR" dirty="0"/>
          </a:p>
          <a:p>
            <a:pPr lvl="0">
              <a:defRPr/>
            </a:pPr>
            <a:r>
              <a:rPr lang="ko-KR" altLang="en-US" b="1" dirty="0"/>
              <a:t>생활관 서비스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기능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생활관 배정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미결정 사항</a:t>
            </a:r>
            <a:endParaRPr lang="en-US" altLang="ko-KR" dirty="0"/>
          </a:p>
          <a:p>
            <a:pPr lvl="2">
              <a:defRPr/>
            </a:pPr>
            <a:r>
              <a:rPr lang="ko-KR" altLang="en-US" u="sng" dirty="0" err="1"/>
              <a:t>생활관비</a:t>
            </a:r>
            <a:r>
              <a:rPr lang="en-US" altLang="ko-KR" dirty="0"/>
              <a:t>(</a:t>
            </a:r>
            <a:r>
              <a:rPr lang="ko-KR" altLang="en-US" dirty="0"/>
              <a:t>신입생 유인 정책을 위한 새로운 관비 책정</a:t>
            </a:r>
            <a:r>
              <a:rPr lang="en-US" altLang="ko-KR" dirty="0"/>
              <a:t>, </a:t>
            </a:r>
            <a:r>
              <a:rPr lang="ko-KR" altLang="en-US" dirty="0"/>
              <a:t>학내 사업을 통한 새로운 관비 정책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환불</a:t>
            </a:r>
            <a:r>
              <a:rPr lang="en-US" altLang="ko-KR" dirty="0"/>
              <a:t> </a:t>
            </a:r>
            <a:r>
              <a:rPr lang="ko-KR" altLang="en-US" dirty="0"/>
              <a:t>정책</a:t>
            </a:r>
            <a:r>
              <a:rPr lang="en-US" altLang="ko-KR" dirty="0"/>
              <a:t>(</a:t>
            </a:r>
            <a:r>
              <a:rPr lang="ko-KR" altLang="en-US" dirty="0"/>
              <a:t>환불을 어떻게 산정할 것인가</a:t>
            </a:r>
            <a:r>
              <a:rPr lang="en-US" altLang="ko-KR" dirty="0"/>
              <a:t>?) </a:t>
            </a:r>
            <a:r>
              <a:rPr lang="ko-KR" altLang="en-US" dirty="0"/>
              <a:t> </a:t>
            </a:r>
            <a:endParaRPr lang="en-US" altLang="ko-KR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관원 도메인 설계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8270" y="6356350"/>
            <a:ext cx="471977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31368" y="1435006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담당직원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26082" y="1435006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관원 서비스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등록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조회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9639" y="1435006"/>
            <a:ext cx="2089621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저장소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5266" y="2610853"/>
            <a:ext cx="2089621" cy="49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08650" y="2616760"/>
            <a:ext cx="2089621" cy="49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8" idx="0"/>
            <a:endCxn id="7" idx="2"/>
          </p:cNvCxnSpPr>
          <p:nvPr/>
        </p:nvCxnSpPr>
        <p:spPr>
          <a:xfrm flipV="1">
            <a:off x="7700077" y="2315850"/>
            <a:ext cx="1284373" cy="29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2"/>
          </p:cNvCxnSpPr>
          <p:nvPr/>
        </p:nvCxnSpPr>
        <p:spPr>
          <a:xfrm flipH="1" flipV="1">
            <a:off x="8984450" y="2315850"/>
            <a:ext cx="1469011" cy="30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2920989" y="1875428"/>
            <a:ext cx="140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6415703" y="1875428"/>
            <a:ext cx="15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01487" y="5077785"/>
            <a:ext cx="3113828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MemberServiceImpl</a:t>
            </a:r>
            <a:endParaRPr lang="en-US" altLang="ko-KR" dirty="0"/>
          </a:p>
          <a:p>
            <a:pPr algn="ctr"/>
            <a:r>
              <a:rPr lang="en-US" altLang="ko-KR" dirty="0"/>
              <a:t>+register()</a:t>
            </a:r>
          </a:p>
          <a:p>
            <a:pPr algn="ctr"/>
            <a:r>
              <a:rPr lang="en-US" altLang="ko-KR" dirty="0"/>
              <a:t>+ </a:t>
            </a:r>
            <a:r>
              <a:rPr lang="en-US" altLang="ko-KR" dirty="0" err="1"/>
              <a:t>findMember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610456" y="4951116"/>
            <a:ext cx="2089621" cy="113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MemberStoragy</a:t>
            </a:r>
            <a:endParaRPr lang="en-US" altLang="ko-KR" dirty="0"/>
          </a:p>
          <a:p>
            <a:pPr algn="ctr"/>
            <a:r>
              <a:rPr lang="en-US" altLang="ko-KR" dirty="0"/>
              <a:t>+store()</a:t>
            </a:r>
          </a:p>
          <a:p>
            <a:pPr algn="ctr"/>
            <a:r>
              <a:rPr lang="en-US" altLang="ko-KR" dirty="0"/>
              <a:t>+</a:t>
            </a:r>
            <a:r>
              <a:rPr lang="en-US" altLang="ko-KR" dirty="0" err="1"/>
              <a:t>findById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26083" y="6254625"/>
            <a:ext cx="2089621" cy="452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FileMemberStorge</a:t>
            </a:r>
            <a:endParaRPr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79467" y="6260532"/>
            <a:ext cx="2089621" cy="452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DbMemberStorage</a:t>
            </a:r>
            <a:endParaRPr lang="en-US" dirty="0"/>
          </a:p>
        </p:txBody>
      </p:sp>
      <p:cxnSp>
        <p:nvCxnSpPr>
          <p:cNvPr id="31" name="직선 화살표 연결선 30"/>
          <p:cNvCxnSpPr>
            <a:stCxn id="29" idx="0"/>
            <a:endCxn id="28" idx="2"/>
          </p:cNvCxnSpPr>
          <p:nvPr/>
        </p:nvCxnSpPr>
        <p:spPr>
          <a:xfrm flipV="1">
            <a:off x="5370894" y="6085298"/>
            <a:ext cx="1284373" cy="16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0"/>
            <a:endCxn id="28" idx="2"/>
          </p:cNvCxnSpPr>
          <p:nvPr/>
        </p:nvCxnSpPr>
        <p:spPr>
          <a:xfrm flipH="1" flipV="1">
            <a:off x="6655267" y="6085298"/>
            <a:ext cx="1469011" cy="17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3"/>
            <a:endCxn id="28" idx="1"/>
          </p:cNvCxnSpPr>
          <p:nvPr/>
        </p:nvCxnSpPr>
        <p:spPr>
          <a:xfrm>
            <a:off x="4115315" y="5518207"/>
            <a:ext cx="149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62730" y="3196445"/>
            <a:ext cx="111988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0551" y="334180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클래스 다이어그램</a:t>
            </a:r>
            <a:endParaRPr 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1001487" y="3895554"/>
            <a:ext cx="3113828" cy="880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MemberService</a:t>
            </a:r>
            <a:endParaRPr lang="en-US" dirty="0"/>
          </a:p>
        </p:txBody>
      </p:sp>
      <p:cxnSp>
        <p:nvCxnSpPr>
          <p:cNvPr id="44" name="직선 화살표 연결선 43"/>
          <p:cNvCxnSpPr>
            <a:stCxn id="27" idx="0"/>
            <a:endCxn id="43" idx="2"/>
          </p:cNvCxnSpPr>
          <p:nvPr/>
        </p:nvCxnSpPr>
        <p:spPr>
          <a:xfrm flipV="1">
            <a:off x="2558401" y="4776398"/>
            <a:ext cx="0" cy="30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b="1" dirty="0" err="1"/>
              <a:t>com.kit.do</a:t>
            </a:r>
            <a:r>
              <a:rPr lang="en-US" altLang="ko-KR" b="1" dirty="0" err="1"/>
              <a:t>r</a:t>
            </a:r>
            <a:r>
              <a:rPr lang="en-US" b="1" dirty="0" err="1"/>
              <a:t>mitory</a:t>
            </a:r>
            <a:r>
              <a:rPr lang="ko-KR" altLang="en-US" b="1" dirty="0"/>
              <a:t>아래에 </a:t>
            </a:r>
            <a:r>
              <a:rPr lang="en-US" altLang="ko-KR" b="1" dirty="0"/>
              <a:t>Member package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lvl="0">
              <a:defRPr/>
            </a:pPr>
            <a:r>
              <a:rPr lang="en-US" altLang="ko-KR" b="1" dirty="0"/>
              <a:t>(class)Member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0551" y="1984778"/>
            <a:ext cx="311766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Contstuctor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    Getter and Setter()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en-US" altLang="en-US" dirty="0" err="1">
                <a:solidFill>
                  <a:srgbClr val="CC7832"/>
                </a:solidFill>
                <a:latin typeface="Arial Unicode MS"/>
                <a:ea typeface="JetBrains Mono"/>
              </a:rPr>
              <a:t>toString</a:t>
            </a: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(interface)</a:t>
            </a:r>
            <a:r>
              <a:rPr lang="en-US" altLang="ko-KR" b="1" dirty="0" err="1"/>
              <a:t>MemberStoragy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309" y="1335316"/>
            <a:ext cx="613083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store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(class)</a:t>
            </a:r>
            <a:r>
              <a:rPr lang="en-US" altLang="ko-KR" b="1" dirty="0" err="1"/>
              <a:t>DbMemberStoragy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674618"/>
            <a:ext cx="777969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=========="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=========="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(class)</a:t>
            </a:r>
            <a:r>
              <a:rPr lang="en-US" altLang="ko-KR" b="1" dirty="0" err="1"/>
              <a:t>FileMemberStoragy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0560" y="1517864"/>
            <a:ext cx="781976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Map&lt;Long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Member&gt;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HashMap&lt;&gt;()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store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"==========to file storagy=========="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.put(member.getId()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"==========from file storagy=========="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.get(memberId)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관원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(interface)</a:t>
            </a:r>
            <a:r>
              <a:rPr lang="en-US" altLang="ko-KR" sz="2000" b="1" dirty="0" err="1"/>
              <a:t>MemberService</a:t>
            </a: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r>
              <a:rPr lang="en-US" sz="2000" b="1" dirty="0"/>
              <a:t>(class) </a:t>
            </a:r>
            <a:r>
              <a:rPr lang="en-US" sz="2000" b="1" dirty="0" err="1"/>
              <a:t>MemberServiceImpl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0219" y="1275194"/>
            <a:ext cx="477887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0219" y="3602586"/>
            <a:ext cx="7511993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ko-KR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m</a:t>
            </a:r>
            <a:r>
              <a:rPr lang="en-US" altLang="en-US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emberStoragy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lang="en-US" altLang="ko-KR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m</a:t>
            </a:r>
            <a:r>
              <a:rPr lang="en-US" altLang="en-US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emberStoragy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10642</TotalTime>
  <Words>1285</Words>
  <Application>Microsoft Office PowerPoint</Application>
  <PresentationFormat>와이드스크린</PresentationFormat>
  <Paragraphs>180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Unicode MS</vt:lpstr>
      <vt:lpstr>JetBrains Mono</vt:lpstr>
      <vt:lpstr>맑은 고딕</vt:lpstr>
      <vt:lpstr>Arial</vt:lpstr>
      <vt:lpstr>Calibri</vt:lpstr>
      <vt:lpstr>Calibri Light</vt:lpstr>
      <vt:lpstr>Wingdings</vt:lpstr>
      <vt:lpstr>Office 테마</vt:lpstr>
      <vt:lpstr>추상화의 필요성</vt:lpstr>
      <vt:lpstr>요구사항</vt:lpstr>
      <vt:lpstr>요구사항</vt:lpstr>
      <vt:lpstr>관원 도메인 설계</vt:lpstr>
      <vt:lpstr>구현(관원)</vt:lpstr>
      <vt:lpstr>구현(관원)</vt:lpstr>
      <vt:lpstr>구현(관원)</vt:lpstr>
      <vt:lpstr>구현(관원)</vt:lpstr>
      <vt:lpstr>구현(관원)</vt:lpstr>
      <vt:lpstr>테스트(관원)</vt:lpstr>
      <vt:lpstr>생활관 도메인 설계</vt:lpstr>
      <vt:lpstr>생활관 도메인 설계</vt:lpstr>
      <vt:lpstr>구현(생활관비)</vt:lpstr>
      <vt:lpstr>구현(생활관비)</vt:lpstr>
      <vt:lpstr>구현(생활관비)</vt:lpstr>
      <vt:lpstr>구현(생활관비)</vt:lpstr>
      <vt:lpstr>구현(생활관비)</vt:lpstr>
      <vt:lpstr>구현(생활관비)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4221</cp:revision>
  <dcterms:created xsi:type="dcterms:W3CDTF">2020-03-06T01:35:43Z</dcterms:created>
  <dcterms:modified xsi:type="dcterms:W3CDTF">2022-03-06T23:52:09Z</dcterms:modified>
  <cp:version>1000.0000.01</cp:version>
</cp:coreProperties>
</file>