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2"/>
  </p:notesMasterIdLst>
  <p:sldIdLst>
    <p:sldId id="368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22" r:id="rId11"/>
    <p:sldId id="323" r:id="rId12"/>
    <p:sldId id="325" r:id="rId13"/>
    <p:sldId id="329" r:id="rId14"/>
    <p:sldId id="328" r:id="rId15"/>
    <p:sldId id="330" r:id="rId16"/>
    <p:sldId id="326" r:id="rId17"/>
    <p:sldId id="334" r:id="rId18"/>
    <p:sldId id="336" r:id="rId19"/>
    <p:sldId id="338" r:id="rId20"/>
    <p:sldId id="339" r:id="rId21"/>
    <p:sldId id="333" r:id="rId22"/>
    <p:sldId id="335" r:id="rId23"/>
    <p:sldId id="340" r:id="rId24"/>
    <p:sldId id="357" r:id="rId25"/>
    <p:sldId id="358" r:id="rId26"/>
    <p:sldId id="341" r:id="rId27"/>
    <p:sldId id="343" r:id="rId28"/>
    <p:sldId id="342" r:id="rId29"/>
    <p:sldId id="344" r:id="rId30"/>
    <p:sldId id="345" r:id="rId31"/>
    <p:sldId id="346" r:id="rId32"/>
    <p:sldId id="349" r:id="rId33"/>
    <p:sldId id="350" r:id="rId34"/>
    <p:sldId id="347" r:id="rId35"/>
    <p:sldId id="348" r:id="rId36"/>
    <p:sldId id="359" r:id="rId37"/>
    <p:sldId id="352" r:id="rId38"/>
    <p:sldId id="353" r:id="rId39"/>
    <p:sldId id="354" r:id="rId40"/>
    <p:sldId id="35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32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3/14/2022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이전 강의 프로젝트 구조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EF7CE-0EBA-4FF0-A840-25D5312F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3" y="757400"/>
            <a:ext cx="35147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IoC</a:t>
            </a:r>
            <a:r>
              <a:rPr lang="ko-KR" altLang="en-US" dirty="0"/>
              <a:t> 컨테이너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115" y="3270971"/>
            <a:ext cx="599149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115" y="902213"/>
            <a:ext cx="674736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4761" y="886973"/>
            <a:ext cx="4549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문제점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dirty="0"/>
              <a:t>기능과 구현의 구분이 명확하지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객체의 중복 발생 가능성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예를 들어 </a:t>
            </a:r>
            <a:r>
              <a:rPr lang="en-US" altLang="ko-KR" dirty="0" err="1"/>
              <a:t>MemberServiceImpl</a:t>
            </a:r>
            <a:r>
              <a:rPr lang="ko-KR" altLang="en-US" dirty="0"/>
              <a:t>뿐만 아니라 다른 클래스에서도 </a:t>
            </a:r>
            <a:r>
              <a:rPr lang="en-US" altLang="ko-KR" dirty="0" err="1"/>
              <a:t>DbMemberStoragy</a:t>
            </a:r>
            <a:r>
              <a:rPr lang="ko-KR" altLang="en-US" dirty="0"/>
              <a:t>사용한다면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3364719" y="2822576"/>
            <a:ext cx="674703" cy="26633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2613" y="3270971"/>
            <a:ext cx="563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DbMemberStoragy</a:t>
            </a:r>
            <a:r>
              <a:rPr lang="ko-KR" altLang="en-US" dirty="0"/>
              <a:t>에서 </a:t>
            </a:r>
            <a:r>
              <a:rPr lang="en-US" altLang="ko-KR" dirty="0" err="1"/>
              <a:t>FileMemberStoragy</a:t>
            </a:r>
            <a:r>
              <a:rPr lang="ko-KR" altLang="en-US" dirty="0"/>
              <a:t>로 바뀐다면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제어의 역전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552" y="1435934"/>
            <a:ext cx="7511993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0552" y="3970766"/>
            <a:ext cx="599149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274" y="688377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전통적인 방법</a:t>
            </a:r>
            <a:r>
              <a:rPr lang="en-US" altLang="ko-KR" b="1" dirty="0"/>
              <a:t>(</a:t>
            </a:r>
            <a:r>
              <a:rPr lang="ko-KR" altLang="en-US" b="1" dirty="0" err="1"/>
              <a:t>제어권이</a:t>
            </a:r>
            <a:r>
              <a:rPr lang="ko-KR" altLang="en-US" b="1" dirty="0"/>
              <a:t> 프로그래머에게 있음</a:t>
            </a:r>
            <a:r>
              <a:rPr lang="en-US" altLang="ko-KR" b="1" dirty="0"/>
              <a:t>, </a:t>
            </a:r>
            <a:r>
              <a:rPr lang="ko-KR" altLang="en-US" b="1" dirty="0"/>
              <a:t>라이브러리 사용하듯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객체 생성 및 의존성을 직접 설정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552" y="3245523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제어의 역전</a:t>
            </a:r>
            <a:r>
              <a:rPr lang="en-US" altLang="ko-KR" b="1" dirty="0"/>
              <a:t>(</a:t>
            </a:r>
            <a:r>
              <a:rPr lang="ko-KR" altLang="en-US" b="1" dirty="0" err="1"/>
              <a:t>제어권이</a:t>
            </a:r>
            <a:r>
              <a:rPr lang="ko-KR" altLang="en-US" b="1" dirty="0"/>
              <a:t> 프레임워크에 있음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객체 생성 및 의존성 설정을 프레임워크에 위임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8815" y="3256521"/>
            <a:ext cx="3070370" cy="897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 생성과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관계설정의 주체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13" idx="0"/>
            <a:endCxn id="7" idx="3"/>
          </p:cNvCxnSpPr>
          <p:nvPr/>
        </p:nvCxnSpPr>
        <p:spPr>
          <a:xfrm rot="16200000" flipV="1">
            <a:off x="7952284" y="2064804"/>
            <a:ext cx="1281978" cy="110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2"/>
            <a:endCxn id="8" idx="3"/>
          </p:cNvCxnSpPr>
          <p:nvPr/>
        </p:nvCxnSpPr>
        <p:spPr>
          <a:xfrm rot="5400000">
            <a:off x="7486024" y="3189953"/>
            <a:ext cx="694002" cy="2621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/>
              <a:t>AppConfig</a:t>
            </a:r>
            <a:r>
              <a:rPr lang="ko-KR" altLang="en-US" b="1" dirty="0"/>
              <a:t>에 </a:t>
            </a:r>
            <a:r>
              <a:rPr lang="ko-KR" altLang="en-US" b="1" dirty="0" err="1"/>
              <a:t>어노테이션</a:t>
            </a:r>
            <a:r>
              <a:rPr lang="ko-KR" altLang="en-US" b="1" dirty="0"/>
              <a:t> 적용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/>
              <a:t>@Configuration: </a:t>
            </a:r>
            <a:r>
              <a:rPr lang="ko-KR" altLang="en-US" dirty="0"/>
              <a:t>현재 자바 클래스를 객체 생성 및 연결 설정 정보 파일로 사용</a:t>
            </a:r>
            <a:endParaRPr lang="en-US" altLang="ko-KR" dirty="0"/>
          </a:p>
          <a:p>
            <a:pPr lvl="1"/>
            <a:r>
              <a:rPr lang="en-US" altLang="ko-KR" dirty="0"/>
              <a:t>@Bean: </a:t>
            </a:r>
            <a:r>
              <a:rPr lang="ko-KR" altLang="en-US" dirty="0"/>
              <a:t>컨테이너 안에서 </a:t>
            </a:r>
            <a:r>
              <a:rPr lang="ko-KR" altLang="en-US" dirty="0" err="1"/>
              <a:t>메소드의</a:t>
            </a:r>
            <a:r>
              <a:rPr lang="ko-KR" altLang="en-US" dirty="0"/>
              <a:t> 반환 인스턴스를 </a:t>
            </a:r>
            <a:r>
              <a:rPr lang="en-US" altLang="ko-KR" dirty="0"/>
              <a:t>Bean</a:t>
            </a:r>
            <a:r>
              <a:rPr lang="ko-KR" altLang="en-US" dirty="0"/>
              <a:t>으로 관리</a:t>
            </a:r>
            <a:endParaRPr lang="en-US" altLang="ko-KR" dirty="0"/>
          </a:p>
          <a:p>
            <a:pPr lvl="1"/>
            <a:r>
              <a:rPr lang="ko-KR" altLang="en-US" dirty="0"/>
              <a:t>빈 이름은 중복되면 안됨</a:t>
            </a:r>
            <a:r>
              <a:rPr lang="en-US" altLang="ko-KR" dirty="0"/>
              <a:t>(</a:t>
            </a:r>
            <a:r>
              <a:rPr lang="ko-KR" altLang="en-US" dirty="0"/>
              <a:t>빈 이름이 </a:t>
            </a:r>
            <a:r>
              <a:rPr lang="en-US" altLang="ko-KR" dirty="0"/>
              <a:t>Map</a:t>
            </a:r>
            <a:r>
              <a:rPr lang="ko-KR" altLang="en-US" dirty="0"/>
              <a:t>자료구조의 키 역할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5952" y="1527975"/>
            <a:ext cx="632096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Arial Unicode MS"/>
              </a:rPr>
              <a:t>    </a:t>
            </a:r>
            <a:r>
              <a:rPr lang="en-US" altLang="ko-KR" dirty="0">
                <a:solidFill>
                  <a:srgbClr val="A9B7C6"/>
                </a:solidFill>
                <a:latin typeface="Arial Unicode MS"/>
              </a:rPr>
              <a:t>. .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MemberApp</a:t>
            </a:r>
            <a:r>
              <a:rPr lang="en-US" altLang="ko-KR" b="1" dirty="0"/>
              <a:t> </a:t>
            </a:r>
            <a:r>
              <a:rPr lang="ko-KR" altLang="en-US" b="1" dirty="0"/>
              <a:t>수정 및 테스트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0050" y="1454664"/>
            <a:ext cx="117920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MemberApp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//AppConfig appConfig = new AppConfig();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 ac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AnnotationConfigApplicationContext(AppConfig.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memberService = ac.getBean(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50" y="33447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나머지는 그대로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BookApp</a:t>
            </a:r>
            <a:r>
              <a:rPr lang="en-US" altLang="ko-KR" b="1" dirty="0"/>
              <a:t> </a:t>
            </a:r>
            <a:r>
              <a:rPr lang="ko-KR" altLang="en-US" b="1" dirty="0"/>
              <a:t>수정 및 테스트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050" y="1473852"/>
            <a:ext cx="117920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050" y="340372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나머지는 그대로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 err="1"/>
              <a:t>컨테이너란</a:t>
            </a:r>
            <a:r>
              <a:rPr lang="en-US" altLang="ko-KR" b="1" dirty="0"/>
              <a:t>?</a:t>
            </a:r>
          </a:p>
          <a:p>
            <a:pPr lvl="1"/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처럼 객체 생성</a:t>
            </a:r>
            <a:r>
              <a:rPr lang="en-US" altLang="ko-KR" dirty="0"/>
              <a:t>, </a:t>
            </a:r>
            <a:r>
              <a:rPr lang="ko-KR" altLang="en-US" dirty="0"/>
              <a:t>라이프사이클 관리</a:t>
            </a:r>
            <a:r>
              <a:rPr lang="en-US" altLang="ko-KR" dirty="0"/>
              <a:t>, </a:t>
            </a:r>
            <a:r>
              <a:rPr lang="ko-KR" altLang="en-US" dirty="0"/>
              <a:t>의존성 설정을 담당하는 컨테이너</a:t>
            </a:r>
            <a:endParaRPr lang="en-US" altLang="ko-KR" dirty="0"/>
          </a:p>
          <a:p>
            <a:pPr lvl="2"/>
            <a:r>
              <a:rPr lang="ko-KR" altLang="en-US" dirty="0"/>
              <a:t>컨테이너</a:t>
            </a:r>
            <a:r>
              <a:rPr lang="en-US" altLang="ko-KR" dirty="0"/>
              <a:t>: Bean(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담고 있는 그릇</a:t>
            </a:r>
            <a:endParaRPr lang="en-US" altLang="ko-KR" dirty="0"/>
          </a:p>
          <a:p>
            <a:pPr lvl="1"/>
            <a:r>
              <a:rPr lang="ko-KR" altLang="en-US" dirty="0"/>
              <a:t>제어의 역전은 프레임워크에서 범용적으로 발생하는 현상이므로 의존성 주입을 강조하기 위해 </a:t>
            </a:r>
            <a:r>
              <a:rPr lang="en-US" altLang="ko-KR" dirty="0" err="1"/>
              <a:t>IoC</a:t>
            </a:r>
            <a:r>
              <a:rPr lang="ko-KR" altLang="en-US" dirty="0"/>
              <a:t>컨테이너를 </a:t>
            </a:r>
            <a:r>
              <a:rPr lang="en-US" altLang="ko-KR" dirty="0"/>
              <a:t>DI </a:t>
            </a:r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스프링 컨테이너라고도 부름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컨테이너는 순수</a:t>
            </a:r>
            <a:r>
              <a:rPr lang="en-US" altLang="ko-KR" dirty="0"/>
              <a:t> </a:t>
            </a:r>
            <a:r>
              <a:rPr lang="ko-KR" altLang="en-US" dirty="0" err="1"/>
              <a:t>자바코드론</a:t>
            </a:r>
            <a:r>
              <a:rPr lang="ko-KR" altLang="en-US" dirty="0"/>
              <a:t> 작성했던 </a:t>
            </a:r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이상의 유용한 기능을 제공</a:t>
            </a:r>
            <a:r>
              <a:rPr lang="en-US" altLang="ko-KR" dirty="0"/>
              <a:t>: ex) </a:t>
            </a:r>
            <a:r>
              <a:rPr lang="ko-KR" altLang="en-US" dirty="0" err="1"/>
              <a:t>싱글톤</a:t>
            </a:r>
            <a:r>
              <a:rPr lang="ko-KR" altLang="en-US" dirty="0"/>
              <a:t> 패턴 보장</a:t>
            </a:r>
            <a:endParaRPr lang="en-US" altLang="ko-KR" dirty="0"/>
          </a:p>
          <a:p>
            <a:pPr lvl="1"/>
            <a:r>
              <a:rPr lang="ko-KR" altLang="en-US" dirty="0"/>
              <a:t>수정코드에서 사용된 </a:t>
            </a:r>
            <a:r>
              <a:rPr lang="en-US" altLang="ko-KR" dirty="0" err="1"/>
              <a:t>AnnotationConfigApplicationContext</a:t>
            </a:r>
            <a:r>
              <a:rPr lang="ko-KR" altLang="en-US" dirty="0"/>
              <a:t>가 바로 </a:t>
            </a:r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BeanFactory</a:t>
            </a:r>
            <a:endParaRPr lang="en-US" altLang="ko-KR" b="1" dirty="0"/>
          </a:p>
          <a:p>
            <a:pPr lvl="1"/>
            <a:r>
              <a:rPr lang="ko-KR" altLang="en-US" dirty="0"/>
              <a:t>스프링 컨테이너의 최상위 인터페이스</a:t>
            </a:r>
            <a:endParaRPr lang="en-US" altLang="ko-KR" dirty="0"/>
          </a:p>
          <a:p>
            <a:pPr lvl="1"/>
            <a:r>
              <a:rPr lang="ko-KR" altLang="en-US" dirty="0"/>
              <a:t>스프링 빈을 관리하고 조회</a:t>
            </a:r>
            <a:r>
              <a:rPr lang="en-US" altLang="ko-KR" dirty="0"/>
              <a:t>( </a:t>
            </a:r>
            <a:r>
              <a:rPr lang="en-US" altLang="ko-KR" dirty="0" err="1"/>
              <a:t>getBean</a:t>
            </a:r>
            <a:r>
              <a:rPr lang="en-US" altLang="ko-KR" dirty="0"/>
              <a:t>() 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625" y="2652770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BeanFactory</a:t>
            </a:r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625" y="4155798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ApplicationContext</a:t>
            </a:r>
            <a:endParaRPr 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99625" y="5553512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AnnotationConfig</a:t>
            </a:r>
            <a:endParaRPr lang="en-US" altLang="ko-KR" dirty="0"/>
          </a:p>
          <a:p>
            <a:pPr algn="ctr"/>
            <a:r>
              <a:rPr lang="en-US" altLang="ko-KR" dirty="0" err="1"/>
              <a:t>ApplicationContext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6" idx="0"/>
            <a:endCxn id="5" idx="2"/>
          </p:cNvCxnSpPr>
          <p:nvPr/>
        </p:nvCxnSpPr>
        <p:spPr>
          <a:xfrm flipV="1">
            <a:off x="2764172" y="3550392"/>
            <a:ext cx="0" cy="60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6" idx="2"/>
          </p:cNvCxnSpPr>
          <p:nvPr/>
        </p:nvCxnSpPr>
        <p:spPr>
          <a:xfrm flipV="1">
            <a:off x="2764172" y="5053420"/>
            <a:ext cx="0" cy="50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86173" y="5691245"/>
            <a:ext cx="5243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ApplicationContext</a:t>
            </a:r>
            <a:r>
              <a:rPr lang="ko-KR" altLang="en-US" dirty="0"/>
              <a:t>의 구현체이며 </a:t>
            </a:r>
            <a:endParaRPr lang="en-US" altLang="ko-KR" dirty="0"/>
          </a:p>
          <a:p>
            <a:pPr algn="ctr"/>
            <a:r>
              <a:rPr lang="ko-KR" altLang="en-US" dirty="0"/>
              <a:t>우리가 일반적으로 말하는 스프링컨테이너의 실체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8187" y="4383559"/>
            <a:ext cx="739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ApplicationContext</a:t>
            </a:r>
            <a:r>
              <a:rPr lang="en-US" altLang="ko-KR" dirty="0"/>
              <a:t> = </a:t>
            </a:r>
            <a:r>
              <a:rPr lang="en-US" altLang="ko-KR" dirty="0" err="1"/>
              <a:t>BeanFactory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개발에 필요한 유용한 부가 기능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21459" y="2916915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빈의 기본적인 관리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Type of </a:t>
            </a:r>
            <a:r>
              <a:rPr lang="en-US" sz="2000" b="1" dirty="0" err="1"/>
              <a:t>IoC</a:t>
            </a:r>
            <a:r>
              <a:rPr lang="en-US" sz="2000" b="1" dirty="0"/>
              <a:t> Container(</a:t>
            </a:r>
            <a:r>
              <a:rPr lang="en-US" altLang="ko-KR" sz="2000" dirty="0"/>
              <a:t>Bean factory VS </a:t>
            </a:r>
            <a:r>
              <a:rPr lang="en-US" altLang="ko-KR" sz="2000" dirty="0" err="1"/>
              <a:t>ApplicationContext</a:t>
            </a:r>
            <a:r>
              <a:rPr lang="en-US" sz="2000" b="1" dirty="0"/>
              <a:t>)</a:t>
            </a:r>
          </a:p>
          <a:p>
            <a:pPr lvl="1" fontAlgn="base"/>
            <a:r>
              <a:rPr lang="en-US" altLang="ko-KR" dirty="0"/>
              <a:t>Bean factory</a:t>
            </a:r>
          </a:p>
          <a:p>
            <a:pPr lvl="2" fontAlgn="base"/>
            <a:r>
              <a:rPr lang="en-US" altLang="ko-KR" dirty="0"/>
              <a:t>Spring beans are Java objects that are managed by the Spring container</a:t>
            </a:r>
          </a:p>
          <a:p>
            <a:pPr lvl="1" fontAlgn="base"/>
            <a:r>
              <a:rPr lang="en-US" altLang="ko-KR" dirty="0" err="1"/>
              <a:t>ApplicationContext</a:t>
            </a:r>
            <a:endParaRPr lang="en-US" altLang="ko-KR" dirty="0"/>
          </a:p>
          <a:p>
            <a:pPr lvl="2" fontAlgn="base"/>
            <a:r>
              <a:rPr lang="en-US" altLang="ko-KR" dirty="0"/>
              <a:t>Application context interface extends </a:t>
            </a:r>
            <a:r>
              <a:rPr lang="en-US" altLang="ko-KR" dirty="0" err="1"/>
              <a:t>BeanFactory</a:t>
            </a:r>
            <a:r>
              <a:rPr lang="en-US" altLang="ko-KR" dirty="0"/>
              <a:t> </a:t>
            </a:r>
          </a:p>
          <a:p>
            <a:pPr lvl="2" fontAlgn="base"/>
            <a:r>
              <a:rPr lang="en-US" altLang="ko-KR" dirty="0" err="1"/>
              <a:t>ApplicationContext</a:t>
            </a:r>
            <a:r>
              <a:rPr lang="en-US" altLang="ko-KR" dirty="0"/>
              <a:t> = bean factory+@(for enterprise application)</a:t>
            </a:r>
          </a:p>
          <a:p>
            <a:pPr lvl="1" fontAlgn="base"/>
            <a:r>
              <a:rPr lang="en-US" altLang="ko-KR" dirty="0"/>
              <a:t>Both </a:t>
            </a:r>
            <a:r>
              <a:rPr lang="en-US" altLang="ko-KR" dirty="0" err="1"/>
              <a:t>BeanFactory</a:t>
            </a:r>
            <a:r>
              <a:rPr lang="en-US" altLang="ko-KR" dirty="0"/>
              <a:t> and </a:t>
            </a:r>
            <a:r>
              <a:rPr lang="en-US" altLang="ko-KR" dirty="0" err="1"/>
              <a:t>ApplicationContext</a:t>
            </a:r>
            <a:r>
              <a:rPr lang="en-US" altLang="ko-KR" dirty="0"/>
              <a:t> provides a way to get a bean from Spring </a:t>
            </a:r>
            <a:r>
              <a:rPr lang="en-US" altLang="ko-KR" dirty="0" err="1"/>
              <a:t>IoC</a:t>
            </a:r>
            <a:r>
              <a:rPr lang="en-US" altLang="ko-KR" dirty="0"/>
              <a:t> container by calling </a:t>
            </a:r>
            <a:r>
              <a:rPr lang="en-US" altLang="ko-KR" i="1" dirty="0" err="1"/>
              <a:t>getBean</a:t>
            </a:r>
            <a:r>
              <a:rPr lang="en-US" altLang="ko-KR" i="1" dirty="0"/>
              <a:t>("bean name")</a:t>
            </a:r>
          </a:p>
          <a:p>
            <a:pPr lvl="1" fontAlgn="base"/>
            <a:r>
              <a:rPr lang="en-US" altLang="ko-KR" b="1" dirty="0">
                <a:solidFill>
                  <a:srgbClr val="FF0000"/>
                </a:solidFill>
              </a:rPr>
              <a:t>Difference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time to generate instance</a:t>
            </a:r>
          </a:p>
          <a:p>
            <a:pPr lvl="2" fontAlgn="base"/>
            <a:r>
              <a:rPr lang="en-US" altLang="ko-KR" dirty="0"/>
              <a:t>Bean factory: when you call </a:t>
            </a:r>
            <a:r>
              <a:rPr lang="en-US" altLang="ko-KR" dirty="0" err="1"/>
              <a:t>getBean</a:t>
            </a:r>
            <a:r>
              <a:rPr lang="en-US" altLang="ko-KR" dirty="0"/>
              <a:t>() method(</a:t>
            </a:r>
            <a:r>
              <a:rPr lang="en-US" altLang="ko-KR" dirty="0">
                <a:solidFill>
                  <a:srgbClr val="0000FF"/>
                </a:solidFill>
              </a:rPr>
              <a:t>lazy loading</a:t>
            </a:r>
            <a:r>
              <a:rPr lang="en-US" altLang="ko-KR" dirty="0"/>
              <a:t>) </a:t>
            </a:r>
          </a:p>
          <a:p>
            <a:pPr lvl="2" fontAlgn="base"/>
            <a:r>
              <a:rPr lang="en-US" altLang="ko-KR" dirty="0" err="1"/>
              <a:t>ApplicationContext</a:t>
            </a:r>
            <a:r>
              <a:rPr lang="en-US" altLang="ko-KR" dirty="0"/>
              <a:t>: when the container is started(</a:t>
            </a:r>
            <a:r>
              <a:rPr lang="en-US" altLang="ko-KR" dirty="0">
                <a:solidFill>
                  <a:srgbClr val="0000FF"/>
                </a:solidFill>
              </a:rPr>
              <a:t>pre-loading</a:t>
            </a:r>
            <a:r>
              <a:rPr lang="en-US" altLang="ko-KR" dirty="0"/>
              <a:t>)</a:t>
            </a:r>
          </a:p>
          <a:p>
            <a:pPr lvl="2" fontAlgn="base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260553" y="6378744"/>
            <a:ext cx="1035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https://javarevisited.blogspot.com/2012/11/difference-between-beanfactory-vs-applicationcontext-spring-framework.html</a:t>
            </a:r>
          </a:p>
        </p:txBody>
      </p:sp>
    </p:spTree>
    <p:extLst>
      <p:ext uri="{BB962C8B-B14F-4D97-AF65-F5344CB8AC3E}">
        <p14:creationId xmlns:p14="http://schemas.microsoft.com/office/powerpoint/2010/main" val="34167188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관리</a:t>
            </a:r>
            <a:endParaRPr lang="en-US" altLang="ko-KR" b="1" dirty="0"/>
          </a:p>
          <a:p>
            <a:pPr lvl="1"/>
            <a:r>
              <a:rPr lang="ko-KR" altLang="en-US" dirty="0"/>
              <a:t>스프링의 빈 설정은 대표적으로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java </a:t>
            </a:r>
            <a:r>
              <a:rPr lang="en-US" altLang="ko-KR" dirty="0" err="1"/>
              <a:t>config</a:t>
            </a:r>
            <a:r>
              <a:rPr lang="en-US" altLang="ko-KR" dirty="0"/>
              <a:t>(annotation)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1"/>
            <a:r>
              <a:rPr lang="ko-KR" altLang="en-US" dirty="0"/>
              <a:t>예제에서 사용하는 </a:t>
            </a:r>
            <a:r>
              <a:rPr lang="en-US" altLang="ko-KR" dirty="0"/>
              <a:t>Annotation </a:t>
            </a:r>
            <a:r>
              <a:rPr lang="ko-KR" altLang="en-US" dirty="0"/>
              <a:t>방법이 유일한 것은 아님</a:t>
            </a:r>
            <a:r>
              <a:rPr lang="en-US" altLang="ko-KR" dirty="0"/>
              <a:t>(But, </a:t>
            </a:r>
            <a:r>
              <a:rPr lang="ko-KR" altLang="en-US" dirty="0"/>
              <a:t>가장 일반적인 방법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스프링 컨테이너는 </a:t>
            </a:r>
            <a:r>
              <a:rPr lang="en-US" altLang="ko-KR" dirty="0" err="1"/>
              <a:t>BeanDefinition</a:t>
            </a:r>
            <a:r>
              <a:rPr lang="ko-KR" altLang="en-US" dirty="0"/>
              <a:t>을 참고하여 빈 생성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195712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XML </a:t>
            </a:r>
            <a:r>
              <a:rPr lang="ko-KR" altLang="en-US" dirty="0"/>
              <a:t>문서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86937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어노테이션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12346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자바코드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33456" y="3013055"/>
            <a:ext cx="3632433" cy="713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00219" y="3013055"/>
            <a:ext cx="3632433" cy="713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컨테이너</a:t>
            </a:r>
            <a:endParaRPr lang="en-US" altLang="ko-KR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)</a:t>
            </a:r>
          </a:p>
        </p:txBody>
      </p:sp>
      <p:cxnSp>
        <p:nvCxnSpPr>
          <p:cNvPr id="11" name="직선 화살표 연결선 10"/>
          <p:cNvCxnSpPr>
            <a:stCxn id="9" idx="3"/>
            <a:endCxn id="8" idx="1"/>
          </p:cNvCxnSpPr>
          <p:nvPr/>
        </p:nvCxnSpPr>
        <p:spPr>
          <a:xfrm>
            <a:off x="4432652" y="3369587"/>
            <a:ext cx="40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0"/>
            <a:endCxn id="8" idx="2"/>
          </p:cNvCxnSpPr>
          <p:nvPr/>
        </p:nvCxnSpPr>
        <p:spPr>
          <a:xfrm flipV="1">
            <a:off x="3560263" y="3726119"/>
            <a:ext cx="3089410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  <a:endCxn id="8" idx="2"/>
          </p:cNvCxnSpPr>
          <p:nvPr/>
        </p:nvCxnSpPr>
        <p:spPr>
          <a:xfrm flipH="1" flipV="1">
            <a:off x="6649673" y="3726119"/>
            <a:ext cx="1815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2"/>
          </p:cNvCxnSpPr>
          <p:nvPr/>
        </p:nvCxnSpPr>
        <p:spPr>
          <a:xfrm flipH="1" flipV="1">
            <a:off x="6649673" y="3726119"/>
            <a:ext cx="3127224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907459" y="4254371"/>
            <a:ext cx="5502258" cy="700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설정정보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메타데이터를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en-US" altLang="ko-KR" dirty="0" err="1">
                <a:solidFill>
                  <a:schemeClr val="tx1"/>
                </a:solidFill>
              </a:rPr>
              <a:t>BeanDefinition</a:t>
            </a:r>
            <a:r>
              <a:rPr lang="ko-KR" altLang="en-US" dirty="0">
                <a:solidFill>
                  <a:schemeClr val="tx1"/>
                </a:solidFill>
              </a:rPr>
              <a:t>으로 변환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조립도를</a:t>
            </a:r>
            <a:r>
              <a:rPr lang="ko-KR" altLang="en-US" dirty="0"/>
              <a:t> 이용한 객체 연결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ApplicationContext</a:t>
            </a:r>
            <a:r>
              <a:rPr lang="en-US" altLang="ko-KR" sz="1800" dirty="0"/>
              <a:t>(https://www.baeldung.com/spring-application-context)</a:t>
            </a:r>
            <a:endParaRPr lang="en-US" altLang="ko-KR" dirty="0"/>
          </a:p>
          <a:p>
            <a:pPr lvl="1"/>
            <a:r>
              <a:rPr lang="en-US" altLang="ko-KR" sz="1800" dirty="0" err="1"/>
              <a:t>AnnotationConfigApplicationContext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AnnotationConfigWebApplicationContext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XmlWebApplicationContext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FileSystemXMLApplicationContext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ClassPathXmlApplicationContext</a:t>
            </a:r>
            <a:endParaRPr lang="en-US" altLang="ko-KR" sz="1800" dirty="0"/>
          </a:p>
          <a:p>
            <a:r>
              <a:rPr lang="en-US" altLang="ko-KR" sz="2000" dirty="0" err="1"/>
              <a:t>ApplicationContext</a:t>
            </a:r>
            <a:r>
              <a:rPr lang="ko-KR" altLang="en-US" sz="2000" dirty="0"/>
              <a:t>의 구현 클래스는 설정파일 형식에 따른 </a:t>
            </a:r>
            <a:r>
              <a:rPr lang="en-US" altLang="ko-KR" sz="2000" dirty="0"/>
              <a:t>Reader</a:t>
            </a:r>
            <a:r>
              <a:rPr lang="ko-KR" altLang="en-US" sz="2000" dirty="0"/>
              <a:t>를 가지고 있음</a:t>
            </a:r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530525" y="4916664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AppConfig.class</a:t>
            </a:r>
            <a:endParaRPr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05254" y="4506329"/>
            <a:ext cx="3632433" cy="145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AnnotationConfigApplicationContext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4" name="직선 화살표 연결선 13"/>
          <p:cNvCxnSpPr>
            <a:stCxn id="23" idx="3"/>
            <a:endCxn id="16" idx="1"/>
          </p:cNvCxnSpPr>
          <p:nvPr/>
        </p:nvCxnSpPr>
        <p:spPr>
          <a:xfrm flipV="1">
            <a:off x="4570807" y="5414125"/>
            <a:ext cx="959718" cy="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737735" y="5219377"/>
            <a:ext cx="560235" cy="4065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6120410" y="6061885"/>
            <a:ext cx="508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객체의 인스턴스 생성 및 의존성 설정 정보 포함</a:t>
            </a:r>
            <a:endParaRPr 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86559" y="4934845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2132" y="5234662"/>
            <a:ext cx="32986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AnnotatedBeanDefinitionReader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37019" y="5007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읽기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정육면체 8"/>
          <p:cNvSpPr/>
          <p:nvPr/>
        </p:nvSpPr>
        <p:spPr>
          <a:xfrm>
            <a:off x="2350093" y="951344"/>
            <a:ext cx="6545294" cy="28024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08547" y="4055353"/>
            <a:ext cx="632096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287" y="3050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 err="1">
                <a:latin typeface="Arial Unicode MS"/>
                <a:ea typeface="JetBrains Mono"/>
              </a:rPr>
              <a:t>AnnotationConfigApplicationContext</a:t>
            </a:r>
            <a:endParaRPr lang="en-US" altLang="ko-KR" dirty="0"/>
          </a:p>
          <a:p>
            <a:pPr algn="ctr"/>
            <a:r>
              <a:rPr lang="ko-KR" altLang="en-US" dirty="0"/>
              <a:t>스프링 컨테이너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9" idx="3"/>
            <a:endCxn id="11" idx="0"/>
          </p:cNvCxnSpPr>
          <p:nvPr/>
        </p:nvCxnSpPr>
        <p:spPr>
          <a:xfrm flipH="1">
            <a:off x="5269028" y="3753744"/>
            <a:ext cx="3412" cy="30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19718" y="6337011"/>
            <a:ext cx="3298675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AnnotatedBeanDefinitionReader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3"/>
            <a:endCxn id="9" idx="5"/>
          </p:cNvCxnSpPr>
          <p:nvPr/>
        </p:nvCxnSpPr>
        <p:spPr>
          <a:xfrm flipV="1">
            <a:off x="6918393" y="2002244"/>
            <a:ext cx="1976994" cy="4517330"/>
          </a:xfrm>
          <a:prstGeom prst="bentConnector3">
            <a:avLst>
              <a:gd name="adj1" fmla="val 111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2"/>
            <a:endCxn id="28" idx="0"/>
          </p:cNvCxnSpPr>
          <p:nvPr/>
        </p:nvCxnSpPr>
        <p:spPr>
          <a:xfrm>
            <a:off x="5269028" y="6086678"/>
            <a:ext cx="28" cy="2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23547"/>
              </p:ext>
            </p:extLst>
          </p:nvPr>
        </p:nvGraphicFramePr>
        <p:xfrm>
          <a:off x="2759880" y="1770374"/>
          <a:ext cx="51892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634">
                  <a:extLst>
                    <a:ext uri="{9D8B030D-6E8A-4147-A177-3AD203B41FA5}">
                      <a16:colId xmlns:a16="http://schemas.microsoft.com/office/drawing/2014/main" val="1977307570"/>
                    </a:ext>
                  </a:extLst>
                </a:gridCol>
                <a:gridCol w="2594634">
                  <a:extLst>
                    <a:ext uri="{9D8B030D-6E8A-4147-A177-3AD203B41FA5}">
                      <a16:colId xmlns:a16="http://schemas.microsoft.com/office/drawing/2014/main" val="2032385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빈 이름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이름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빈 객체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memberService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MemberServiceImpl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ookService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BookServiceImpl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dBMemberStoragy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DbMemberStoragy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ldFeePolicy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OldFeePolicy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3823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353681" y="123606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</a:rPr>
              <a:t>Map&lt;String, </a:t>
            </a:r>
            <a:r>
              <a:rPr lang="ko-KR" altLang="en-US" b="1" dirty="0">
                <a:latin typeface="Helvetica" panose="020B0604020202020204" pitchFamily="34" charset="0"/>
              </a:rPr>
              <a:t>인스턴스</a:t>
            </a:r>
            <a:r>
              <a:rPr lang="en-US" b="1" dirty="0">
                <a:latin typeface="Helvetica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525925" y="4439189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BeanDefinition</a:t>
            </a:r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빈 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별칭</a:t>
            </a:r>
            <a:r>
              <a:rPr lang="en-US" altLang="ko-KR" dirty="0"/>
              <a:t>: </a:t>
            </a:r>
            <a:r>
              <a:rPr lang="ko-KR" altLang="en-US" dirty="0"/>
              <a:t>빈 오브젝트를 구분할 수 있는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/>
            <a:r>
              <a:rPr lang="ko-KR" altLang="en-US" dirty="0"/>
              <a:t>클래스 또는 클래스 이름</a:t>
            </a:r>
            <a:r>
              <a:rPr lang="en-US" altLang="ko-KR" dirty="0"/>
              <a:t>: </a:t>
            </a:r>
            <a:r>
              <a:rPr lang="ko-KR" altLang="en-US" dirty="0"/>
              <a:t>빈으로 만들 </a:t>
            </a:r>
            <a:r>
              <a:rPr lang="en-US" altLang="ko-KR" dirty="0"/>
              <a:t>POJO </a:t>
            </a:r>
            <a:r>
              <a:rPr lang="ko-KR" altLang="en-US" dirty="0"/>
              <a:t>클래스 또는 서비스 클래스 정보</a:t>
            </a:r>
          </a:p>
          <a:p>
            <a:pPr lvl="1"/>
            <a:r>
              <a:rPr lang="ko-KR" altLang="en-US" dirty="0" err="1"/>
              <a:t>스코프</a:t>
            </a:r>
            <a:r>
              <a:rPr lang="en-US" altLang="ko-KR" dirty="0"/>
              <a:t>: </a:t>
            </a:r>
            <a:r>
              <a:rPr lang="ko-KR" altLang="en-US" dirty="0"/>
              <a:t>생명주기를 결정하는 </a:t>
            </a:r>
            <a:r>
              <a:rPr lang="ko-KR" altLang="en-US" dirty="0" err="1"/>
              <a:t>스코프를</a:t>
            </a:r>
            <a:r>
              <a:rPr lang="ko-KR" altLang="en-US" dirty="0"/>
              <a:t> 지정</a:t>
            </a:r>
            <a:r>
              <a:rPr lang="en-US" altLang="ko-KR" dirty="0"/>
              <a:t>. </a:t>
            </a:r>
            <a:r>
              <a:rPr lang="ko-KR" altLang="en-US" dirty="0"/>
              <a:t>크게 </a:t>
            </a:r>
            <a:r>
              <a:rPr lang="ko-KR" altLang="en-US" dirty="0" err="1">
                <a:solidFill>
                  <a:srgbClr val="0000FF"/>
                </a:solidFill>
              </a:rPr>
              <a:t>싱글톤과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비싱클톤</a:t>
            </a:r>
            <a:r>
              <a:rPr lang="ko-KR" altLang="en-US" dirty="0" err="1"/>
              <a:t>으로</a:t>
            </a:r>
            <a:r>
              <a:rPr lang="ko-KR" altLang="en-US" dirty="0"/>
              <a:t> 구분 </a:t>
            </a:r>
          </a:p>
          <a:p>
            <a:pPr lvl="1"/>
            <a:r>
              <a:rPr lang="ko-KR" altLang="en-US" dirty="0" err="1"/>
              <a:t>프로퍼티</a:t>
            </a:r>
            <a:r>
              <a:rPr lang="ko-KR" altLang="en-US" dirty="0"/>
              <a:t> 값 또는 참조</a:t>
            </a:r>
            <a:r>
              <a:rPr lang="en-US" altLang="ko-KR" dirty="0"/>
              <a:t>: DI</a:t>
            </a:r>
            <a:r>
              <a:rPr lang="ko-KR" altLang="en-US" dirty="0"/>
              <a:t>에 사용할 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값 또는 참조하는 빈의 이름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값 또는 참조</a:t>
            </a:r>
            <a:r>
              <a:rPr lang="en-US" altLang="ko-KR" dirty="0"/>
              <a:t>: DI</a:t>
            </a:r>
            <a:r>
              <a:rPr lang="ko-KR" altLang="en-US" dirty="0"/>
              <a:t>에 사용할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이름과 값 또는 참조할 빈의 이름</a:t>
            </a:r>
          </a:p>
          <a:p>
            <a:pPr lvl="1"/>
            <a:r>
              <a:rPr lang="ko-KR" altLang="en-US" dirty="0"/>
              <a:t>지연된 로딩 여부</a:t>
            </a:r>
            <a:r>
              <a:rPr lang="en-US" altLang="ko-KR" dirty="0"/>
              <a:t>, </a:t>
            </a:r>
            <a:r>
              <a:rPr lang="ko-KR" altLang="en-US" dirty="0"/>
              <a:t>우선 빈 여부</a:t>
            </a:r>
            <a:r>
              <a:rPr lang="en-US" altLang="ko-KR" dirty="0"/>
              <a:t>, </a:t>
            </a:r>
            <a:r>
              <a:rPr lang="ko-KR" altLang="en-US" dirty="0"/>
              <a:t>자동와이어링 여부</a:t>
            </a:r>
            <a:r>
              <a:rPr lang="en-US" altLang="ko-KR" dirty="0"/>
              <a:t>, </a:t>
            </a:r>
            <a:r>
              <a:rPr lang="ko-KR" altLang="en-US" dirty="0"/>
              <a:t>부모 빈 정보</a:t>
            </a:r>
            <a:r>
              <a:rPr lang="en-US" altLang="ko-KR" dirty="0"/>
              <a:t>, </a:t>
            </a:r>
            <a:r>
              <a:rPr lang="ko-KR" altLang="en-US" dirty="0" err="1"/>
              <a:t>빈팩토리</a:t>
            </a:r>
            <a:r>
              <a:rPr lang="ko-KR" altLang="en-US" dirty="0"/>
              <a:t> 이름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BeanDefinition</a:t>
            </a:r>
            <a:r>
              <a:rPr lang="en-US" altLang="ko-KR" b="1" dirty="0"/>
              <a:t> </a:t>
            </a:r>
            <a:r>
              <a:rPr lang="ko-KR" altLang="en-US" b="1" dirty="0" err="1"/>
              <a:t>출력해보기</a:t>
            </a:r>
            <a:endParaRPr lang="en-US" altLang="ko-KR" b="1" dirty="0"/>
          </a:p>
          <a:p>
            <a:pPr lvl="1"/>
            <a:r>
              <a:rPr lang="en-US" altLang="ko-KR" dirty="0" err="1"/>
              <a:t>getBeanDefinitionName</a:t>
            </a:r>
            <a:r>
              <a:rPr lang="en-US" altLang="ko-KR" dirty="0" err="1">
                <a:solidFill>
                  <a:srgbClr val="FF0000"/>
                </a:solidFill>
              </a:rPr>
              <a:t>s</a:t>
            </a:r>
            <a:r>
              <a:rPr lang="en-US" altLang="ko-KR" dirty="0"/>
              <a:t>: </a:t>
            </a:r>
            <a:r>
              <a:rPr lang="ko-KR" altLang="en-US" dirty="0"/>
              <a:t>컨테이너에 등록된 모든 빈의 </a:t>
            </a:r>
            <a:r>
              <a:rPr lang="en-US" altLang="ko-KR" dirty="0" err="1"/>
              <a:t>BeanDefinition</a:t>
            </a:r>
            <a:r>
              <a:rPr lang="en-US" altLang="ko-KR" dirty="0"/>
              <a:t> </a:t>
            </a:r>
            <a:r>
              <a:rPr lang="ko-KR" altLang="en-US" dirty="0"/>
              <a:t>이름 반환</a:t>
            </a:r>
            <a:endParaRPr lang="en-US" altLang="ko-KR" dirty="0"/>
          </a:p>
          <a:p>
            <a:pPr lvl="1"/>
            <a:r>
              <a:rPr lang="en-US" altLang="ko-KR" dirty="0" err="1"/>
              <a:t>getBeanDefinition</a:t>
            </a:r>
            <a:r>
              <a:rPr lang="en-US" altLang="ko-KR" dirty="0"/>
              <a:t>(</a:t>
            </a:r>
            <a:r>
              <a:rPr lang="en-US" altLang="ko-KR" dirty="0" err="1"/>
              <a:t>BeanDefinition</a:t>
            </a:r>
            <a:r>
              <a:rPr lang="ko-KR" altLang="en-US" dirty="0"/>
              <a:t> 이름</a:t>
            </a:r>
            <a:r>
              <a:rPr lang="en-US" altLang="ko-KR" dirty="0"/>
              <a:t>): </a:t>
            </a:r>
            <a:r>
              <a:rPr lang="ko-KR" altLang="en-US" dirty="0"/>
              <a:t>특정 빈의 </a:t>
            </a:r>
            <a:r>
              <a:rPr lang="en-US" altLang="ko-KR" dirty="0" err="1"/>
              <a:t>BeanDefinition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3939" y="2525172"/>
            <a:ext cx="1148423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findApplicationBean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ac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AnnotationConfigApplicationContext(AppConfig.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beanDefinitionNames = ac.getBeanDefinitionNames()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beanDefinitionName : beanDefinitionNames)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BeanDefinition beanDefinition = ac.getBeanDefinition(beanDefinitionName)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.println(beanDefinitionName+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 beanDefinition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beanDefinition)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얻는 방법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getBean</a:t>
            </a:r>
            <a:r>
              <a:rPr lang="ko-KR" altLang="en-US" b="1" dirty="0"/>
              <a:t>의 다양한 형태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800" dirty="0" err="1"/>
              <a:t>ac.getBean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빈이름</a:t>
            </a:r>
            <a:r>
              <a:rPr lang="en-US" altLang="ko-KR" sz="1800" dirty="0"/>
              <a:t>, </a:t>
            </a:r>
            <a:r>
              <a:rPr lang="ko-KR" altLang="en-US" sz="1800" dirty="0"/>
              <a:t>타입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ac.getBean</a:t>
            </a:r>
            <a:r>
              <a:rPr lang="en-US" altLang="ko-KR" sz="1800" dirty="0"/>
              <a:t>(</a:t>
            </a:r>
            <a:r>
              <a:rPr lang="ko-KR" altLang="en-US" sz="1800" dirty="0"/>
              <a:t>타입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ko-KR" altLang="en-US" sz="1800" dirty="0"/>
              <a:t>예시</a:t>
            </a:r>
            <a:endParaRPr lang="en-US" altLang="ko-KR" sz="1800" dirty="0"/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빈 이름으로만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부모 타입으로만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구체 타입으로만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이름과 구체 타입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lvl="1"/>
            <a:r>
              <a:rPr lang="ko-KR" altLang="en-US" sz="1800" dirty="0"/>
              <a:t>구체 타입으로 조회하는 것은 유연성이 떨어짐</a:t>
            </a:r>
            <a:endParaRPr lang="en-US" altLang="ko-KR" sz="1800" dirty="0"/>
          </a:p>
          <a:p>
            <a:pPr lvl="1"/>
            <a:r>
              <a:rPr lang="ko-KR" altLang="en-US" sz="1800" dirty="0"/>
              <a:t>입력한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빈이 구분만 가능하다면 컨테이너는 적절한 빈을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47317" y="1404939"/>
            <a:ext cx="59490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7982" y="3386471"/>
            <a:ext cx="387958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17982" y="4487470"/>
            <a:ext cx="64027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17982" y="3923788"/>
            <a:ext cx="44101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17982" y="2856902"/>
            <a:ext cx="62552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얻는 방법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ko-KR" altLang="en-US" sz="2200" b="1" dirty="0"/>
              <a:t>조회 대상이 모호한 경우</a:t>
            </a:r>
            <a:endParaRPr lang="en-US" altLang="ko-KR" sz="2200" b="1" dirty="0"/>
          </a:p>
          <a:p>
            <a:pPr lvl="1"/>
            <a:r>
              <a:rPr lang="ko-KR" altLang="en-US" sz="1800" dirty="0"/>
              <a:t>부모 타입으로 조회하면</a:t>
            </a:r>
            <a:r>
              <a:rPr lang="en-US" altLang="ko-KR" sz="1800" dirty="0"/>
              <a:t>, </a:t>
            </a:r>
            <a:r>
              <a:rPr lang="ko-KR" altLang="en-US" sz="1800" dirty="0"/>
              <a:t>자식 타입도 함께 조회됨</a:t>
            </a:r>
          </a:p>
          <a:p>
            <a:pPr lvl="1"/>
            <a:r>
              <a:rPr lang="ko-KR" altLang="en-US" sz="1800" dirty="0"/>
              <a:t>모든 자바 객체의 최고 부모인 </a:t>
            </a:r>
            <a:r>
              <a:rPr lang="en-US" altLang="ko-KR" sz="1800" dirty="0"/>
              <a:t>Object</a:t>
            </a:r>
            <a:r>
              <a:rPr lang="ko-KR" altLang="en-US" sz="1800" dirty="0"/>
              <a:t> 타입으로 조회하면 모든 스프링 빈 조회가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특정 타입의 모든 자식 타입을 조회하고 싶다면 </a:t>
            </a:r>
            <a:r>
              <a:rPr lang="en-US" altLang="ko-KR" sz="1800" dirty="0" err="1"/>
              <a:t>getBeansOfType</a:t>
            </a:r>
            <a:r>
              <a:rPr lang="ko-KR" altLang="en-US" sz="1800" dirty="0"/>
              <a:t>을 사용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814654" y="5346083"/>
            <a:ext cx="423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expected single matching bean but found 2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9678" y="2126885"/>
            <a:ext cx="454643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59678" y="5346083"/>
            <a:ext cx="658225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bean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9282" y="471451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사람도 구분 못하는 것은 컨테이너도 구분 못함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59678" y="6352143"/>
            <a:ext cx="99052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beansOfType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ac.getBeansOfType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싱글톤</a:t>
            </a:r>
            <a:r>
              <a:rPr lang="ko-KR" altLang="en-US" dirty="0"/>
              <a:t> 컨테이너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4384286" y="1908492"/>
            <a:ext cx="284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https://ssoco.tistory.com/65</a:t>
            </a:r>
          </a:p>
        </p:txBody>
      </p:sp>
    </p:spTree>
    <p:extLst>
      <p:ext uri="{BB962C8B-B14F-4D97-AF65-F5344CB8AC3E}">
        <p14:creationId xmlns:p14="http://schemas.microsoft.com/office/powerpoint/2010/main" val="33793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객체 생성 비용</a:t>
            </a:r>
            <a:endParaRPr lang="en-US" altLang="ko-KR" b="1" dirty="0"/>
          </a:p>
          <a:p>
            <a:pPr lvl="1"/>
            <a:r>
              <a:rPr lang="ko-KR" altLang="en-US" dirty="0"/>
              <a:t>스프링 컨테이너에 등록된 빈을 요청할 때마다 새로운 인스턴스가 생성된다면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다양한 유저로부터 초당 수백 건의 요청이 들어온다면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객체 생성과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(Garbage Collection)</a:t>
            </a:r>
            <a:r>
              <a:rPr lang="ko-KR" altLang="en-US" dirty="0"/>
              <a:t> 비용</a:t>
            </a:r>
            <a:endParaRPr lang="en-US" altLang="ko-KR" dirty="0"/>
          </a:p>
          <a:p>
            <a:pPr lvl="2"/>
            <a:r>
              <a:rPr lang="ko-KR" altLang="en-US" dirty="0"/>
              <a:t>심지어 연관된 객체까지 같이 생성</a:t>
            </a:r>
            <a:endParaRPr lang="en-US" altLang="ko-KR" dirty="0"/>
          </a:p>
          <a:p>
            <a:pPr lvl="1"/>
            <a:r>
              <a:rPr lang="ko-KR" altLang="en-US" dirty="0"/>
              <a:t>스프링은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패턴</a:t>
            </a:r>
            <a:r>
              <a:rPr lang="ko-KR" altLang="en-US" dirty="0"/>
              <a:t>으로 이 문제를 해결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86532" y="4085639"/>
            <a:ext cx="3931065" cy="2615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24517" y="3617028"/>
            <a:ext cx="85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5396081" y="4629234"/>
            <a:ext cx="3511966" cy="185696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1387" y="4122900"/>
            <a:ext cx="3257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스프링 컨테이너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38206" y="5427010"/>
            <a:ext cx="2168222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memberService</a:t>
            </a:r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2431937" y="4739073"/>
            <a:ext cx="427290" cy="4318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이등변 삼각형 13"/>
          <p:cNvSpPr/>
          <p:nvPr/>
        </p:nvSpPr>
        <p:spPr>
          <a:xfrm>
            <a:off x="2363570" y="5170954"/>
            <a:ext cx="564023" cy="87167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69425" y="4754074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69425" y="5358325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269425" y="6107824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1924" y="4384742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7294" y="4981489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1923" y="5702037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</p:spTree>
    <p:extLst>
      <p:ext uri="{BB962C8B-B14F-4D97-AF65-F5344CB8AC3E}">
        <p14:creationId xmlns:p14="http://schemas.microsoft.com/office/powerpoint/2010/main" val="2263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패턴이란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어플리케이션 내에서 </a:t>
            </a:r>
            <a:r>
              <a:rPr lang="ko-KR" altLang="en-US" dirty="0">
                <a:solidFill>
                  <a:srgbClr val="0000FF"/>
                </a:solidFill>
              </a:rPr>
              <a:t>하나의 인스턴스</a:t>
            </a:r>
            <a:r>
              <a:rPr lang="ko-KR" altLang="en-US" dirty="0"/>
              <a:t>만 존재하도록 강제하는 패턴</a:t>
            </a:r>
            <a:endParaRPr lang="en-US" altLang="ko-KR" dirty="0"/>
          </a:p>
          <a:p>
            <a:pPr lvl="1"/>
            <a:r>
              <a:rPr lang="ko-KR" altLang="en-US" dirty="0"/>
              <a:t>하나만 만들어지는 클래스의 오브젝트는 애플리케이션 내에서 </a:t>
            </a:r>
            <a:r>
              <a:rPr lang="ko-KR" altLang="en-US" b="1" dirty="0"/>
              <a:t> 전역적으로 접근이 가능</a:t>
            </a:r>
            <a:r>
              <a:rPr lang="en-US" altLang="ko-KR" b="1" dirty="0"/>
              <a:t>(</a:t>
            </a:r>
            <a:r>
              <a:rPr lang="ko-KR" altLang="en-US" b="1" dirty="0"/>
              <a:t>공유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14338" name="Picture 2" descr="https://blog.kakaocdn.net/dn/r42D7/btqEA2x1MJ2/uAfWVB053aMlK1bcBjkar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01" y="25463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27002" y="6311355"/>
            <a:ext cx="492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https://refactoring.guru/design-patterns/singleton</a:t>
            </a:r>
          </a:p>
        </p:txBody>
      </p:sp>
    </p:spTree>
    <p:extLst>
      <p:ext uri="{BB962C8B-B14F-4D97-AF65-F5344CB8AC3E}">
        <p14:creationId xmlns:p14="http://schemas.microsoft.com/office/powerpoint/2010/main" val="322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패턴의 핵심</a:t>
            </a:r>
            <a:endParaRPr lang="en-US" altLang="ko-KR" b="1" dirty="0"/>
          </a:p>
          <a:p>
            <a:pPr lvl="1"/>
            <a:r>
              <a:rPr lang="ko-KR" altLang="en-US" dirty="0"/>
              <a:t>객체 인스턴스가 </a:t>
            </a:r>
            <a:r>
              <a:rPr lang="en-US" altLang="ko-KR" dirty="0"/>
              <a:t>2</a:t>
            </a:r>
            <a:r>
              <a:rPr lang="ko-KR" altLang="en-US" dirty="0"/>
              <a:t>개 이상 생성되지 않아야 함</a:t>
            </a:r>
            <a:endParaRPr lang="en-US" altLang="ko-KR" dirty="0"/>
          </a:p>
          <a:p>
            <a:r>
              <a:rPr lang="ko-KR" altLang="en-US" b="1" dirty="0"/>
              <a:t>방법</a:t>
            </a:r>
            <a:endParaRPr lang="en-US" altLang="ko-KR" b="1" dirty="0"/>
          </a:p>
          <a:p>
            <a:pPr lvl="1" latinLnBrk="1"/>
            <a:r>
              <a:rPr lang="ko-KR" altLang="en-US" dirty="0"/>
              <a:t>클래스 밖에서는 오브젝트를 생성하지 못하도록 </a:t>
            </a:r>
            <a:r>
              <a:rPr lang="ko-KR" altLang="en-US" b="1" dirty="0"/>
              <a:t>기본 </a:t>
            </a:r>
            <a:r>
              <a:rPr lang="ko-KR" altLang="en-US" b="1" dirty="0" err="1"/>
              <a:t>생성자를</a:t>
            </a:r>
            <a:r>
              <a:rPr lang="ko-KR" altLang="en-US" b="1" dirty="0"/>
              <a:t> </a:t>
            </a:r>
            <a:r>
              <a:rPr lang="en-US" altLang="ko-KR" b="1" dirty="0"/>
              <a:t>private </a:t>
            </a:r>
            <a:r>
              <a:rPr lang="ko-KR" altLang="en-US" dirty="0"/>
              <a:t>지정</a:t>
            </a:r>
          </a:p>
          <a:p>
            <a:pPr lvl="1" latinLnBrk="1"/>
            <a:r>
              <a:rPr lang="ko-KR" altLang="en-US" dirty="0" err="1"/>
              <a:t>싱글톤</a:t>
            </a:r>
            <a:r>
              <a:rPr lang="ko-KR" altLang="en-US" dirty="0"/>
              <a:t> 객체를 저장할 수 있는</a:t>
            </a:r>
            <a:r>
              <a:rPr lang="ko-KR" altLang="en-US" b="1" dirty="0"/>
              <a:t> 자신과 같은 타입의 </a:t>
            </a:r>
            <a:r>
              <a:rPr lang="en-US" altLang="ko-KR" b="1" dirty="0"/>
              <a:t>static </a:t>
            </a:r>
            <a:r>
              <a:rPr lang="ko-KR" altLang="en-US" b="1" dirty="0"/>
              <a:t>필드</a:t>
            </a:r>
            <a:r>
              <a:rPr lang="ko-KR" altLang="en-US" dirty="0"/>
              <a:t>를 정의</a:t>
            </a:r>
          </a:p>
          <a:p>
            <a:pPr lvl="1" latinLnBrk="1"/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통해 </a:t>
            </a:r>
            <a:r>
              <a:rPr lang="ko-KR" altLang="en-US" b="1" dirty="0"/>
              <a:t>이미 만들어져 있는 </a:t>
            </a:r>
            <a:r>
              <a:rPr lang="en-US" altLang="ko-KR" b="1" dirty="0"/>
              <a:t>static </a:t>
            </a:r>
            <a:r>
              <a:rPr lang="ko-KR" altLang="en-US" b="1" dirty="0"/>
              <a:t>필드에 저장해둔 오브젝트를 반환</a:t>
            </a:r>
            <a:endParaRPr lang="ko-KR" altLang="en-US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20785" y="757400"/>
            <a:ext cx="787587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0785" y="1562728"/>
            <a:ext cx="5561901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정육면체 15"/>
          <p:cNvSpPr/>
          <p:nvPr/>
        </p:nvSpPr>
        <p:spPr>
          <a:xfrm>
            <a:off x="822121" y="1822539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3285666" y="2144486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785" y="3924229"/>
            <a:ext cx="5561901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정육면체 18"/>
          <p:cNvSpPr/>
          <p:nvPr/>
        </p:nvSpPr>
        <p:spPr>
          <a:xfrm>
            <a:off x="822121" y="4184040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285666" y="4505987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4022" y="237408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</a:t>
            </a:r>
            <a:r>
              <a:rPr lang="en-US" altLang="ko-KR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84022" y="4859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</a:t>
            </a:r>
            <a:r>
              <a:rPr lang="en-US" altLang="ko-KR" dirty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8415" y="3478289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 Concrete </a:t>
            </a:r>
            <a:r>
              <a:rPr lang="ko-KR" altLang="en-US" dirty="0"/>
              <a:t>클래스가 내부에 포함되어 있다</a:t>
            </a:r>
            <a:endParaRPr lang="en-US" altLang="ko-KR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추상화에 의존하는 동시에 구체 클래스에도 의존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295483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 예시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r>
              <a:rPr lang="ko-KR" altLang="en-US" dirty="0"/>
              <a:t>외부에서 </a:t>
            </a:r>
            <a:r>
              <a:rPr lang="en-US" altLang="ko-KR" dirty="0"/>
              <a:t>new </a:t>
            </a:r>
            <a:r>
              <a:rPr lang="ko-KR" altLang="en-US" dirty="0"/>
              <a:t>키워드로 인스턴스 생성 불가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7563" y="1397864"/>
            <a:ext cx="479169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JVM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87" y="1045819"/>
            <a:ext cx="6018761" cy="474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67357" y="578026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5ED6-504C-4F21-A5DE-A70101C29574}"/>
              </a:ext>
            </a:extLst>
          </p:cNvPr>
          <p:cNvSpPr/>
          <p:nvPr/>
        </p:nvSpPr>
        <p:spPr>
          <a:xfrm>
            <a:off x="9708037" y="3234717"/>
            <a:ext cx="2174033" cy="771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6D11D-1A59-4872-AE30-05CA03CB300A}"/>
              </a:ext>
            </a:extLst>
          </p:cNvPr>
          <p:cNvSpPr/>
          <p:nvPr/>
        </p:nvSpPr>
        <p:spPr>
          <a:xfrm>
            <a:off x="6029756" y="3246495"/>
            <a:ext cx="3631626" cy="771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2965E-DDAF-455C-8120-D2CEBCE9B115}"/>
              </a:ext>
            </a:extLst>
          </p:cNvPr>
          <p:cNvSpPr txBox="1"/>
          <p:nvPr/>
        </p:nvSpPr>
        <p:spPr>
          <a:xfrm>
            <a:off x="6029694" y="2921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공유불가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2986B-8B49-43E4-B406-7DB630EA0C74}"/>
              </a:ext>
            </a:extLst>
          </p:cNvPr>
          <p:cNvSpPr txBox="1"/>
          <p:nvPr/>
        </p:nvSpPr>
        <p:spPr>
          <a:xfrm>
            <a:off x="9647622" y="2887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공유가능</a:t>
            </a:r>
          </a:p>
        </p:txBody>
      </p:sp>
    </p:spTree>
    <p:extLst>
      <p:ext uri="{BB962C8B-B14F-4D97-AF65-F5344CB8AC3E}">
        <p14:creationId xmlns:p14="http://schemas.microsoft.com/office/powerpoint/2010/main" val="41611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 예시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import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3766" y="1344848"/>
            <a:ext cx="555152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Singleton instance1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instance2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8930" y="5235758"/>
            <a:ext cx="777328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org.assertj.core.api.AssertionsForClassTypes.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ko-KR" altLang="en-US" b="1" dirty="0" err="1"/>
              <a:t>안티패턴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안티패턴</a:t>
            </a:r>
            <a:r>
              <a:rPr lang="en-US" altLang="ko-KR" dirty="0"/>
              <a:t>: </a:t>
            </a:r>
            <a:r>
              <a:rPr lang="ko-KR" altLang="en-US" dirty="0"/>
              <a:t>실제 많이 사용되는 패턴이지만 비효율적이거나 비생산적인 패턴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생성자를 갖고 있어 상속이 불가능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싱글톤을</a:t>
            </a:r>
            <a:r>
              <a:rPr lang="ko-KR" altLang="en-US" dirty="0"/>
              <a:t> 사용하는 곳과 </a:t>
            </a:r>
            <a:r>
              <a:rPr lang="ko-KR" altLang="en-US" dirty="0" err="1"/>
              <a:t>싱글톤</a:t>
            </a:r>
            <a:r>
              <a:rPr lang="ko-KR" altLang="en-US" dirty="0"/>
              <a:t> 클래스 사이에 </a:t>
            </a:r>
            <a:r>
              <a:rPr lang="ko-KR" altLang="en-US" b="1" dirty="0"/>
              <a:t>의존성</a:t>
            </a:r>
            <a:r>
              <a:rPr lang="ko-KR" altLang="en-US" dirty="0"/>
              <a:t>이 생기며 </a:t>
            </a:r>
            <a:r>
              <a:rPr lang="ko-KR" altLang="en-US" dirty="0" err="1"/>
              <a:t>싱글톤이</a:t>
            </a:r>
            <a:r>
              <a:rPr lang="ko-KR" altLang="en-US" dirty="0"/>
              <a:t> 전역적으로 공개되었으므로 이와 연관된 클래스들이 많이 생길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클래스 사이에 강한 의존성</a:t>
            </a:r>
            <a:r>
              <a:rPr lang="en-US" altLang="ko-KR" dirty="0"/>
              <a:t>, </a:t>
            </a:r>
            <a:r>
              <a:rPr lang="ko-KR" altLang="en-US" dirty="0"/>
              <a:t>즉 높은 결합이 생기게 되면 수정</a:t>
            </a:r>
            <a:r>
              <a:rPr lang="en-US" altLang="ko-KR" dirty="0"/>
              <a:t>, </a:t>
            </a:r>
            <a:r>
              <a:rPr lang="ko-KR" altLang="en-US" dirty="0"/>
              <a:t>단위테스트의 어려움 등 다양한 문제가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싱글톤에</a:t>
            </a:r>
            <a:r>
              <a:rPr lang="ko-KR" altLang="en-US" dirty="0"/>
              <a:t> 추상화 개념을 사용하기 어려움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207519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ko-KR" altLang="en-US" b="1" dirty="0" err="1"/>
              <a:t>안티패턴</a:t>
            </a:r>
            <a:endParaRPr lang="en-US" altLang="ko-KR" b="1" dirty="0"/>
          </a:p>
          <a:p>
            <a:pPr lvl="1"/>
            <a:r>
              <a:rPr lang="ko-KR" altLang="en-US" b="1" dirty="0"/>
              <a:t>객체 지향적이지 않음</a:t>
            </a:r>
            <a:endParaRPr lang="en-US" altLang="ko-KR" b="1" dirty="0"/>
          </a:p>
          <a:p>
            <a:pPr lvl="1"/>
            <a:r>
              <a:rPr lang="ko-KR" altLang="en-US" b="1" dirty="0"/>
              <a:t>테스트하기 어려움</a:t>
            </a:r>
            <a:endParaRPr lang="en-US" altLang="ko-KR" b="1" dirty="0"/>
          </a:p>
          <a:p>
            <a:pPr lvl="1"/>
            <a:r>
              <a:rPr lang="ko-KR" altLang="en-US" b="1" dirty="0"/>
              <a:t>서버 환경에서는 </a:t>
            </a:r>
            <a:r>
              <a:rPr lang="ko-KR" altLang="en-US" b="1" dirty="0" err="1"/>
              <a:t>싱글톤이</a:t>
            </a:r>
            <a:r>
              <a:rPr lang="ko-KR" altLang="en-US" b="1" dirty="0"/>
              <a:t> 하나만 만들어지는 것을 보장하지 못함</a:t>
            </a:r>
            <a:endParaRPr lang="en-US" altLang="ko-KR" b="1" dirty="0"/>
          </a:p>
          <a:p>
            <a:pPr lvl="2"/>
            <a:r>
              <a:rPr lang="en-US" altLang="ko-KR" dirty="0"/>
              <a:t>reflection</a:t>
            </a:r>
            <a:r>
              <a:rPr lang="ko-KR" altLang="en-US" dirty="0"/>
              <a:t>을 통해 하나 이상의 오브젝트가 만들어질 수 있음</a:t>
            </a:r>
            <a:endParaRPr lang="en-US" altLang="ko-KR" dirty="0"/>
          </a:p>
          <a:p>
            <a:pPr lvl="2"/>
            <a:r>
              <a:rPr lang="ko-KR" altLang="en-US" dirty="0"/>
              <a:t>어플리케이션이 여러 개의 </a:t>
            </a:r>
            <a:r>
              <a:rPr lang="en-US" altLang="ko-KR" dirty="0"/>
              <a:t>JVM</a:t>
            </a:r>
            <a:r>
              <a:rPr lang="ko-KR" altLang="en-US" dirty="0"/>
              <a:t>에서 동작하는 경우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2530" name="Picture 2" descr="JVM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24" y="335408"/>
            <a:ext cx="3890757" cy="3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VM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24" y="3567826"/>
            <a:ext cx="3890757" cy="3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리플렉션을</a:t>
            </a:r>
            <a:r>
              <a:rPr lang="ko-KR" altLang="en-US" b="1" dirty="0"/>
              <a:t> 이용한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위반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4868" y="1434388"/>
            <a:ext cx="11261037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ReflectionSingletonTest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ClassNotFoundException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NoSuchMethodException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IllegalAccessException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InvocationTargetException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InstantiationException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Singleton instance1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instance2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//Class&lt;?&gt;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singleTonClass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Class.forName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com.kit.dormitory.BeanDefinition.Singleton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Class&lt;?&gt;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Constructor&lt;?&gt; constructor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singleTonClass.getDeclaredConstructor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constructor.setAccessible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(Singleton)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constructor.newInstance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isNotSameAs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/>
              <a:t>컨테이너의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지원</a:t>
            </a:r>
            <a:endParaRPr lang="en-US" altLang="ko-KR" b="1" dirty="0"/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패턴이 가지는 여러 단점을 프레임워크 레벨에서 보완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인스턴스를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새로운 객체를 생성하는 것도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객체를 생성하고 관리하는 기능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싱글톤</a:t>
            </a:r>
            <a:r>
              <a:rPr lang="ko-KR" altLang="en-US" dirty="0"/>
              <a:t> 레지스트리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장점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모든 객체를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변경하기 위한 코드가 필요 없음</a:t>
            </a:r>
            <a:endParaRPr lang="en-US" altLang="ko-KR" dirty="0"/>
          </a:p>
          <a:p>
            <a:pPr lvl="2"/>
            <a:r>
              <a:rPr lang="ko-KR" altLang="en-US" dirty="0"/>
              <a:t>객체지향 설계</a:t>
            </a:r>
            <a:r>
              <a:rPr lang="en-US" altLang="ko-KR" dirty="0"/>
              <a:t>(SOLID</a:t>
            </a:r>
            <a:r>
              <a:rPr lang="ko-KR" altLang="en-US" dirty="0"/>
              <a:t>원칙 준수</a:t>
            </a:r>
            <a:r>
              <a:rPr lang="en-US" altLang="ko-KR" dirty="0"/>
              <a:t>)</a:t>
            </a:r>
            <a:r>
              <a:rPr lang="ko-KR" altLang="en-US" dirty="0"/>
              <a:t>를 가능하게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8881" y="4169010"/>
            <a:ext cx="1148423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SpringSingletonTest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memberService1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memberService2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"memberService1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memberService1)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"memberService2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memberService2)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(memberService1).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(memberService2)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/>
              <a:t>컨테이너의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지원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9480" y="1366595"/>
            <a:ext cx="6013185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594" y="1397495"/>
            <a:ext cx="4662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코드에서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DbMemberStoragy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호출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 err="1"/>
              <a:t>memberStoragy</a:t>
            </a:r>
            <a:r>
              <a:rPr 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altLang="ko-KR" dirty="0" err="1"/>
              <a:t>DbMemberStoragy</a:t>
            </a:r>
            <a:r>
              <a:rPr lang="en-US" altLang="ko-KR" dirty="0"/>
              <a:t> </a:t>
            </a:r>
            <a:r>
              <a:rPr lang="ko-KR" altLang="en-US" dirty="0"/>
              <a:t>인스턴스는 </a:t>
            </a:r>
            <a:r>
              <a:rPr lang="ko-KR" altLang="en-US" dirty="0" err="1"/>
              <a:t>싱글톤</a:t>
            </a:r>
            <a:r>
              <a:rPr lang="en-US" altLang="ko-KR" dirty="0"/>
              <a:t>?? </a:t>
            </a:r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594" y="349199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스프링 컨테이너는 빈을 생성할 때 </a:t>
            </a:r>
            <a:endParaRPr lang="en-US" altLang="ko-KR" dirty="0"/>
          </a:p>
          <a:p>
            <a:r>
              <a:rPr lang="ko-KR" altLang="en-US" dirty="0"/>
              <a:t>     이미 만들어진 빈인지를 검사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594" y="4284269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ORM</a:t>
            </a:r>
            <a:r>
              <a:rPr lang="ko-KR" altLang="en-US" dirty="0"/>
              <a:t>프레임워크의 경우에도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조회시</a:t>
            </a:r>
            <a:endParaRPr lang="en-US" altLang="ko-KR" dirty="0"/>
          </a:p>
          <a:p>
            <a:r>
              <a:rPr lang="en-US" dirty="0"/>
              <a:t>     </a:t>
            </a:r>
            <a:r>
              <a:rPr lang="ko-KR" altLang="en-US" dirty="0"/>
              <a:t>영속성 컨텍스트에 이미 있는 </a:t>
            </a:r>
            <a:r>
              <a:rPr lang="ko-KR" altLang="en-US" dirty="0" err="1"/>
              <a:t>엔티티는</a:t>
            </a:r>
            <a:endParaRPr lang="en-US" altLang="ko-KR" dirty="0"/>
          </a:p>
          <a:p>
            <a:r>
              <a:rPr lang="en-US" dirty="0"/>
              <a:t>      </a:t>
            </a:r>
            <a:r>
              <a:rPr lang="en-US" altLang="ko-KR" dirty="0"/>
              <a:t>DB</a:t>
            </a:r>
            <a:r>
              <a:rPr lang="ko-KR" altLang="en-US" dirty="0"/>
              <a:t>에서 조회하지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en-US" altLang="ko-KR" b="1" dirty="0"/>
              <a:t>stateless</a:t>
            </a:r>
            <a:r>
              <a:rPr lang="ko-KR" altLang="en-US" b="1" dirty="0"/>
              <a:t>하게</a:t>
            </a:r>
            <a:endParaRPr lang="en-US" altLang="ko-KR" b="1" dirty="0"/>
          </a:p>
          <a:p>
            <a:pPr lvl="1"/>
            <a:r>
              <a:rPr lang="en-US" dirty="0"/>
              <a:t>Spring </a:t>
            </a:r>
            <a:r>
              <a:rPr lang="ko-KR" altLang="en-US" dirty="0"/>
              <a:t>의 각 </a:t>
            </a:r>
            <a:r>
              <a:rPr lang="en-US" dirty="0"/>
              <a:t>Bean </a:t>
            </a:r>
            <a:r>
              <a:rPr lang="ko-KR" altLang="en-US" dirty="0"/>
              <a:t>들은 </a:t>
            </a:r>
            <a:r>
              <a:rPr lang="en-US" dirty="0">
                <a:solidFill>
                  <a:srgbClr val="0000FF"/>
                </a:solidFill>
              </a:rPr>
              <a:t>Thread Safety</a:t>
            </a:r>
            <a:r>
              <a:rPr lang="en-US" dirty="0"/>
              <a:t> </a:t>
            </a:r>
            <a:r>
              <a:rPr lang="ko-KR" altLang="en-US" dirty="0"/>
              <a:t>가 보장된 안전한 </a:t>
            </a:r>
            <a:r>
              <a:rPr lang="en-US" dirty="0"/>
              <a:t>Bean Object </a:t>
            </a:r>
            <a:r>
              <a:rPr lang="ko-KR" altLang="en-US" dirty="0"/>
              <a:t>이며 </a:t>
            </a:r>
            <a:r>
              <a:rPr lang="en-US" dirty="0"/>
              <a:t>Spring </a:t>
            </a:r>
            <a:r>
              <a:rPr lang="ko-KR" altLang="en-US" dirty="0"/>
              <a:t>은 해당 동시성 문제에서 자유롭다</a:t>
            </a:r>
            <a:r>
              <a:rPr lang="en-US" altLang="ko-KR" dirty="0"/>
              <a:t>?? </a:t>
            </a:r>
            <a:r>
              <a:rPr lang="en-US" altLang="ko-KR" dirty="0">
                <a:solidFill>
                  <a:srgbClr val="FF0000"/>
                </a:solidFill>
              </a:rPr>
              <a:t>No!!</a:t>
            </a:r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332140" y="6356350"/>
            <a:ext cx="941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 </a:t>
            </a:r>
            <a:r>
              <a:rPr lang="en-US" sz="1600" dirty="0"/>
              <a:t>https://jins-dev.tistory.com/entry/Spring-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en-US" sz="1600" dirty="0"/>
              <a:t>Bean-</a:t>
            </a:r>
            <a:r>
              <a:rPr lang="ko-KR" altLang="en-US" sz="1600" dirty="0"/>
              <a:t>들의</a:t>
            </a:r>
            <a:r>
              <a:rPr lang="en-US" altLang="ko-KR" sz="1600" dirty="0"/>
              <a:t>-</a:t>
            </a:r>
            <a:r>
              <a:rPr lang="en-US" sz="1600" dirty="0"/>
              <a:t>Thread-safety-</a:t>
            </a:r>
            <a:r>
              <a:rPr lang="ko-KR" altLang="en-US" sz="1600" dirty="0"/>
              <a:t>에</a:t>
            </a:r>
            <a:r>
              <a:rPr lang="en-US" altLang="ko-KR" sz="1600" dirty="0"/>
              <a:t>-</a:t>
            </a:r>
            <a:r>
              <a:rPr lang="ko-KR" altLang="en-US" sz="1600" dirty="0"/>
              <a:t>대한</a:t>
            </a:r>
            <a:r>
              <a:rPr lang="en-US" altLang="ko-KR" sz="1600" dirty="0"/>
              <a:t>-</a:t>
            </a:r>
            <a:r>
              <a:rPr lang="ko-KR" altLang="en-US" sz="1600" dirty="0"/>
              <a:t>정리 </a:t>
            </a:r>
            <a:r>
              <a:rPr lang="en-US" altLang="ko-KR" sz="1600" dirty="0"/>
              <a:t>[</a:t>
            </a:r>
            <a:r>
              <a:rPr lang="en-US" sz="1600" dirty="0" err="1"/>
              <a:t>Jins'</a:t>
            </a:r>
            <a:r>
              <a:rPr lang="en-US" sz="1600" dirty="0"/>
              <a:t> Dev Inside]</a:t>
            </a:r>
          </a:p>
        </p:txBody>
      </p:sp>
      <p:sp>
        <p:nvSpPr>
          <p:cNvPr id="8" name="타원 7"/>
          <p:cNvSpPr/>
          <p:nvPr/>
        </p:nvSpPr>
        <p:spPr>
          <a:xfrm>
            <a:off x="4395831" y="3061056"/>
            <a:ext cx="3254929" cy="105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싱글톤</a:t>
            </a:r>
            <a:endParaRPr lang="en-US" altLang="ko-KR" dirty="0"/>
          </a:p>
          <a:p>
            <a:pPr algn="ctr"/>
            <a:r>
              <a:rPr lang="ko-KR" altLang="en-US" dirty="0"/>
              <a:t>상태 변수</a:t>
            </a:r>
            <a:r>
              <a:rPr lang="en-US" altLang="ko-KR" dirty="0"/>
              <a:t>(field)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1787" y="3948511"/>
            <a:ext cx="2508308" cy="69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66496" y="3948511"/>
            <a:ext cx="2508308" cy="69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US" dirty="0"/>
          </a:p>
        </p:txBody>
      </p:sp>
      <p:cxnSp>
        <p:nvCxnSpPr>
          <p:cNvPr id="12" name="직선 화살표 연결선 11"/>
          <p:cNvCxnSpPr>
            <a:stCxn id="9" idx="3"/>
            <a:endCxn id="8" idx="2"/>
          </p:cNvCxnSpPr>
          <p:nvPr/>
        </p:nvCxnSpPr>
        <p:spPr>
          <a:xfrm flipV="1">
            <a:off x="3280095" y="3590489"/>
            <a:ext cx="1115736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5989" y="418310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변경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10" idx="1"/>
            <a:endCxn id="8" idx="6"/>
          </p:cNvCxnSpPr>
          <p:nvPr/>
        </p:nvCxnSpPr>
        <p:spPr>
          <a:xfrm flipH="1" flipV="1">
            <a:off x="7650760" y="3590489"/>
            <a:ext cx="1115736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7142" y="419319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영향을 받음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4733" y="260594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공유하는 대상이 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상태를 가지는 객체</a:t>
            </a:r>
            <a:endParaRPr lang="en-US" altLang="ko-KR" b="1" dirty="0"/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33688" y="1406253"/>
            <a:ext cx="401263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sharedService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4162" y="378328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테스트를 위한 설정 파일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5847" y="1382625"/>
            <a:ext cx="554489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상태를 유지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공유필드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deliveryStart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address)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상태를 가지는 객체 테스트</a:t>
            </a:r>
            <a:endParaRPr lang="en-US" altLang="ko-KR" b="1" dirty="0"/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359" y="1499630"/>
            <a:ext cx="1206291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ThreadNotSafetyTest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ac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AnnotationConfigApplicationContext(SingletonConfig.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 deliveryService1 = ac.getBean(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"sharedService"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 deliveryService2 = ac.getBean(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"sharedService"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deliveryService1.deliveryStart(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deliveryService2.deliveryStart(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"deliveryService1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deliveryService1.getAddress())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" name="정육면체 15"/>
          <p:cNvSpPr/>
          <p:nvPr/>
        </p:nvSpPr>
        <p:spPr>
          <a:xfrm>
            <a:off x="822121" y="1260476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4443347" y="1569839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7840889" y="1569839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345" y="3445519"/>
            <a:ext cx="5176007" cy="7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조립도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FileMemberStoragy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34155" y="870386"/>
            <a:ext cx="10212810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정육면체 23"/>
          <p:cNvSpPr/>
          <p:nvPr/>
        </p:nvSpPr>
        <p:spPr>
          <a:xfrm>
            <a:off x="862586" y="4427249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3326131" y="4749196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7009" y="3445519"/>
            <a:ext cx="5176007" cy="7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조립도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DbMemberStoragy</a:t>
            </a:r>
            <a:endParaRPr lang="en-US" altLang="ko-KR" dirty="0"/>
          </a:p>
        </p:txBody>
      </p:sp>
      <p:sp>
        <p:nvSpPr>
          <p:cNvPr id="30" name="정육면체 29"/>
          <p:cNvSpPr/>
          <p:nvPr/>
        </p:nvSpPr>
        <p:spPr>
          <a:xfrm>
            <a:off x="6501468" y="4481737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8965013" y="4803684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DbMemberStoragy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21" y="6288535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solidFill>
                  <a:srgbClr val="0000FF"/>
                </a:solidFill>
              </a:rPr>
              <a:t>동작하는 클래스와 별개로 </a:t>
            </a:r>
            <a:r>
              <a:rPr lang="ko-KR" altLang="en-US" dirty="0">
                <a:solidFill>
                  <a:srgbClr val="0000FF"/>
                </a:solidFill>
              </a:rPr>
              <a:t>객체들의 의존성을 설정하는 외부 클래스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조립도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가 필요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스프링 빈은 </a:t>
            </a:r>
            <a:r>
              <a:rPr lang="en-US" altLang="ko-KR" sz="2000" b="1" dirty="0"/>
              <a:t>Stateless</a:t>
            </a:r>
            <a:r>
              <a:rPr lang="ko-KR" altLang="en-US" sz="2000" b="1" dirty="0"/>
              <a:t>하게</a:t>
            </a:r>
            <a:r>
              <a:rPr lang="en-US" altLang="ko-KR" sz="2000" dirty="0">
                <a:solidFill>
                  <a:srgbClr val="0000FF"/>
                </a:solidFill>
              </a:rPr>
              <a:t> (</a:t>
            </a:r>
            <a:r>
              <a:rPr lang="ko-KR" altLang="en-US" sz="2000" dirty="0">
                <a:solidFill>
                  <a:srgbClr val="0000FF"/>
                </a:solidFill>
              </a:rPr>
              <a:t>외부에서 값을 변경할 수 없게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endParaRPr lang="en-US" altLang="ko-KR" sz="2000" b="1" dirty="0"/>
          </a:p>
          <a:p>
            <a:pPr lvl="1"/>
            <a:r>
              <a:rPr lang="ko-KR" altLang="en-US" sz="1800" dirty="0" err="1"/>
              <a:t>멤버변수</a:t>
            </a:r>
            <a:r>
              <a:rPr lang="ko-KR" altLang="en-US" sz="1800" dirty="0"/>
              <a:t> 제거</a:t>
            </a:r>
            <a:endParaRPr lang="en-US" altLang="ko-KR" sz="1800" dirty="0"/>
          </a:p>
          <a:p>
            <a:pPr lvl="1"/>
            <a:r>
              <a:rPr lang="en-US" altLang="ko-KR" sz="1800" dirty="0"/>
              <a:t>Setter </a:t>
            </a:r>
            <a:r>
              <a:rPr lang="ko-KR" altLang="en-US" sz="1800" dirty="0"/>
              <a:t>금지</a:t>
            </a:r>
            <a:endParaRPr lang="en-US" altLang="ko-KR" sz="1800" dirty="0"/>
          </a:p>
          <a:p>
            <a:pPr lvl="2"/>
            <a:r>
              <a:rPr lang="ko-KR" altLang="en-US" dirty="0"/>
              <a:t>이로 인해 발생하는 </a:t>
            </a:r>
            <a:r>
              <a:rPr lang="ko-KR" altLang="en-US" dirty="0" err="1"/>
              <a:t>제약사항은</a:t>
            </a:r>
            <a:r>
              <a:rPr lang="ko-KR" altLang="en-US" dirty="0"/>
              <a:t> </a:t>
            </a:r>
            <a:r>
              <a:rPr lang="ko-KR" altLang="en-US" dirty="0" err="1"/>
              <a:t>빌더패턴으로</a:t>
            </a:r>
            <a:r>
              <a:rPr lang="ko-KR" altLang="en-US" dirty="0"/>
              <a:t> 해결</a:t>
            </a:r>
            <a:r>
              <a:rPr lang="en-US" altLang="ko-KR" dirty="0"/>
              <a:t>(https://jdm.kr/blog/217)</a:t>
            </a:r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/>
              <a:t>“</a:t>
            </a:r>
            <a:r>
              <a:rPr lang="ko-KR" altLang="en-US" sz="1800" dirty="0" err="1"/>
              <a:t>멤버변수”는</a:t>
            </a:r>
            <a:r>
              <a:rPr lang="ko-KR" altLang="en-US" sz="1800" dirty="0"/>
              <a:t> “</a:t>
            </a:r>
            <a:r>
              <a:rPr lang="en-US" altLang="ko-KR" sz="1800" b="1" dirty="0"/>
              <a:t>Injection</a:t>
            </a:r>
            <a:r>
              <a:rPr lang="ko-KR" altLang="en-US" sz="1800" dirty="0"/>
              <a:t>“에 사용하는 “</a:t>
            </a:r>
            <a:r>
              <a:rPr lang="en-US" altLang="ko-KR" sz="1800" b="1" dirty="0"/>
              <a:t>bean</a:t>
            </a:r>
            <a:r>
              <a:rPr lang="ko-KR" altLang="en-US" sz="1800" dirty="0"/>
              <a:t>“일 경우만 사용하도록 권고</a:t>
            </a:r>
            <a:endParaRPr lang="en-US" altLang="ko-KR" sz="1800" dirty="0"/>
          </a:p>
          <a:p>
            <a:pPr lvl="1"/>
            <a:r>
              <a:rPr lang="en-US" altLang="ko-KR" sz="1800" dirty="0"/>
              <a:t>final</a:t>
            </a:r>
            <a:r>
              <a:rPr lang="ko-KR" altLang="en-US" sz="1800" dirty="0"/>
              <a:t>을 사용하여 필드를 불변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으로 만들고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통해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각 요청에 대한 정보나</a:t>
            </a:r>
            <a:r>
              <a:rPr lang="en-US" altLang="ko-KR" sz="1800" dirty="0"/>
              <a:t>, DB </a:t>
            </a:r>
            <a:r>
              <a:rPr lang="ko-KR" altLang="en-US" sz="1800" dirty="0"/>
              <a:t>서버의 리소스로 부터 생성한 정보는 </a:t>
            </a:r>
            <a:r>
              <a:rPr lang="ko-KR" altLang="en-US" sz="1800" dirty="0" err="1"/>
              <a:t>파라미터와</a:t>
            </a:r>
            <a:r>
              <a:rPr lang="ko-KR" altLang="en-US" sz="1800" dirty="0"/>
              <a:t> 로컬 변수</a:t>
            </a:r>
            <a:r>
              <a:rPr lang="en-US" altLang="ko-KR" sz="1800" dirty="0"/>
              <a:t>, </a:t>
            </a:r>
            <a:r>
              <a:rPr lang="ko-KR" altLang="en-US" sz="1800" dirty="0"/>
              <a:t>리턴 값을 이용</a:t>
            </a:r>
            <a:r>
              <a:rPr lang="en-US" altLang="ko-KR" sz="1800" dirty="0"/>
              <a:t>(</a:t>
            </a:r>
            <a:r>
              <a:rPr lang="ko-KR" altLang="en-US" sz="1800" dirty="0"/>
              <a:t>공유되지 않는 자원</a:t>
            </a:r>
            <a:r>
              <a:rPr lang="en-US" altLang="ko-KR" sz="1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035"/>
              </p:ext>
            </p:extLst>
          </p:nvPr>
        </p:nvGraphicFramePr>
        <p:xfrm>
          <a:off x="1018791" y="4541492"/>
          <a:ext cx="977569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45407">
                  <a:extLst>
                    <a:ext uri="{9D8B030D-6E8A-4147-A177-3AD203B41FA5}">
                      <a16:colId xmlns:a16="http://schemas.microsoft.com/office/drawing/2014/main" val="4042841454"/>
                    </a:ext>
                  </a:extLst>
                </a:gridCol>
                <a:gridCol w="2023727">
                  <a:extLst>
                    <a:ext uri="{9D8B030D-6E8A-4147-A177-3AD203B41FA5}">
                      <a16:colId xmlns:a16="http://schemas.microsoft.com/office/drawing/2014/main" val="2352786847"/>
                    </a:ext>
                  </a:extLst>
                </a:gridCol>
                <a:gridCol w="1606556">
                  <a:extLst>
                    <a:ext uri="{9D8B030D-6E8A-4147-A177-3AD203B41FA5}">
                      <a16:colId xmlns:a16="http://schemas.microsoft.com/office/drawing/2014/main" val="2762951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변수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저장영역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공유여부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0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Static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전역 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코드에서 사용되는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class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정보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메소드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0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지역변수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동적할당된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72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8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AppConfig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 정의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MemberServiceImpl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1370987"/>
            <a:ext cx="712727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630733"/>
            <a:ext cx="715131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025" y="2908440"/>
            <a:ext cx="323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concrete </a:t>
            </a:r>
            <a:r>
              <a:rPr lang="ko-KR" altLang="en-US" sz="2400" dirty="0"/>
              <a:t>클래스 제거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생성자</a:t>
            </a:r>
            <a:r>
              <a:rPr lang="ko-KR" altLang="en-US" sz="2400" dirty="0"/>
              <a:t> 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13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AppConfig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추가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BookServiceImpl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AppConfig</a:t>
            </a:r>
            <a:r>
              <a:rPr lang="ko-KR" altLang="en-US" sz="2000" b="1" dirty="0"/>
              <a:t>를 통해 동작하는 클래스의 수정 없이 객체의 의존성을 설정할 수 있음</a:t>
            </a:r>
            <a:endParaRPr lang="en-US" altLang="ko-KR" sz="2000" b="1" dirty="0"/>
          </a:p>
          <a:p>
            <a:pPr lvl="1">
              <a:defRPr/>
            </a:pPr>
            <a:r>
              <a:rPr lang="ko-KR" altLang="en-US" sz="1800" u="sng" dirty="0"/>
              <a:t>인터페이스만 가지고 있음</a:t>
            </a:r>
            <a:endParaRPr lang="en-US" altLang="ko-KR" sz="1800" u="sng" dirty="0"/>
          </a:p>
          <a:p>
            <a:pPr lvl="1">
              <a:defRPr/>
            </a:pPr>
            <a:r>
              <a:rPr lang="ko-KR" altLang="en-US" sz="1800" b="1" dirty="0"/>
              <a:t>자유롭게 기능은 추가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확장하면서 코드는 수정 하지 않음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en-US" altLang="ko-KR" sz="1800" b="1" dirty="0"/>
              <a:t>OCP </a:t>
            </a:r>
            <a:r>
              <a:rPr lang="ko-KR" altLang="en-US" sz="1800" b="1" dirty="0"/>
              <a:t>준수</a:t>
            </a:r>
            <a:endParaRPr lang="en-US" altLang="ko-KR" sz="18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6583" y="1315259"/>
            <a:ext cx="637065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6583" y="3739437"/>
            <a:ext cx="553388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736" y="2337921"/>
            <a:ext cx="5461233" cy="78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07245" y="3186008"/>
            <a:ext cx="323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concrete </a:t>
            </a:r>
            <a:r>
              <a:rPr lang="ko-KR" altLang="en-US" sz="2400" dirty="0"/>
              <a:t>클래스 제거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생성자</a:t>
            </a:r>
            <a:r>
              <a:rPr lang="ko-KR" altLang="en-US" sz="2400" dirty="0"/>
              <a:t> 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862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Dependency Injection(DI, </a:t>
            </a:r>
            <a:r>
              <a:rPr lang="ko-KR" altLang="en-US" sz="2000" b="1" dirty="0"/>
              <a:t>의존성 주입</a:t>
            </a:r>
            <a:r>
              <a:rPr lang="en-US" altLang="ko-KR" sz="2000" b="1" dirty="0"/>
              <a:t>)</a:t>
            </a:r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1">
              <a:defRPr/>
            </a:pPr>
            <a:r>
              <a:rPr lang="en-US" altLang="ko-KR" sz="1800" dirty="0" err="1"/>
              <a:t>MemberServiceImpl</a:t>
            </a:r>
            <a:r>
              <a:rPr lang="ko-KR" altLang="en-US" sz="1800" dirty="0"/>
              <a:t>이 의존</a:t>
            </a:r>
            <a:r>
              <a:rPr lang="en-US" altLang="ko-KR" sz="1800" dirty="0"/>
              <a:t>(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  <a:r>
              <a:rPr lang="ko-KR" altLang="en-US" sz="1800" dirty="0"/>
              <a:t>하고 있는 </a:t>
            </a:r>
            <a:r>
              <a:rPr lang="en-US" altLang="ko-KR" sz="1800" dirty="0" err="1"/>
              <a:t>FileMemberStoragy</a:t>
            </a:r>
            <a:r>
              <a:rPr lang="ko-KR" altLang="en-US" sz="1800" dirty="0"/>
              <a:t>가 외부에서 주입되고 있음</a:t>
            </a:r>
            <a:endParaRPr lang="en-US" altLang="ko-KR" sz="1800" dirty="0"/>
          </a:p>
          <a:p>
            <a:pPr marL="457200" lvl="1" indent="0">
              <a:buNone/>
              <a:defRPr/>
            </a:pPr>
            <a:endParaRPr lang="en-US" altLang="ko-KR" sz="16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93490" y="1463266"/>
            <a:ext cx="712727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 err="1"/>
              <a:t>MemberApp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(</a:t>
            </a:r>
            <a:r>
              <a:rPr lang="ko-KR" altLang="en-US" dirty="0"/>
              <a:t>조립도</a:t>
            </a:r>
            <a:r>
              <a:rPr lang="en-US" altLang="ko-KR" dirty="0"/>
              <a:t>)</a:t>
            </a:r>
            <a:r>
              <a:rPr lang="ko-KR" altLang="en-US" dirty="0"/>
              <a:t>를 통해 객체 관계 설정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sz="2000" b="1" dirty="0" err="1"/>
              <a:t>MemberStoragy</a:t>
            </a:r>
            <a:r>
              <a:rPr lang="ko-KR" altLang="en-US" sz="2000" b="1" dirty="0"/>
              <a:t>를 변경해보자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/>
              <a:t>OPC</a:t>
            </a:r>
            <a:r>
              <a:rPr lang="ko-KR" altLang="en-US" dirty="0"/>
              <a:t> 준수</a:t>
            </a:r>
            <a:endParaRPr lang="en-US" altLang="ko-KR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7013" y="1830465"/>
            <a:ext cx="760977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 err="1"/>
              <a:t>BookApp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(</a:t>
            </a:r>
            <a:r>
              <a:rPr lang="ko-KR" altLang="en-US" dirty="0"/>
              <a:t>조립도</a:t>
            </a:r>
            <a:r>
              <a:rPr lang="en-US" altLang="ko-KR" dirty="0"/>
              <a:t>)</a:t>
            </a:r>
            <a:r>
              <a:rPr lang="ko-KR" altLang="en-US" dirty="0"/>
              <a:t>를 통해 객체 관계 설정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sz="2000" b="1" dirty="0" err="1"/>
              <a:t>FeePolicy</a:t>
            </a:r>
            <a:r>
              <a:rPr lang="ko-KR" altLang="en-US" sz="2000" b="1" dirty="0"/>
              <a:t>를 변경해보자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/>
              <a:t>OPC</a:t>
            </a:r>
            <a:r>
              <a:rPr lang="ko-KR" altLang="en-US" dirty="0"/>
              <a:t> 준수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02" y="1780130"/>
            <a:ext cx="760977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16536</TotalTime>
  <Words>2925</Words>
  <Application>Microsoft Office PowerPoint</Application>
  <PresentationFormat>와이드스크린</PresentationFormat>
  <Paragraphs>468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Arial Unicode MS</vt:lpstr>
      <vt:lpstr>JetBrains Mono</vt:lpstr>
      <vt:lpstr>맑은 고딕</vt:lpstr>
      <vt:lpstr>Arial</vt:lpstr>
      <vt:lpstr>Calibri</vt:lpstr>
      <vt:lpstr>Calibri Light</vt:lpstr>
      <vt:lpstr>Helvetica</vt:lpstr>
      <vt:lpstr>Wingdings</vt:lpstr>
      <vt:lpstr>Office 테마</vt:lpstr>
      <vt:lpstr>이전 강의 프로젝트 구조</vt:lpstr>
      <vt:lpstr>조립도를 이용한 객체 연결</vt:lpstr>
      <vt:lpstr>의존성 주입(DI)</vt:lpstr>
      <vt:lpstr>의존성 주입(DI)</vt:lpstr>
      <vt:lpstr>의존성 주입(DI)</vt:lpstr>
      <vt:lpstr>의존성 주입(DI)</vt:lpstr>
      <vt:lpstr>의존성 주입(DI)</vt:lpstr>
      <vt:lpstr>의존성 주입(DI)</vt:lpstr>
      <vt:lpstr>의존성 주입(DI)</vt:lpstr>
      <vt:lpstr>IoC 컨테이너</vt:lpstr>
      <vt:lpstr>AppConfig 수정</vt:lpstr>
      <vt:lpstr>제어의 역전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빈을 얻는 방법(getBean)</vt:lpstr>
      <vt:lpstr>빈을 얻는 방법(getBean)</vt:lpstr>
      <vt:lpstr>싱글톤 컨테이너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5026</cp:revision>
  <dcterms:created xsi:type="dcterms:W3CDTF">2020-03-06T01:35:43Z</dcterms:created>
  <dcterms:modified xsi:type="dcterms:W3CDTF">2022-03-14T00:25:21Z</dcterms:modified>
  <cp:version>1000.0000.01</cp:version>
</cp:coreProperties>
</file>