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8"/>
  </p:notesMasterIdLst>
  <p:sldIdLst>
    <p:sldId id="322" r:id="rId2"/>
    <p:sldId id="326" r:id="rId3"/>
    <p:sldId id="360" r:id="rId4"/>
    <p:sldId id="361" r:id="rId5"/>
    <p:sldId id="362" r:id="rId6"/>
    <p:sldId id="398" r:id="rId7"/>
    <p:sldId id="363" r:id="rId8"/>
    <p:sldId id="366" r:id="rId9"/>
    <p:sldId id="367" r:id="rId10"/>
    <p:sldId id="368" r:id="rId11"/>
    <p:sldId id="364" r:id="rId12"/>
    <p:sldId id="370" r:id="rId13"/>
    <p:sldId id="371" r:id="rId14"/>
    <p:sldId id="372" r:id="rId15"/>
    <p:sldId id="373" r:id="rId16"/>
    <p:sldId id="377" r:id="rId17"/>
    <p:sldId id="378" r:id="rId18"/>
    <p:sldId id="379" r:id="rId19"/>
    <p:sldId id="381" r:id="rId20"/>
    <p:sldId id="382" r:id="rId21"/>
    <p:sldId id="383" r:id="rId22"/>
    <p:sldId id="384" r:id="rId23"/>
    <p:sldId id="385" r:id="rId24"/>
    <p:sldId id="376" r:id="rId25"/>
    <p:sldId id="375" r:id="rId26"/>
    <p:sldId id="386" r:id="rId27"/>
    <p:sldId id="387" r:id="rId28"/>
    <p:sldId id="388" r:id="rId29"/>
    <p:sldId id="389" r:id="rId30"/>
    <p:sldId id="390" r:id="rId31"/>
    <p:sldId id="391" r:id="rId32"/>
    <p:sldId id="394" r:id="rId33"/>
    <p:sldId id="392" r:id="rId34"/>
    <p:sldId id="395" r:id="rId35"/>
    <p:sldId id="393" r:id="rId36"/>
    <p:sldId id="3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723" autoAdjust="0"/>
  </p:normalViewPr>
  <p:slideViewPr>
    <p:cSldViewPr snapToGrid="0">
      <p:cViewPr varScale="1">
        <p:scale>
          <a:sx n="109" d="100"/>
          <a:sy n="109" d="100"/>
        </p:scale>
        <p:origin x="32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3/16/2022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74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8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7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98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5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1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33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5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(</a:t>
            </a:r>
            <a:r>
              <a:rPr lang="ko-KR" altLang="en-US" dirty="0"/>
              <a:t>빈의 이름은 어떻게 지정될까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@Component</a:t>
            </a:r>
            <a:r>
              <a:rPr lang="ko-KR" altLang="en-US" dirty="0"/>
              <a:t>를 붙여 빈을 등록하면 </a:t>
            </a:r>
            <a:r>
              <a:rPr lang="ko-KR" altLang="en-US" dirty="0">
                <a:solidFill>
                  <a:srgbClr val="FF0000"/>
                </a:solidFill>
              </a:rPr>
              <a:t>클래스 이름의 첫 문자를 소문자로 바꾼 것</a:t>
            </a:r>
            <a:r>
              <a:rPr lang="ko-KR" altLang="en-US" dirty="0"/>
              <a:t>이 빈의 이름</a:t>
            </a:r>
            <a:r>
              <a:rPr lang="en-US" altLang="ko-KR" dirty="0"/>
              <a:t>(id)</a:t>
            </a:r>
          </a:p>
          <a:p>
            <a:pPr lvl="1"/>
            <a:r>
              <a:rPr lang="ko-KR" altLang="en-US" dirty="0"/>
              <a:t>빈 이름을 직접 지정</a:t>
            </a:r>
            <a:endParaRPr lang="en-US" altLang="ko-KR" dirty="0"/>
          </a:p>
          <a:p>
            <a:pPr lvl="2"/>
            <a:r>
              <a:rPr lang="en-US" dirty="0"/>
              <a:t>@Component("</a:t>
            </a:r>
            <a:r>
              <a:rPr lang="ko-KR" altLang="en-US" dirty="0" err="1"/>
              <a:t>빈이름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1838" y="1435296"/>
            <a:ext cx="681629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1838" y="2153227"/>
            <a:ext cx="618470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1838" y="2853573"/>
            <a:ext cx="672972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41838" y="3562712"/>
            <a:ext cx="551144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83038" y="1458328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/>
                <a:ea typeface="JetBrains Mono"/>
              </a:rPr>
              <a:t>memberServiceImpl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83038" y="229631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/>
                <a:ea typeface="JetBrains Mono"/>
              </a:rPr>
              <a:t>bookServiceImpl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983038" y="3035846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/>
                <a:ea typeface="JetBrains Mono"/>
              </a:rPr>
              <a:t>dbMemberStoragy</a:t>
            </a:r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83038" y="3775379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Arial Unicode MS"/>
                <a:ea typeface="JetBrains Mono"/>
              </a:rPr>
              <a:t>oldFeePolicy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93782" y="98896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Arial Unicode MS"/>
              </a:rPr>
              <a:t>빈 이름</a:t>
            </a:r>
            <a:endParaRPr lang="en-US" b="1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293465" y="5131368"/>
            <a:ext cx="756809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isInstanceOf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탐색 대상 지정</a:t>
            </a:r>
            <a:r>
              <a:rPr lang="en-US" altLang="ko-KR" b="1" dirty="0"/>
              <a:t>(</a:t>
            </a:r>
            <a:r>
              <a:rPr lang="en-US" altLang="ko-KR" b="1" dirty="0" err="1"/>
              <a:t>basePackages</a:t>
            </a:r>
            <a:r>
              <a:rPr lang="en-US" altLang="ko-KR" b="1" dirty="0"/>
              <a:t>)</a:t>
            </a:r>
          </a:p>
          <a:p>
            <a:pPr lvl="1" latinLnBrk="1"/>
            <a:r>
              <a:rPr lang="ko-KR" altLang="en-US" sz="1800" dirty="0"/>
              <a:t>모든</a:t>
            </a:r>
            <a:r>
              <a:rPr lang="en-US" altLang="ko-KR" sz="1800" dirty="0"/>
              <a:t> </a:t>
            </a:r>
            <a:r>
              <a:rPr lang="ko-KR" altLang="en-US" sz="1800" dirty="0"/>
              <a:t>자바 클래스를 모두 스캔하여</a:t>
            </a:r>
            <a:r>
              <a:rPr lang="en-US" altLang="ko-KR" sz="1800" dirty="0"/>
              <a:t>(</a:t>
            </a:r>
            <a:r>
              <a:rPr lang="ko-KR" altLang="en-US" sz="1800" dirty="0"/>
              <a:t>라이브러리 포함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@Component</a:t>
            </a:r>
            <a:r>
              <a:rPr lang="ko-KR" altLang="en-US" sz="1800" dirty="0"/>
              <a:t>가 있는지 검사하는 것은 비효율적</a:t>
            </a:r>
            <a:endParaRPr lang="en-US" altLang="ko-KR" sz="1800" dirty="0"/>
          </a:p>
          <a:p>
            <a:pPr lvl="1" latinLnBrk="1"/>
            <a:r>
              <a:rPr lang="ko-KR" altLang="en-US" sz="1800" dirty="0"/>
              <a:t>스캔 대상의 위치를 </a:t>
            </a:r>
            <a:r>
              <a:rPr lang="en-US" altLang="ko-KR" sz="1800" b="1" dirty="0" err="1"/>
              <a:t>basePackages</a:t>
            </a:r>
            <a:r>
              <a:rPr lang="en-US" altLang="ko-KR" sz="1800" dirty="0"/>
              <a:t> </a:t>
            </a:r>
            <a:r>
              <a:rPr lang="ko-KR" altLang="en-US" sz="1800" dirty="0"/>
              <a:t>옵션으로 설정할 수 있음</a:t>
            </a:r>
            <a:endParaRPr lang="en-US" altLang="ko-KR" sz="1800" dirty="0"/>
          </a:p>
          <a:p>
            <a:pPr lvl="1" latinLnBrk="1"/>
            <a:r>
              <a:rPr lang="ko-KR" altLang="en-US" sz="1800" dirty="0"/>
              <a:t>패키지가 여러 개일 경우 </a:t>
            </a:r>
            <a:r>
              <a:rPr lang="en-US" altLang="ko-KR" sz="1800" dirty="0"/>
              <a:t>1) </a:t>
            </a:r>
            <a:r>
              <a:rPr lang="ko-KR" altLang="en-US" sz="1800" dirty="0"/>
              <a:t>배열로 지정 </a:t>
            </a:r>
            <a:r>
              <a:rPr lang="en-US" altLang="ko-KR" sz="1800" dirty="0"/>
              <a:t>2) @</a:t>
            </a:r>
            <a:r>
              <a:rPr lang="en-US" altLang="ko-KR" sz="1800" dirty="0" err="1"/>
              <a:t>ComponentScan</a:t>
            </a:r>
            <a:r>
              <a:rPr lang="ko-KR" altLang="en-US" sz="1800" dirty="0"/>
              <a:t>을 여러 개</a:t>
            </a:r>
            <a:endParaRPr lang="en-US" altLang="ko-KR" sz="1800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r>
              <a:rPr lang="en-US" altLang="ko-KR" sz="1800" dirty="0" err="1"/>
              <a:t>basePackages</a:t>
            </a:r>
            <a:r>
              <a:rPr lang="ko-KR" altLang="en-US" sz="1800" dirty="0"/>
              <a:t>의 기본값</a:t>
            </a:r>
            <a:endParaRPr lang="en-US" altLang="ko-KR" sz="1800" dirty="0"/>
          </a:p>
          <a:p>
            <a:pPr lvl="2" latinLnBrk="1"/>
            <a:r>
              <a:rPr lang="en-US" altLang="ko-KR" sz="1600" dirty="0">
                <a:solidFill>
                  <a:srgbClr val="FF0000"/>
                </a:solidFill>
              </a:rPr>
              <a:t>@</a:t>
            </a:r>
            <a:r>
              <a:rPr lang="en-US" altLang="ko-KR" sz="1600" dirty="0" err="1">
                <a:solidFill>
                  <a:srgbClr val="FF0000"/>
                </a:solidFill>
              </a:rPr>
              <a:t>ComponentScan</a:t>
            </a:r>
            <a:r>
              <a:rPr lang="ko-KR" altLang="en-US" sz="1600" dirty="0">
                <a:solidFill>
                  <a:srgbClr val="FF0000"/>
                </a:solidFill>
              </a:rPr>
              <a:t>이 붙은 설정 정보 클래스의 패키지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08185" y="2818211"/>
            <a:ext cx="1074713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C9B9B"/>
                </a:solidFill>
                <a:latin typeface="Menlo"/>
              </a:rPr>
              <a:t>@Configuration</a:t>
            </a:r>
          </a:p>
          <a:p>
            <a:r>
              <a:rPr lang="en-US" altLang="ko-KR" sz="1600" dirty="0">
                <a:solidFill>
                  <a:srgbClr val="FC9B9B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FC9B9B"/>
                </a:solidFill>
                <a:latin typeface="Menlo"/>
              </a:rPr>
              <a:t>ComponentScan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enlo"/>
              </a:rPr>
              <a:t>basePackages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= "</a:t>
            </a:r>
            <a:r>
              <a:rPr lang="en-US" sz="1600" dirty="0" err="1">
                <a:solidFill>
                  <a:srgbClr val="A2FCA2"/>
                </a:solidFill>
                <a:latin typeface="Menlo"/>
              </a:rPr>
              <a:t>com.kit.dormitory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")</a:t>
            </a:r>
            <a:endParaRPr lang="en-US" altLang="ko-KR" sz="1600" dirty="0">
              <a:solidFill>
                <a:srgbClr val="FFFFFF"/>
              </a:solidFill>
              <a:latin typeface="Menlo"/>
            </a:endParaRPr>
          </a:p>
          <a:p>
            <a:r>
              <a:rPr lang="en-US" altLang="ko-KR" sz="1600" dirty="0">
                <a:solidFill>
                  <a:srgbClr val="FC9B9B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FC9B9B"/>
                </a:solidFill>
                <a:latin typeface="Menlo"/>
              </a:rPr>
              <a:t>ComponentScan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enlo"/>
              </a:rPr>
              <a:t>basePackages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= {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</a:t>
            </a:r>
            <a:r>
              <a:rPr lang="en-US" sz="1600" dirty="0" err="1">
                <a:solidFill>
                  <a:srgbClr val="A2FCA2"/>
                </a:solidFill>
                <a:latin typeface="Menlo"/>
              </a:rPr>
              <a:t>com.atoz_develop.beans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"com.atoz_develop.bean1</a:t>
            </a:r>
            <a:r>
              <a:rPr lang="en-US" sz="1600">
                <a:solidFill>
                  <a:srgbClr val="A2FCA2"/>
                </a:solidFill>
                <a:latin typeface="Menlo"/>
              </a:rPr>
              <a:t>"</a:t>
            </a:r>
            <a:r>
              <a:rPr lang="en-US" sz="1600">
                <a:solidFill>
                  <a:srgbClr val="FFFFFF"/>
                </a:solidFill>
                <a:latin typeface="Menlo"/>
              </a:rPr>
              <a:t>}) </a:t>
            </a:r>
          </a:p>
          <a:p>
            <a:r>
              <a:rPr lang="en-US" sz="1600">
                <a:solidFill>
                  <a:srgbClr val="FC9B9B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FC9B9B"/>
                </a:solidFill>
                <a:latin typeface="Menlo"/>
              </a:rPr>
              <a:t>ComponentScan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enlo"/>
              </a:rPr>
              <a:t>basePackages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= 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"com.atoz_develop.beans3"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) </a:t>
            </a:r>
          </a:p>
          <a:p>
            <a:r>
              <a:rPr lang="en-US" sz="1600" dirty="0">
                <a:solidFill>
                  <a:srgbClr val="FC9B9B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FC9B9B"/>
                </a:solidFill>
                <a:latin typeface="Menlo"/>
              </a:rPr>
              <a:t>ComponentScan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enlo"/>
              </a:rPr>
              <a:t>basePackages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= </a:t>
            </a:r>
            <a:r>
              <a:rPr lang="en-US" sz="1600" dirty="0">
                <a:solidFill>
                  <a:srgbClr val="A2FCA2"/>
                </a:solidFill>
                <a:latin typeface="Menlo"/>
              </a:rPr>
              <a:t>"com.atoz_develop.beans4"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) </a:t>
            </a:r>
          </a:p>
          <a:p>
            <a:r>
              <a:rPr lang="en-US" sz="1600" dirty="0">
                <a:solidFill>
                  <a:srgbClr val="FCC28C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CC28C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FFFFAA"/>
                </a:solidFill>
                <a:latin typeface="Menlo"/>
              </a:rPr>
              <a:t>BeanConfigClass</a:t>
            </a:r>
            <a:r>
              <a:rPr lang="en-US" sz="1600" dirty="0">
                <a:solidFill>
                  <a:srgbClr val="FFFFFF"/>
                </a:solidFill>
                <a:latin typeface="Menlo"/>
              </a:rPr>
              <a:t> { }</a:t>
            </a:r>
            <a:endParaRPr lang="en-US" sz="16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34918" y="4442239"/>
            <a:ext cx="303961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com.kit.dormitory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ComAppConfig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26232" y="4504577"/>
            <a:ext cx="3274006" cy="304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추천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설정 정보 클래스를 </a:t>
            </a:r>
            <a:r>
              <a:rPr lang="ko-KR" altLang="en-US" sz="2000" b="1" dirty="0">
                <a:solidFill>
                  <a:srgbClr val="FF0000"/>
                </a:solidFill>
              </a:rPr>
              <a:t>프로젝트 구조의 </a:t>
            </a:r>
            <a:r>
              <a:rPr lang="ko-KR" altLang="en-US" sz="2000" b="1" dirty="0" err="1">
                <a:solidFill>
                  <a:srgbClr val="FF0000"/>
                </a:solidFill>
              </a:rPr>
              <a:t>최상단</a:t>
            </a:r>
            <a:r>
              <a:rPr lang="ko-KR" altLang="en-US" sz="2000" b="1" dirty="0" err="1"/>
              <a:t>에</a:t>
            </a:r>
            <a:r>
              <a:rPr lang="ko-KR" altLang="en-US" sz="2000" b="1" dirty="0"/>
              <a:t> 두기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dirty="0"/>
              <a:t>정리</a:t>
            </a:r>
            <a:r>
              <a:rPr lang="en-US" altLang="ko-KR" dirty="0"/>
              <a:t>: </a:t>
            </a:r>
            <a:r>
              <a:rPr lang="en-US" altLang="ko-KR" dirty="0" err="1"/>
              <a:t>basePackages</a:t>
            </a:r>
            <a:r>
              <a:rPr lang="ko-KR" altLang="en-US" dirty="0"/>
              <a:t>를 직접 지정하기보다는 설정 정보 클래스를 </a:t>
            </a:r>
            <a:r>
              <a:rPr lang="ko-KR" altLang="en-US" dirty="0" err="1"/>
              <a:t>최상단에</a:t>
            </a:r>
            <a:r>
              <a:rPr lang="ko-KR" altLang="en-US" dirty="0"/>
              <a:t> 둘 것</a:t>
            </a:r>
            <a:endParaRPr lang="en-US" altLang="ko-KR" dirty="0"/>
          </a:p>
          <a:p>
            <a:pPr lvl="1"/>
            <a:r>
              <a:rPr lang="ko-KR" altLang="en-US" dirty="0"/>
              <a:t>스프링 부트의 전략도 이와 같음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6" y="1262429"/>
            <a:ext cx="3431197" cy="3013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9100" y="2347546"/>
            <a:ext cx="468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com.kit.dormitory</a:t>
            </a:r>
            <a:r>
              <a:rPr lang="ko-KR" altLang="en-US" dirty="0"/>
              <a:t> 아래에 있는 모든 클래스가 </a:t>
            </a:r>
            <a:endParaRPr lang="en-US" altLang="ko-KR" dirty="0"/>
          </a:p>
          <a:p>
            <a:r>
              <a:rPr lang="ko-KR" altLang="en-US" dirty="0"/>
              <a:t>컴포넌트 스캔의 대상이 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컴포넌트 대상 지정을 위한 추가 </a:t>
            </a:r>
            <a:r>
              <a:rPr lang="ko-KR" altLang="en-US" sz="2000" b="1" dirty="0" err="1"/>
              <a:t>어노테이션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r>
              <a:rPr lang="en-US" altLang="ko-KR" sz="1800" dirty="0"/>
              <a:t>@Component : </a:t>
            </a:r>
            <a:r>
              <a:rPr lang="ko-KR" altLang="en-US" sz="1800" dirty="0"/>
              <a:t>컴포넌트 스캔에서 사용 </a:t>
            </a:r>
            <a:endParaRPr lang="en-US" altLang="ko-KR" sz="1800" dirty="0"/>
          </a:p>
          <a:p>
            <a:pPr lvl="1"/>
            <a:r>
              <a:rPr lang="en-US" altLang="ko-KR" sz="1800" dirty="0"/>
              <a:t>@Controller : </a:t>
            </a:r>
            <a:r>
              <a:rPr lang="ko-KR" altLang="en-US" sz="1800" dirty="0"/>
              <a:t>스프링 </a:t>
            </a:r>
            <a:r>
              <a:rPr lang="en-US" altLang="ko-KR" sz="1800" dirty="0"/>
              <a:t>MVC </a:t>
            </a:r>
            <a:r>
              <a:rPr lang="ko-KR" altLang="en-US" sz="1800" dirty="0"/>
              <a:t>컨트롤러</a:t>
            </a:r>
            <a:endParaRPr lang="en-US" altLang="ko-KR" sz="1800" dirty="0"/>
          </a:p>
          <a:p>
            <a:pPr lvl="1"/>
            <a:r>
              <a:rPr lang="en-US" altLang="ko-KR" sz="1800" dirty="0"/>
              <a:t>@Repository : </a:t>
            </a:r>
            <a:r>
              <a:rPr lang="ko-KR" altLang="en-US" sz="1800" dirty="0"/>
              <a:t>스프링 데이터 접근 계층</a:t>
            </a:r>
            <a:endParaRPr lang="en-US" altLang="ko-KR" sz="1800" dirty="0"/>
          </a:p>
          <a:p>
            <a:pPr lvl="1"/>
            <a:r>
              <a:rPr lang="en-US" altLang="ko-KR" sz="1800" dirty="0"/>
              <a:t>@Service : </a:t>
            </a:r>
            <a:r>
              <a:rPr lang="ko-KR" altLang="en-US" sz="1800" dirty="0"/>
              <a:t>스프링 비즈니스 </a:t>
            </a:r>
            <a:r>
              <a:rPr lang="ko-KR" altLang="en-US" sz="1800" dirty="0" err="1"/>
              <a:t>로직</a:t>
            </a:r>
            <a:r>
              <a:rPr lang="en-US" altLang="ko-KR" sz="1800" dirty="0"/>
              <a:t>(</a:t>
            </a:r>
            <a:r>
              <a:rPr lang="ko-KR" altLang="en-US" sz="1800" dirty="0"/>
              <a:t>특별한 기능이 있는 것은 아니고 빈의 역할을 분명하게 나타내기 위해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3335537" y="1511295"/>
            <a:ext cx="2426677" cy="59787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@Component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8200" y="2750270"/>
            <a:ext cx="2426677" cy="59787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@Controller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5538" y="2753203"/>
            <a:ext cx="2426677" cy="59787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@Service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1330" y="2750270"/>
            <a:ext cx="2426677" cy="59787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@Repository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9906" y="3416852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9655" y="3432326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5657" y="3427433"/>
            <a:ext cx="177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</a:t>
            </a:r>
            <a:r>
              <a:rPr lang="en-US" altLang="ko-KR" dirty="0"/>
              <a:t>, DAO</a:t>
            </a:r>
            <a:endParaRPr lang="en-US" dirty="0"/>
          </a:p>
        </p:txBody>
      </p:sp>
      <p:cxnSp>
        <p:nvCxnSpPr>
          <p:cNvPr id="14" name="직선 화살표 연결선 13"/>
          <p:cNvCxnSpPr>
            <a:stCxn id="8" idx="0"/>
            <a:endCxn id="7" idx="2"/>
          </p:cNvCxnSpPr>
          <p:nvPr/>
        </p:nvCxnSpPr>
        <p:spPr>
          <a:xfrm flipV="1">
            <a:off x="1811539" y="2109172"/>
            <a:ext cx="2737337" cy="64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0"/>
            <a:endCxn id="7" idx="2"/>
          </p:cNvCxnSpPr>
          <p:nvPr/>
        </p:nvCxnSpPr>
        <p:spPr>
          <a:xfrm flipH="1" flipV="1">
            <a:off x="4548876" y="2109172"/>
            <a:ext cx="1" cy="64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  <a:endCxn id="7" idx="2"/>
          </p:cNvCxnSpPr>
          <p:nvPr/>
        </p:nvCxnSpPr>
        <p:spPr>
          <a:xfrm flipH="1" flipV="1">
            <a:off x="4548876" y="2109172"/>
            <a:ext cx="2675793" cy="64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1330" y="1921573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어노테이션에</a:t>
            </a:r>
            <a:r>
              <a:rPr lang="ko-KR" altLang="en-US" dirty="0"/>
              <a:t> 상속과 같은 개념이 있는 것은 아님</a:t>
            </a:r>
            <a:endParaRPr lang="en-US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8229600" y="4542313"/>
            <a:ext cx="314380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Service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동일한 이름을 </a:t>
            </a:r>
            <a:r>
              <a:rPr lang="ko-KR" altLang="en-US" sz="2000" b="1"/>
              <a:t>가지는 빈 등록을 처리하는 방식</a:t>
            </a:r>
            <a:endParaRPr lang="en-US" altLang="ko-KR" sz="2000" b="1" dirty="0"/>
          </a:p>
          <a:p>
            <a:pPr lvl="1"/>
            <a:r>
              <a:rPr lang="ko-KR" altLang="en-US" dirty="0"/>
              <a:t>자동 빈 등록 </a:t>
            </a:r>
            <a:r>
              <a:rPr lang="en-US" altLang="ko-KR" dirty="0"/>
              <a:t>+ </a:t>
            </a:r>
            <a:r>
              <a:rPr lang="ko-KR" altLang="en-US" dirty="0"/>
              <a:t>자동 빈 등록</a:t>
            </a:r>
            <a:endParaRPr lang="en-US" altLang="ko-KR" dirty="0"/>
          </a:p>
          <a:p>
            <a:pPr lvl="2"/>
            <a:r>
              <a:rPr lang="ko-KR" altLang="en-US" sz="2000" dirty="0"/>
              <a:t>예외 발생</a:t>
            </a:r>
            <a:endParaRPr lang="en-US" altLang="ko-KR" sz="2000" dirty="0"/>
          </a:p>
          <a:p>
            <a:pPr lvl="1"/>
            <a:r>
              <a:rPr lang="ko-KR" altLang="en-US" dirty="0"/>
              <a:t>자동 빈 등록</a:t>
            </a:r>
            <a:r>
              <a:rPr lang="en-US" altLang="ko-KR" dirty="0"/>
              <a:t>(@component scan)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직접 빈 등록</a:t>
            </a:r>
            <a:r>
              <a:rPr lang="en-US" altLang="ko-KR" dirty="0"/>
              <a:t>(@bean)</a:t>
            </a:r>
          </a:p>
          <a:p>
            <a:pPr lvl="2"/>
            <a:r>
              <a:rPr lang="ko-KR" altLang="en-US" sz="2000" dirty="0"/>
              <a:t>직접 등록한 빈만 컨테이너에서 관리 됨</a:t>
            </a:r>
            <a:endParaRPr lang="en-US" altLang="ko-KR" sz="2000" dirty="0"/>
          </a:p>
          <a:p>
            <a:pPr lvl="2"/>
            <a:r>
              <a:rPr lang="ko-KR" altLang="en-US" sz="2000" dirty="0"/>
              <a:t>그러나 이러한 </a:t>
            </a:r>
            <a:r>
              <a:rPr lang="en-US" altLang="ko-KR" sz="2000" dirty="0"/>
              <a:t>"</a:t>
            </a:r>
            <a:r>
              <a:rPr lang="ko-KR" altLang="en-US" sz="2000" dirty="0"/>
              <a:t>허용</a:t>
            </a:r>
            <a:r>
              <a:rPr lang="en-US" altLang="ko-KR" sz="2000" dirty="0"/>
              <a:t>"</a:t>
            </a:r>
            <a:r>
              <a:rPr lang="ko-KR" altLang="en-US" sz="2000" dirty="0"/>
              <a:t>은 위험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프로그래머가 의도적으로 직접 등록하더라도 다른 사람과 협업 시 인지하지 못할 가능성이 높음</a:t>
            </a:r>
            <a:endParaRPr lang="en-US" altLang="ko-KR" sz="2000" dirty="0"/>
          </a:p>
          <a:p>
            <a:pPr lvl="2"/>
            <a:r>
              <a:rPr lang="ko-KR" altLang="en-US" sz="2000" dirty="0"/>
              <a:t>스프링 부트에서는 이러한 상황에서 그냥 에러를 발생시킴</a:t>
            </a:r>
            <a:endParaRPr lang="en-US" altLang="ko-KR" sz="2000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708" y="838518"/>
            <a:ext cx="10937630" cy="175521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br>
              <a:rPr lang="en-US" altLang="ko-KR" dirty="0"/>
            </a:br>
            <a:r>
              <a:rPr lang="ko-KR" altLang="en-US" dirty="0"/>
              <a:t>의존관계 자동 주입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  <a:endParaRPr lang="en-US" altLang="ko-KR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Autowired</a:t>
            </a:r>
            <a:r>
              <a:rPr lang="ko-KR" altLang="en-US" sz="2000" b="1" dirty="0"/>
              <a:t>의 위치에 따른 주입 방법 구분</a:t>
            </a:r>
            <a:r>
              <a:rPr lang="en-US" altLang="ko-KR" sz="2000" b="1" dirty="0"/>
              <a:t>)</a:t>
            </a:r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주입</a:t>
            </a:r>
            <a:r>
              <a:rPr lang="en-US" altLang="ko-KR" dirty="0"/>
              <a:t>(</a:t>
            </a:r>
            <a:r>
              <a:rPr lang="ko-KR" altLang="en-US" dirty="0"/>
              <a:t>가장 추천되는 방법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수정자</a:t>
            </a:r>
            <a:r>
              <a:rPr lang="ko-KR" altLang="en-US" dirty="0"/>
              <a:t> 주입</a:t>
            </a:r>
            <a:endParaRPr lang="en-US" altLang="ko-KR" dirty="0"/>
          </a:p>
          <a:p>
            <a:pPr lvl="1"/>
            <a:r>
              <a:rPr lang="ko-KR" altLang="en-US" dirty="0"/>
              <a:t>필드 주입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생성자</a:t>
            </a:r>
            <a:r>
              <a:rPr lang="ko-KR" altLang="en-US" sz="2000" b="1" dirty="0"/>
              <a:t> 주입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생성자에서</a:t>
            </a:r>
            <a:r>
              <a:rPr lang="ko-KR" altLang="en-US" dirty="0"/>
              <a:t> 의존관계를 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ComponentScan</a:t>
            </a:r>
            <a:r>
              <a:rPr lang="ko-KR" altLang="en-US" dirty="0"/>
              <a:t>이 아닌 </a:t>
            </a:r>
            <a:r>
              <a:rPr lang="en-US" altLang="ko-KR" dirty="0"/>
              <a:t>@Bean</a:t>
            </a:r>
            <a:r>
              <a:rPr lang="ko-KR" altLang="en-US" dirty="0"/>
              <a:t>으로 등록해도 동일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생성자</a:t>
            </a:r>
            <a:r>
              <a:rPr lang="ko-KR" altLang="en-US" dirty="0"/>
              <a:t> 주입은 </a:t>
            </a:r>
            <a:r>
              <a:rPr lang="ko-KR" altLang="en-US" dirty="0">
                <a:solidFill>
                  <a:srgbClr val="FF0000"/>
                </a:solidFill>
              </a:rPr>
              <a:t>빈을 생성할 때 의존성 주입도 같이 발생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6285" y="1870475"/>
            <a:ext cx="684354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587635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생성자</a:t>
            </a:r>
            <a:r>
              <a:rPr lang="ko-KR" altLang="en-US" sz="2000" b="1" dirty="0"/>
              <a:t> 주입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@</a:t>
            </a:r>
            <a:r>
              <a:rPr lang="en-US" altLang="ko-KR" sz="1800" b="1" err="1"/>
              <a:t>Autowired</a:t>
            </a:r>
            <a:r>
              <a:rPr lang="en-US" altLang="ko-KR" sz="1800" b="1"/>
              <a:t> </a:t>
            </a:r>
            <a:r>
              <a:rPr lang="ko-KR" altLang="en-US" sz="1800" b="1"/>
              <a:t>생략</a:t>
            </a:r>
            <a:r>
              <a:rPr lang="en-US" altLang="ko-KR" sz="1800" b="1"/>
              <a:t>(</a:t>
            </a:r>
            <a:r>
              <a:rPr lang="ko-KR" altLang="en-US" sz="1800" b="1"/>
              <a:t>테스트 시 </a:t>
            </a:r>
            <a:r>
              <a:rPr lang="en-US" altLang="ko-KR" sz="1800" b="1"/>
              <a:t>final </a:t>
            </a:r>
            <a:r>
              <a:rPr lang="ko-KR" altLang="en-US" sz="1800" b="1"/>
              <a:t>필드 생략</a:t>
            </a:r>
            <a:r>
              <a:rPr lang="en-US" altLang="ko-KR" sz="1800" b="1"/>
              <a:t>)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생성자가 하나일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Autowired</a:t>
            </a:r>
            <a:r>
              <a:rPr lang="ko-KR" altLang="en-US" sz="1600" dirty="0"/>
              <a:t>는 생략 가능</a:t>
            </a:r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스프링 빈으로 등록된 객체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스프링 빈인데 생성자가 하나일 경우 </a:t>
            </a:r>
            <a:r>
              <a:rPr lang="en-US" altLang="ko-KR" sz="1600" dirty="0" err="1"/>
              <a:t>autowired</a:t>
            </a:r>
            <a:r>
              <a:rPr lang="ko-KR" altLang="en-US" sz="1600" dirty="0"/>
              <a:t>가 적용됨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9839" y="3340367"/>
            <a:ext cx="612218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59839" y="2454365"/>
            <a:ext cx="612218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59839" y="5239736"/>
            <a:ext cx="612218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1928" y="2639030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1928" y="401747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5210" y="579373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61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수정자</a:t>
            </a:r>
            <a:r>
              <a:rPr lang="en-US" altLang="ko-KR" sz="2000" b="1" dirty="0"/>
              <a:t>(setter)</a:t>
            </a:r>
            <a:r>
              <a:rPr lang="ko-KR" altLang="en-US" sz="2000" b="1" dirty="0"/>
              <a:t> 주입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setter</a:t>
            </a:r>
            <a:r>
              <a:rPr lang="ko-KR" altLang="en-US" dirty="0"/>
              <a:t>를 이용하여 의존관계 주입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변경 가능성이 있는 </a:t>
            </a:r>
            <a:r>
              <a:rPr lang="ko-KR" altLang="en-US"/>
              <a:t>의존관계에 사용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r>
              <a:rPr lang="ko-KR" altLang="en-US" dirty="0"/>
              <a:t> 서비스 중에 의존관계가 변경되는 경우는 많지 않음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setter</a:t>
            </a:r>
            <a:r>
              <a:rPr lang="ko-KR" altLang="en-US"/>
              <a:t>의 이름</a:t>
            </a:r>
            <a:r>
              <a:rPr lang="en-US" altLang="ko-KR"/>
              <a:t>: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set+</a:t>
            </a:r>
            <a:r>
              <a:rPr lang="ko-KR" altLang="en-US" dirty="0" err="1">
                <a:solidFill>
                  <a:srgbClr val="FF0000"/>
                </a:solidFill>
              </a:rPr>
              <a:t>주입대상</a:t>
            </a:r>
            <a:r>
              <a:rPr lang="ko-KR" altLang="en-US" dirty="0">
                <a:solidFill>
                  <a:srgbClr val="FF0000"/>
                </a:solidFill>
              </a:rPr>
              <a:t> 이름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메서드 이름이 </a:t>
            </a:r>
            <a:r>
              <a:rPr lang="ko-KR" altLang="en-US" dirty="0" err="1"/>
              <a:t>수정자</a:t>
            </a:r>
            <a:r>
              <a:rPr lang="ko-KR" altLang="en-US" dirty="0"/>
              <a:t> </a:t>
            </a:r>
            <a:r>
              <a:rPr lang="ko-KR" altLang="en-US" dirty="0" err="1"/>
              <a:t>네이밍</a:t>
            </a:r>
            <a:r>
              <a:rPr lang="ko-KR" altLang="en-US" dirty="0"/>
              <a:t> 패턴</a:t>
            </a:r>
            <a:r>
              <a:rPr lang="en-US" altLang="ko-KR" dirty="0"/>
              <a:t>(</a:t>
            </a:r>
            <a:r>
              <a:rPr lang="en-US" altLang="ko-KR" dirty="0" err="1"/>
              <a:t>setXXXX</a:t>
            </a:r>
            <a:r>
              <a:rPr lang="en-US" altLang="ko-KR" dirty="0"/>
              <a:t>)</a:t>
            </a:r>
            <a:r>
              <a:rPr lang="ko-KR" altLang="en-US" dirty="0"/>
              <a:t>이 아니어도 동일한 기능을 하면 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But, </a:t>
            </a:r>
            <a:r>
              <a:rPr lang="ko-KR" altLang="en-US" dirty="0"/>
              <a:t>일관성과 명확한 코드를 만들기 위해서 정확한 이름을 사용하는 것을 추천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65031" y="2802378"/>
            <a:ext cx="727314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@Bean</a:t>
            </a:r>
            <a:r>
              <a:rPr lang="ko-KR" altLang="en-US" b="1" dirty="0"/>
              <a:t>을 이용한 빈 등록과 의존관계 주입</a:t>
            </a:r>
            <a:endParaRPr lang="en-US" altLang="ko-KR" b="1" dirty="0"/>
          </a:p>
          <a:p>
            <a:pPr lvl="1"/>
            <a:r>
              <a:rPr lang="en-US" altLang="ko-KR" dirty="0" err="1"/>
              <a:t>AppConfig</a:t>
            </a:r>
            <a:r>
              <a:rPr lang="ko-KR" altLang="en-US" dirty="0"/>
              <a:t>와 같은 자바 </a:t>
            </a:r>
            <a:r>
              <a:rPr lang="ko-KR" altLang="en-US" dirty="0" err="1"/>
              <a:t>설정파일에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에서 동작하는 모든 빈을 명시하는 것은 불편함</a:t>
            </a:r>
            <a:endParaRPr lang="en-US" altLang="ko-KR" dirty="0"/>
          </a:p>
          <a:p>
            <a:pPr lvl="1"/>
            <a:r>
              <a:rPr lang="ko-KR" altLang="en-US" dirty="0"/>
              <a:t>실수로 빈 등록이 빠질 수 있음</a:t>
            </a:r>
            <a:endParaRPr lang="en-US" altLang="ko-KR" dirty="0"/>
          </a:p>
          <a:p>
            <a:pPr lvl="1"/>
            <a:r>
              <a:rPr lang="ko-KR" altLang="en-US" dirty="0"/>
              <a:t>컴포넌트 스캔을 이용하면 클래스를 작성하는 </a:t>
            </a:r>
            <a:r>
              <a:rPr lang="ko-KR" altLang="en-US" dirty="0">
                <a:solidFill>
                  <a:srgbClr val="0000FF"/>
                </a:solidFill>
              </a:rPr>
              <a:t>동시에</a:t>
            </a:r>
            <a:r>
              <a:rPr lang="ko-KR" altLang="en-US" dirty="0"/>
              <a:t> 빈 등록 및 의존관계 설정을 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의존관계 주입 방법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필드</a:t>
            </a:r>
            <a:r>
              <a:rPr lang="en-US" altLang="ko-KR" sz="2000" b="1" dirty="0"/>
              <a:t>(field)</a:t>
            </a:r>
            <a:r>
              <a:rPr lang="ko-KR" altLang="en-US" sz="2000" b="1" dirty="0"/>
              <a:t> 주입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필드에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붙여주면 자동으로 의존성이 주입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간단한 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56239" y="3201786"/>
            <a:ext cx="742863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bean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ac.getBean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bean.getMemberStoragy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56239" y="2332112"/>
            <a:ext cx="451758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592" y="6031523"/>
            <a:ext cx="809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테스트 시 다른 </a:t>
            </a:r>
            <a:r>
              <a:rPr lang="en-US" altLang="ko-KR" dirty="0" err="1"/>
              <a:t>MemberService</a:t>
            </a:r>
            <a:r>
              <a:rPr lang="ko-KR" altLang="en-US" dirty="0"/>
              <a:t>의 </a:t>
            </a:r>
            <a:r>
              <a:rPr lang="ko-KR" altLang="en-US" dirty="0" err="1"/>
              <a:t>생성자를</a:t>
            </a:r>
            <a:r>
              <a:rPr lang="ko-KR" altLang="en-US" dirty="0"/>
              <a:t> 사용하는 코드 잠시 주석 처리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생성자</a:t>
            </a:r>
            <a:r>
              <a:rPr lang="ko-KR" altLang="en-US" sz="2000" b="1" dirty="0"/>
              <a:t> 주입을 써라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dirty="0"/>
              <a:t>immutable(final </a:t>
            </a:r>
            <a:r>
              <a:rPr lang="ko-KR" altLang="en-US" dirty="0"/>
              <a:t>키워드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final </a:t>
            </a:r>
            <a:r>
              <a:rPr lang="ko-KR" altLang="en-US" dirty="0"/>
              <a:t>키워드 사용 가능</a:t>
            </a:r>
            <a:r>
              <a:rPr lang="en-US" dirty="0"/>
              <a:t> 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setter</a:t>
            </a:r>
            <a:r>
              <a:rPr lang="ko-KR" altLang="en-US" dirty="0"/>
              <a:t>를 </a:t>
            </a:r>
            <a:r>
              <a:rPr lang="en-US" altLang="ko-KR" dirty="0"/>
              <a:t>public</a:t>
            </a:r>
            <a:r>
              <a:rPr lang="ko-KR" altLang="en-US" dirty="0"/>
              <a:t>으로 지정할 필요 없음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테스트 코드 작성이 편리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프레임워크의 독립적으로 인스턴스화가 가능한 </a:t>
            </a:r>
            <a:r>
              <a:rPr lang="en-US" altLang="ko-KR" dirty="0"/>
              <a:t>POJO(Plain Old Java </a:t>
            </a:r>
            <a:r>
              <a:rPr lang="en-US" altLang="ko-KR" dirty="0" err="1"/>
              <a:t>Ojbect</a:t>
            </a:r>
            <a:r>
              <a:rPr lang="en-US" altLang="ko-KR" dirty="0"/>
              <a:t>)</a:t>
            </a:r>
            <a:r>
              <a:rPr lang="ko-KR" altLang="en-US" dirty="0"/>
              <a:t> 여야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테스트</a:t>
            </a:r>
            <a:r>
              <a:rPr lang="en-US" altLang="ko-KR" dirty="0"/>
              <a:t>: </a:t>
            </a:r>
            <a:r>
              <a:rPr lang="ko-KR" altLang="en-US" dirty="0"/>
              <a:t>프레임워크 도움 없는 단위 테스트</a:t>
            </a:r>
            <a:r>
              <a:rPr lang="en-US" altLang="ko-KR" dirty="0"/>
              <a:t>, </a:t>
            </a:r>
            <a:r>
              <a:rPr lang="ko-KR" altLang="en-US" dirty="0"/>
              <a:t>프레임워크 기반 통합 테스트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Single Responsibility Principle(</a:t>
            </a:r>
            <a:r>
              <a:rPr lang="ko-KR" altLang="en-US" dirty="0"/>
              <a:t>단일 책임 원칙</a:t>
            </a:r>
            <a:r>
              <a:rPr lang="en-US" altLang="ko-KR" dirty="0"/>
              <a:t>: </a:t>
            </a:r>
            <a:r>
              <a:rPr lang="ko-KR" altLang="en-US" dirty="0"/>
              <a:t>하나의 클래스는 하나의 임무에 집중하라</a:t>
            </a:r>
            <a:r>
              <a:rPr lang="en-US" altLang="ko-KR" dirty="0"/>
              <a:t>) 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생성자를</a:t>
            </a:r>
            <a:r>
              <a:rPr lang="ko-KR" altLang="en-US" dirty="0"/>
              <a:t> 작성할 때</a:t>
            </a:r>
            <a:r>
              <a:rPr lang="en-US" altLang="ko-KR" dirty="0"/>
              <a:t>, </a:t>
            </a:r>
            <a:r>
              <a:rPr lang="ko-KR" altLang="en-US" dirty="0"/>
              <a:t>많은 인자가 필요하다면</a:t>
            </a:r>
            <a:r>
              <a:rPr lang="en-US" altLang="ko-KR" dirty="0"/>
              <a:t> </a:t>
            </a:r>
            <a:r>
              <a:rPr lang="ko-KR" altLang="en-US" dirty="0"/>
              <a:t>이는 </a:t>
            </a:r>
            <a:r>
              <a:rPr lang="en-US" altLang="ko-KR" dirty="0"/>
              <a:t>SRP</a:t>
            </a:r>
            <a:r>
              <a:rPr lang="ko-KR" altLang="en-US" dirty="0"/>
              <a:t>위반을 알리는 신호가 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순환 참조를 방지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필드</a:t>
            </a:r>
            <a:r>
              <a:rPr lang="en-US" altLang="ko-KR" dirty="0"/>
              <a:t>/</a:t>
            </a:r>
            <a:r>
              <a:rPr lang="ko-KR" altLang="en-US" dirty="0" err="1"/>
              <a:t>수정자</a:t>
            </a:r>
            <a:r>
              <a:rPr lang="ko-KR" altLang="en-US" dirty="0"/>
              <a:t> 주입은 </a:t>
            </a:r>
            <a:r>
              <a:rPr lang="en-US" altLang="ko-KR" dirty="0"/>
              <a:t>runtime</a:t>
            </a:r>
            <a:r>
              <a:rPr lang="ko-KR" altLang="en-US" dirty="0"/>
              <a:t>시에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주입은 컴파일 시에 발견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825285" y="757400"/>
            <a:ext cx="2781300" cy="1749471"/>
            <a:chOff x="1276350" y="5041854"/>
            <a:chExt cx="2781300" cy="1749471"/>
          </a:xfrm>
        </p:grpSpPr>
        <p:sp>
          <p:nvSpPr>
            <p:cNvPr id="11" name="직사각형 10"/>
            <p:cNvSpPr/>
            <p:nvPr/>
          </p:nvSpPr>
          <p:spPr>
            <a:xfrm>
              <a:off x="1415231" y="5548422"/>
              <a:ext cx="968808" cy="4394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94029" y="5538971"/>
              <a:ext cx="968808" cy="4394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77561" y="6250823"/>
              <a:ext cx="968808" cy="4394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384039" y="5653164"/>
              <a:ext cx="609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2384039" y="5904748"/>
              <a:ext cx="606811" cy="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2"/>
              <a:endCxn id="13" idx="3"/>
            </p:cNvCxnSpPr>
            <p:nvPr/>
          </p:nvCxnSpPr>
          <p:spPr>
            <a:xfrm flipH="1">
              <a:off x="3146369" y="5978411"/>
              <a:ext cx="332064" cy="492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1"/>
              <a:endCxn id="11" idx="2"/>
            </p:cNvCxnSpPr>
            <p:nvPr/>
          </p:nvCxnSpPr>
          <p:spPr>
            <a:xfrm flipH="1" flipV="1">
              <a:off x="1899635" y="5987862"/>
              <a:ext cx="277926" cy="482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276350" y="5391150"/>
              <a:ext cx="2781300" cy="140017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76350" y="5041854"/>
              <a:ext cx="2781300" cy="3445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circular 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76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의존 관계를 설정하는 시기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수정자</a:t>
            </a:r>
            <a:r>
              <a:rPr lang="ko-KR" altLang="en-US" b="1" dirty="0"/>
              <a:t> 주입</a:t>
            </a:r>
            <a:r>
              <a:rPr lang="en-US" altLang="ko-KR" b="1" dirty="0"/>
              <a:t>, </a:t>
            </a:r>
            <a:r>
              <a:rPr lang="ko-KR" altLang="en-US" b="1" dirty="0"/>
              <a:t>필드 주입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객체를 만들고 이후에 의존 관계 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생성자</a:t>
            </a:r>
            <a:r>
              <a:rPr lang="ko-KR" altLang="en-US" b="1" dirty="0"/>
              <a:t> 주입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자신의 생성과 연관관계 설정이 </a:t>
            </a:r>
            <a:r>
              <a:rPr lang="ko-KR" altLang="en-US" dirty="0">
                <a:solidFill>
                  <a:srgbClr val="FF0000"/>
                </a:solidFill>
              </a:rPr>
              <a:t>동시에 발생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가 필요하고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만들기 위해 </a:t>
            </a:r>
            <a:r>
              <a:rPr lang="en-US" altLang="ko-KR" dirty="0"/>
              <a:t>B</a:t>
            </a:r>
            <a:r>
              <a:rPr lang="ko-KR" altLang="en-US" dirty="0"/>
              <a:t>를 생성하러 감</a:t>
            </a:r>
            <a:r>
              <a:rPr lang="en-US" altLang="ko-KR" dirty="0">
                <a:sym typeface="Wingdings" panose="05000000000000000000" pitchFamily="2" charset="2"/>
              </a:rPr>
              <a:t>B</a:t>
            </a:r>
            <a:r>
              <a:rPr lang="ko-KR" altLang="en-US" dirty="0">
                <a:sym typeface="Wingdings" panose="05000000000000000000" pitchFamily="2" charset="2"/>
              </a:rPr>
              <a:t>를 생성하러 가니 </a:t>
            </a:r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가 필요하여 </a:t>
            </a:r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를 생성하러 감</a:t>
            </a:r>
            <a:r>
              <a:rPr lang="en-US" altLang="ko-KR" dirty="0">
                <a:sym typeface="Wingdings" panose="05000000000000000000" pitchFamily="2" charset="2"/>
              </a:rPr>
              <a:t>  …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6895019" y="1019907"/>
            <a:ext cx="2110154" cy="7473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751408" y="1019907"/>
            <a:ext cx="2110154" cy="7473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047286" y="1239715"/>
            <a:ext cx="67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9005173" y="1502223"/>
            <a:ext cx="746235" cy="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39864" y="2029760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의존 관계</a:t>
            </a:r>
            <a:r>
              <a:rPr lang="en-US" altLang="ko-KR" dirty="0"/>
              <a:t>: A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B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C</a:t>
            </a:r>
          </a:p>
          <a:p>
            <a:r>
              <a:rPr lang="ko-KR" altLang="en-US" dirty="0"/>
              <a:t>생성 순서</a:t>
            </a:r>
            <a:r>
              <a:rPr lang="en-US" altLang="ko-KR" dirty="0"/>
              <a:t>: C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B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40560" y="50743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순환 참조 모습</a:t>
            </a:r>
            <a:endParaRPr lang="en-US" dirty="0"/>
          </a:p>
        </p:txBody>
      </p:sp>
      <p:pic>
        <p:nvPicPr>
          <p:cNvPr id="25602" name="Picture 2" descr="닭이 먼저냐 달걀이 먼저냐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446" y="4479925"/>
            <a:ext cx="36766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6714311" cy="5878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Possible Solution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Refactor the design to remove circular dependency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@Lazy </a:t>
            </a:r>
            <a:r>
              <a:rPr lang="en-US" dirty="0" err="1"/>
              <a:t>autowiring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Use Setter Injection instead of constructor injection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62410" y="1485706"/>
            <a:ext cx="4227439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Bean1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Bean2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bean2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Bean1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@Lazy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Bean2 bean2)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bean2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bean2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362410" y="4269577"/>
            <a:ext cx="263405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Bean1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@Lazy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Autowired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Bean2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bean2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0954" y="986322"/>
            <a:ext cx="2038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@Lazy </a:t>
            </a:r>
            <a:r>
              <a:rPr lang="en-US" altLang="ko-KR" sz="2000" dirty="0" err="1"/>
              <a:t>autowiring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/>
              <a:t>의존관계 주입을 위해 사용하는 </a:t>
            </a:r>
            <a:r>
              <a:rPr lang="ko-KR" altLang="en-US" sz="2000" b="1" dirty="0" err="1"/>
              <a:t>어노테이션</a:t>
            </a:r>
            <a:endParaRPr lang="en-US" altLang="ko-KR" sz="2000" b="1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 lvl="2" latinLnBrk="1"/>
            <a:r>
              <a:rPr lang="ko-KR" altLang="en-US" dirty="0"/>
              <a:t>이름을 통해 빈을 검색</a:t>
            </a:r>
            <a:endParaRPr lang="en-US" altLang="ko-KR" dirty="0"/>
          </a:p>
          <a:p>
            <a:pPr lvl="2" latinLnBrk="1"/>
            <a:r>
              <a:rPr lang="en-US" altLang="ko-KR" dirty="0"/>
              <a:t>Spring</a:t>
            </a:r>
            <a:r>
              <a:rPr lang="ko-KR" altLang="en-US" dirty="0"/>
              <a:t>에만 존재하기 때문에 타 프레임워크에서 사용 불가</a:t>
            </a:r>
            <a:endParaRPr lang="en-US" altLang="ko-KR" dirty="0"/>
          </a:p>
          <a:p>
            <a:pPr lvl="2" latinLnBrk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는 기본적으로 특정 빈을 찾지 못하면 예외를 던짐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required </a:t>
            </a:r>
            <a:r>
              <a:rPr lang="ko-KR" altLang="en-US" dirty="0"/>
              <a:t>속성으로 처리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@Resource</a:t>
            </a:r>
          </a:p>
          <a:p>
            <a:pPr lvl="2"/>
            <a:r>
              <a:rPr lang="ko-KR" altLang="en-US" dirty="0"/>
              <a:t>자바 진영에서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를 참고 해 만든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2"/>
            <a:r>
              <a:rPr lang="ko-KR" altLang="en-US" dirty="0"/>
              <a:t>이름을 통한 검색 방식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POJO</a:t>
            </a:r>
            <a:r>
              <a:rPr lang="ko-KR" altLang="en-US" dirty="0"/>
              <a:t>가 여럿일 때 대상이 모호하지 않고</a:t>
            </a:r>
            <a:r>
              <a:rPr lang="en-US" altLang="ko-KR" dirty="0"/>
              <a:t>, </a:t>
            </a:r>
            <a:r>
              <a:rPr lang="ko-KR" altLang="en-US" dirty="0"/>
              <a:t>명확</a:t>
            </a:r>
            <a:endParaRPr lang="en-US" altLang="ko-KR" dirty="0"/>
          </a:p>
          <a:p>
            <a:pPr lvl="2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+ @Qualifier</a:t>
            </a:r>
            <a:endParaRPr lang="en-US" altLang="ko-KR" dirty="0"/>
          </a:p>
          <a:p>
            <a:pPr lvl="1"/>
            <a:r>
              <a:rPr lang="en-US" altLang="ko-KR" dirty="0"/>
              <a:t>@Inject</a:t>
            </a:r>
          </a:p>
          <a:p>
            <a:pPr lvl="2"/>
            <a:r>
              <a:rPr lang="ko-KR" altLang="en-US" dirty="0"/>
              <a:t>자바 진영에서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를 참고 해 만든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2"/>
            <a:r>
              <a:rPr lang="ko-KR" altLang="en-US" dirty="0"/>
              <a:t>타입을 통한 </a:t>
            </a:r>
            <a:r>
              <a:rPr lang="ko-KR" altLang="en-US" dirty="0" err="1"/>
              <a:t>검색방식</a:t>
            </a:r>
            <a:endParaRPr lang="en-US" altLang="ko-KR" dirty="0"/>
          </a:p>
          <a:p>
            <a:pPr lvl="2"/>
            <a:r>
              <a:rPr lang="ko-KR" altLang="en-US" dirty="0"/>
              <a:t>타입이 같은 </a:t>
            </a:r>
            <a:r>
              <a:rPr lang="en-US" altLang="ko-KR" dirty="0"/>
              <a:t>POJO</a:t>
            </a:r>
            <a:r>
              <a:rPr lang="ko-KR" altLang="en-US" dirty="0"/>
              <a:t>가 여럿일 때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en-US" altLang="ko-KR" dirty="0"/>
              <a:t>(custom annotation)</a:t>
            </a:r>
            <a:r>
              <a:rPr lang="ko-KR" altLang="en-US" dirty="0"/>
              <a:t>을 작성</a:t>
            </a:r>
          </a:p>
          <a:p>
            <a:pPr lvl="2"/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 주입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의존관계 주입을 위해 사용하는 </a:t>
            </a:r>
            <a:r>
              <a:rPr lang="ko-KR" altLang="en-US" sz="2000" b="1" dirty="0" err="1"/>
              <a:t>어노테이션</a:t>
            </a:r>
            <a:endParaRPr lang="en-US" altLang="ko-KR" sz="2000" b="1" dirty="0"/>
          </a:p>
          <a:p>
            <a:pPr lvl="2"/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15362" name="Picture 2" descr="https://blog.kakaocdn.net/dn/u7tS3/btqFDwlSqpy/QuJByGJUPtsLpthWQl8kn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" y="1627799"/>
            <a:ext cx="5923642" cy="452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52473" y="4950042"/>
            <a:ext cx="71152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/>
              </a:rPr>
              <a:t>타 프레임워크로도 호환을 원한다면 </a:t>
            </a:r>
            <a:r>
              <a:rPr lang="en-US" altLang="ko-KR" b="1" dirty="0">
                <a:latin typeface="Noto Sans KR"/>
              </a:rPr>
              <a:t>@Resource, @Inject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이름으로 검색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dirty="0"/>
              <a:t>@Resource</a:t>
            </a:r>
            <a:r>
              <a:rPr lang="en-US" altLang="ko-KR" dirty="0"/>
              <a:t>, </a:t>
            </a:r>
            <a:r>
              <a:rPr lang="ko-KR" altLang="en-US" dirty="0"/>
              <a:t>타입으로 검색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, @Inject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8933"/>
              </p:ext>
            </p:extLst>
          </p:nvPr>
        </p:nvGraphicFramePr>
        <p:xfrm>
          <a:off x="6106491" y="1959073"/>
          <a:ext cx="6013225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432">
                  <a:extLst>
                    <a:ext uri="{9D8B030D-6E8A-4147-A177-3AD203B41FA5}">
                      <a16:colId xmlns:a16="http://schemas.microsoft.com/office/drawing/2014/main" val="1898474074"/>
                    </a:ext>
                  </a:extLst>
                </a:gridCol>
                <a:gridCol w="1661746">
                  <a:extLst>
                    <a:ext uri="{9D8B030D-6E8A-4147-A177-3AD203B41FA5}">
                      <a16:colId xmlns:a16="http://schemas.microsoft.com/office/drawing/2014/main" val="370341852"/>
                    </a:ext>
                  </a:extLst>
                </a:gridCol>
                <a:gridCol w="1784839">
                  <a:extLst>
                    <a:ext uri="{9D8B030D-6E8A-4147-A177-3AD203B41FA5}">
                      <a16:colId xmlns:a16="http://schemas.microsoft.com/office/drawing/2014/main" val="742918023"/>
                    </a:ext>
                  </a:extLst>
                </a:gridCol>
                <a:gridCol w="1727208">
                  <a:extLst>
                    <a:ext uri="{9D8B030D-6E8A-4147-A177-3AD203B41FA5}">
                      <a16:colId xmlns:a16="http://schemas.microsoft.com/office/drawing/2014/main" val="369471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@</a:t>
                      </a:r>
                      <a:r>
                        <a:rPr lang="en-US" altLang="ko-KR" sz="1600" dirty="0" err="1"/>
                        <a:t>Autowired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@Resource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@Inject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지원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스프링 프레임워크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자바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javax.annotation</a:t>
                      </a:r>
                      <a:r>
                        <a:rPr lang="en-US" altLang="ko-KR" sz="160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자바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javax.annotation</a:t>
                      </a:r>
                      <a:r>
                        <a:rPr lang="en-US" altLang="ko-KR" sz="160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3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검색 방식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타입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이름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이름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0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(LOMBOK)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라이브러리로 반복되는 </a:t>
            </a:r>
            <a:r>
              <a:rPr lang="en-US" altLang="ko-KR" dirty="0"/>
              <a:t>getter, setter, </a:t>
            </a:r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등의 메서드 작성 코드를 줄여주는 라이브러리</a:t>
            </a:r>
            <a:endParaRPr lang="en-US" altLang="ko-KR" dirty="0"/>
          </a:p>
          <a:p>
            <a:pPr lvl="1"/>
            <a:r>
              <a:rPr lang="en-US" altLang="ko-KR" dirty="0"/>
              <a:t>Model </a:t>
            </a:r>
            <a:r>
              <a:rPr lang="ko-KR" altLang="en-US" dirty="0"/>
              <a:t>클래스나 </a:t>
            </a:r>
            <a:r>
              <a:rPr lang="en-US" altLang="ko-KR" dirty="0"/>
              <a:t>Entity </a:t>
            </a:r>
            <a:r>
              <a:rPr lang="ko-KR" altLang="en-US" dirty="0"/>
              <a:t>같은 도메인 클래스 등 멤버 변수가</a:t>
            </a:r>
            <a:r>
              <a:rPr lang="en-US" altLang="ko-KR" dirty="0"/>
              <a:t> </a:t>
            </a:r>
            <a:r>
              <a:rPr lang="ko-KR" altLang="en-US" dirty="0"/>
              <a:t>많은 곳에서 유용</a:t>
            </a:r>
            <a:endParaRPr lang="en-US" altLang="ko-KR" dirty="0"/>
          </a:p>
          <a:p>
            <a:pPr lvl="1"/>
            <a:r>
              <a:rPr lang="ko-KR" altLang="en-US" dirty="0"/>
              <a:t>주의</a:t>
            </a:r>
            <a:endParaRPr lang="en-US" altLang="ko-KR" dirty="0"/>
          </a:p>
          <a:p>
            <a:pPr lvl="2"/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ko-KR" altLang="en-US" dirty="0"/>
              <a:t>메서드는 순환 참조 또는 무한 재귀 호출 문제로 인해 </a:t>
            </a:r>
            <a:r>
              <a:rPr lang="en-US" altLang="ko-KR" dirty="0" err="1"/>
              <a:t>StackOverflowError</a:t>
            </a:r>
            <a:r>
              <a:rPr lang="ko-KR" altLang="en-US" dirty="0"/>
              <a:t>가 발생</a:t>
            </a:r>
            <a:endParaRPr lang="en-US" altLang="ko-KR" dirty="0"/>
          </a:p>
          <a:p>
            <a:pPr lvl="2"/>
            <a:r>
              <a:rPr lang="en-US" dirty="0"/>
              <a:t>@Setter</a:t>
            </a:r>
            <a:r>
              <a:rPr lang="ko-KR" altLang="en-US" dirty="0"/>
              <a:t>를</a:t>
            </a:r>
            <a:r>
              <a:rPr lang="en-US" dirty="0"/>
              <a:t> </a:t>
            </a:r>
            <a:r>
              <a:rPr lang="ko-KR" altLang="en-US" dirty="0"/>
              <a:t>사용하면 </a:t>
            </a:r>
            <a:r>
              <a:rPr lang="en-US" altLang="ko-KR" dirty="0"/>
              <a:t>setter</a:t>
            </a:r>
            <a:r>
              <a:rPr lang="ko-KR" altLang="en-US" dirty="0"/>
              <a:t>가 필요 없는 필드의 </a:t>
            </a:r>
            <a:r>
              <a:rPr lang="en-US" altLang="ko-KR" dirty="0"/>
              <a:t>setter</a:t>
            </a:r>
            <a:r>
              <a:rPr lang="ko-KR" altLang="en-US" dirty="0"/>
              <a:t>도 생성됨</a:t>
            </a:r>
            <a:endParaRPr lang="en-US" altLang="ko-KR" dirty="0"/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(</a:t>
            </a:r>
            <a:r>
              <a:rPr lang="ko-KR" altLang="en-US" b="1" dirty="0" err="1"/>
              <a:t>인텔리제이</a:t>
            </a:r>
            <a:r>
              <a:rPr lang="ko-KR" altLang="en-US" b="1" dirty="0"/>
              <a:t> 기준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수정 후 </a:t>
            </a:r>
            <a:r>
              <a:rPr lang="en-US" altLang="ko-KR" dirty="0" err="1"/>
              <a:t>gradle</a:t>
            </a:r>
            <a:r>
              <a:rPr lang="en-US" altLang="ko-KR" dirty="0"/>
              <a:t> Reload)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5402" y="2010585"/>
            <a:ext cx="388439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group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'com.kit'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version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'0.0.1-SNAPSHOT'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sourceCompatibility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'11'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configurations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compileOnly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extendsFrom annotationProcessor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5402" y="4417932"/>
            <a:ext cx="733566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dependencies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org.springframework.boot:spring-boot-starter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testImplementation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org.springframework.boot:spring-boot-starter-test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compileOnly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annotationProcessor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testCompileOnly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testAnnotationProcessor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org.projectlombok:lombok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20" y="2010585"/>
            <a:ext cx="2943225" cy="1638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52470" y="2297817"/>
            <a:ext cx="260058" cy="29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(</a:t>
            </a:r>
            <a:r>
              <a:rPr lang="ko-KR" altLang="en-US" b="1" dirty="0" err="1"/>
              <a:t>인텔리제이</a:t>
            </a:r>
            <a:r>
              <a:rPr lang="ko-KR" altLang="en-US" b="1" dirty="0"/>
              <a:t> 기준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플러그인 설치</a:t>
            </a:r>
            <a:r>
              <a:rPr lang="en-US" altLang="ko-KR" dirty="0"/>
              <a:t>: File </a:t>
            </a:r>
            <a:r>
              <a:rPr lang="en-US" altLang="ko-KR" dirty="0">
                <a:sym typeface="Wingdings" panose="05000000000000000000" pitchFamily="2" charset="2"/>
              </a:rPr>
              <a:t> Settings  Plugins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38" y="2043112"/>
            <a:ext cx="4933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2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(</a:t>
            </a:r>
            <a:r>
              <a:rPr lang="ko-KR" altLang="en-US" b="1" dirty="0" err="1"/>
              <a:t>인텔리제이</a:t>
            </a:r>
            <a:r>
              <a:rPr lang="ko-KR" altLang="en-US" b="1" dirty="0"/>
              <a:t> 기준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Settings </a:t>
            </a:r>
            <a:r>
              <a:rPr lang="en-US" altLang="ko-KR" dirty="0">
                <a:sym typeface="Wingdings" panose="05000000000000000000" pitchFamily="2" charset="2"/>
              </a:rPr>
              <a:t> Build, Execution, Deployment  Annotation Processors  Enable annotation processing</a:t>
            </a:r>
            <a:r>
              <a:rPr lang="en-US" altLang="ko-KR" dirty="0"/>
              <a:t> </a:t>
            </a:r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02" y="2467289"/>
            <a:ext cx="9763125" cy="37623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69571" y="3052826"/>
            <a:ext cx="1870796" cy="29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새로운 </a:t>
            </a:r>
            <a:r>
              <a:rPr lang="en-US" altLang="ko-KR" b="1" dirty="0" err="1"/>
              <a:t>Config</a:t>
            </a:r>
            <a:r>
              <a:rPr lang="ko-KR" altLang="en-US" b="1" dirty="0"/>
              <a:t>파일 만들기</a:t>
            </a:r>
            <a:endParaRPr lang="en-US" altLang="ko-KR" b="1" dirty="0"/>
          </a:p>
          <a:p>
            <a:pPr lvl="1"/>
            <a:r>
              <a:rPr lang="en-US" altLang="ko-KR" dirty="0" err="1"/>
              <a:t>AppConfig</a:t>
            </a:r>
            <a:r>
              <a:rPr lang="ko-KR" altLang="en-US" dirty="0"/>
              <a:t>와 같은 자바 </a:t>
            </a:r>
            <a:r>
              <a:rPr lang="ko-KR" altLang="en-US" dirty="0" err="1"/>
              <a:t>설정파일에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에서 동작하는 모든 빈을 명시하는 것은 불편함</a:t>
            </a:r>
            <a:endParaRPr lang="en-US" altLang="ko-KR" dirty="0"/>
          </a:p>
          <a:p>
            <a:pPr lvl="1"/>
            <a:r>
              <a:rPr lang="en-US" altLang="ko-KR" dirty="0" err="1"/>
              <a:t>com.kit.dormitory</a:t>
            </a:r>
            <a:r>
              <a:rPr lang="ko-KR" altLang="en-US" dirty="0"/>
              <a:t> 패키지 아래에 </a:t>
            </a:r>
            <a:r>
              <a:rPr lang="en-US" altLang="ko-KR" dirty="0" err="1"/>
              <a:t>ComAppConfig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@Configuration: </a:t>
            </a:r>
            <a:r>
              <a:rPr lang="ko-KR" altLang="en-US" dirty="0" err="1"/>
              <a:t>설정파일로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ComponentScan</a:t>
            </a:r>
            <a:r>
              <a:rPr lang="en-US" altLang="ko-KR" dirty="0"/>
              <a:t>: @Component</a:t>
            </a:r>
            <a:r>
              <a:rPr lang="ko-KR" altLang="en-US" dirty="0"/>
              <a:t>가 명시된 클래스를 스캔하여 자동으로 빈을 등록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81454" y="2982660"/>
            <a:ext cx="338426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(LOMBOK) </a:t>
            </a:r>
            <a:r>
              <a:rPr lang="ko-KR" altLang="en-US" b="1" dirty="0"/>
              <a:t>적용</a:t>
            </a:r>
            <a:endParaRPr lang="en-US" altLang="ko-KR" b="1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RequiredArgsConstructor</a:t>
            </a:r>
            <a:r>
              <a:rPr lang="en-US" altLang="ko-KR" dirty="0"/>
              <a:t>: </a:t>
            </a:r>
            <a:r>
              <a:rPr lang="ko-KR" altLang="en-US" dirty="0"/>
              <a:t>초기화 되지않은 </a:t>
            </a:r>
            <a:r>
              <a:rPr lang="en-US" altLang="ko-KR" dirty="0"/>
              <a:t>final </a:t>
            </a:r>
            <a:r>
              <a:rPr lang="ko-KR" altLang="en-US" dirty="0"/>
              <a:t>필드나</a:t>
            </a:r>
            <a:r>
              <a:rPr lang="en-US" altLang="ko-KR" dirty="0"/>
              <a:t>, @</a:t>
            </a:r>
            <a:r>
              <a:rPr lang="en-US" altLang="ko-KR" dirty="0" err="1"/>
              <a:t>NonNull</a:t>
            </a:r>
            <a:r>
              <a:rPr lang="en-US" altLang="ko-KR" dirty="0"/>
              <a:t> </a:t>
            </a:r>
            <a:r>
              <a:rPr lang="ko-KR" altLang="en-US" dirty="0"/>
              <a:t>이 붙은 필드에 대해 </a:t>
            </a:r>
            <a:r>
              <a:rPr lang="ko-KR" altLang="en-US" dirty="0" err="1"/>
              <a:t>생성자를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생성자가 하나일 때 사용</a:t>
            </a:r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736" y="2816253"/>
            <a:ext cx="681629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여러 개의 빈 조회 문제 해결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정보 이외의 추가 매칭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중복 매칭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중복 매칭 해결방법</a:t>
            </a:r>
            <a:endParaRPr lang="en-US" altLang="ko-KR" b="1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필드 명</a:t>
            </a:r>
            <a:r>
              <a:rPr lang="en-US" altLang="ko-KR" dirty="0"/>
              <a:t>, </a:t>
            </a:r>
            <a:r>
              <a:rPr lang="ko-KR" altLang="en-US" dirty="0" err="1"/>
              <a:t>파라미터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1"/>
            <a:r>
              <a:rPr lang="en-US" altLang="ko-KR" dirty="0"/>
              <a:t>@Qualifier</a:t>
            </a:r>
          </a:p>
          <a:p>
            <a:pPr lvl="1"/>
            <a:r>
              <a:rPr lang="en-US" altLang="ko-KR" dirty="0"/>
              <a:t>@Primary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1788" y="1216078"/>
            <a:ext cx="67723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6216" y="1966411"/>
            <a:ext cx="67723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1788" y="2874983"/>
            <a:ext cx="678669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fileMemberStoragy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5374" y="4136624"/>
            <a:ext cx="808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fileMemberStoragy</a:t>
            </a:r>
            <a:r>
              <a:rPr lang="en-US" dirty="0"/>
              <a:t>? </a:t>
            </a:r>
            <a:r>
              <a:rPr lang="en-US" dirty="0" err="1"/>
              <a:t>dBMemberStoragy</a:t>
            </a:r>
            <a:r>
              <a:rPr lang="en-US" dirty="0"/>
              <a:t>?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프레임워크는 포기하지 않고 최대한 사용자의 의도를 파악하려고 노력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정보 이외의 추가 매칭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</a:t>
            </a:r>
            <a:r>
              <a:rPr lang="en-US" altLang="ko-KR" b="1" dirty="0" err="1"/>
              <a:t>Autowired</a:t>
            </a:r>
            <a:r>
              <a:rPr lang="en-US" altLang="ko-KR" b="1" dirty="0"/>
              <a:t> </a:t>
            </a:r>
            <a:r>
              <a:rPr lang="ko-KR" altLang="en-US" b="1" dirty="0"/>
              <a:t>필드 명</a:t>
            </a:r>
            <a:r>
              <a:rPr lang="en-US" altLang="ko-KR" b="1" dirty="0"/>
              <a:t>, </a:t>
            </a:r>
            <a:r>
              <a:rPr lang="ko-KR" altLang="en-US" b="1" dirty="0" err="1"/>
              <a:t>파라미터</a:t>
            </a:r>
            <a:r>
              <a:rPr lang="ko-KR" altLang="en-US" b="1" dirty="0"/>
              <a:t> 이름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ko-KR" altLang="en-US" dirty="0"/>
              <a:t>위 예시는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주입을하고</a:t>
            </a:r>
            <a:r>
              <a:rPr lang="ko-KR" altLang="en-US" dirty="0"/>
              <a:t> 있으며 </a:t>
            </a:r>
            <a:r>
              <a:rPr lang="en-US" altLang="ko-KR" dirty="0"/>
              <a:t>@</a:t>
            </a:r>
            <a:r>
              <a:rPr lang="en-US" altLang="ko-KR" dirty="0" err="1"/>
              <a:t>RequiredArgsConstructor</a:t>
            </a:r>
            <a:r>
              <a:rPr lang="ko-KR" altLang="en-US" dirty="0"/>
              <a:t>에 의해 만들어진 생성자의 </a:t>
            </a:r>
            <a:r>
              <a:rPr lang="ko-KR" altLang="en-US" dirty="0" err="1"/>
              <a:t>파라미터</a:t>
            </a:r>
            <a:r>
              <a:rPr lang="ko-KR" altLang="en-US" dirty="0"/>
              <a:t> 명이 </a:t>
            </a:r>
            <a:r>
              <a:rPr lang="en-US" altLang="ko-KR" dirty="0" err="1"/>
              <a:t>dbMemberStoragy</a:t>
            </a:r>
            <a:endParaRPr lang="en-US" altLang="ko-KR" dirty="0"/>
          </a:p>
          <a:p>
            <a:pPr lvl="1"/>
            <a:r>
              <a:rPr lang="ko-KR" altLang="en-US" sz="2000" dirty="0"/>
              <a:t>필드 주입도 동일한 원리</a:t>
            </a:r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0551" y="1427144"/>
            <a:ext cx="6494085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정보 이외의 추가 매칭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@Qualifier</a:t>
            </a:r>
          </a:p>
          <a:p>
            <a:pPr lvl="1"/>
            <a:r>
              <a:rPr lang="ko-KR" altLang="en-US" dirty="0"/>
              <a:t>주입을 위한 전용 이름을 별도 지정</a:t>
            </a:r>
            <a:endParaRPr lang="en-US" altLang="ko-KR" dirty="0"/>
          </a:p>
          <a:p>
            <a:pPr lvl="1"/>
            <a:r>
              <a:rPr lang="ko-KR" altLang="en-US" dirty="0"/>
              <a:t>스프링 컨테이너에서 관리되는 빈 이름이 변경되는 것은 아님</a:t>
            </a:r>
            <a:r>
              <a:rPr lang="en-US" altLang="ko-KR" dirty="0"/>
              <a:t>. </a:t>
            </a:r>
            <a:r>
              <a:rPr lang="ko-KR" altLang="en-US" dirty="0"/>
              <a:t>단지 중복 매칭의 회피 방안</a:t>
            </a:r>
            <a:endParaRPr lang="en-US" altLang="ko-KR" dirty="0"/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 err="1"/>
              <a:t>수정자</a:t>
            </a:r>
            <a:r>
              <a:rPr lang="ko-KR" altLang="en-US" dirty="0"/>
              <a:t> 주입에서도 동일하게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7812" y="4842541"/>
            <a:ext cx="1016810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@Qualifier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"mainMemberStorage"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System.</a:t>
            </a:r>
            <a:r>
              <a:rPr lang="ko-KR" altLang="ko-KR" sz="1600" i="1">
                <a:solidFill>
                  <a:srgbClr val="9876AA"/>
                </a:solidFill>
                <a:latin typeface="Arial Unicode MS"/>
                <a:ea typeface="JetBrains Mono"/>
              </a:rPr>
              <a:t>out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.println(</a:t>
            </a:r>
            <a:r>
              <a:rPr lang="ko-KR" altLang="ko-KR" sz="1600">
                <a:solidFill>
                  <a:srgbClr val="6A8759"/>
                </a:solidFill>
                <a:latin typeface="Arial Unicode MS"/>
                <a:ea typeface="JetBrains Mono"/>
              </a:rPr>
              <a:t>"memberStroragy.getClass().getName() = " 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+ memberStroragy.getClass().getName())</a:t>
            </a:r>
            <a:r>
              <a:rPr lang="ko-KR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7812" y="3985154"/>
            <a:ext cx="578235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@Qualifier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"subMemberStorage"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MemberStoragy{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47812" y="2872768"/>
            <a:ext cx="571502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@Qualifier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"mainMemberStorage"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정보 이외의 추가 매칭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@Primary</a:t>
            </a:r>
          </a:p>
          <a:p>
            <a:pPr lvl="1"/>
            <a:r>
              <a:rPr lang="ko-KR" altLang="en-US" dirty="0"/>
              <a:t>우선 순위를 정하는 방법</a:t>
            </a:r>
            <a:endParaRPr lang="en-US" altLang="ko-KR" dirty="0"/>
          </a:p>
          <a:p>
            <a:pPr lvl="1"/>
            <a:r>
              <a:rPr lang="ko-KR" altLang="en-US" dirty="0"/>
              <a:t>여러 개의 빈이 조회되면 </a:t>
            </a:r>
            <a:r>
              <a:rPr lang="en-US" altLang="ko-KR" dirty="0"/>
              <a:t>@Primary</a:t>
            </a:r>
            <a:r>
              <a:rPr lang="ko-KR" altLang="en-US" dirty="0"/>
              <a:t>가 붙은 빈이 선택됨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@Qualifier</a:t>
            </a:r>
            <a:r>
              <a:rPr lang="ko-KR" altLang="en-US" dirty="0"/>
              <a:t>를 붙이지 않아도 되므로 간편</a:t>
            </a:r>
            <a:endParaRPr lang="en-US" altLang="ko-KR" dirty="0"/>
          </a:p>
          <a:p>
            <a:pPr lvl="1"/>
            <a:r>
              <a:rPr lang="ko-KR" altLang="en-US" dirty="0"/>
              <a:t>동일한 타입의 여러 빈 중</a:t>
            </a:r>
            <a:r>
              <a:rPr lang="en-US" altLang="ko-KR" dirty="0"/>
              <a:t>, </a:t>
            </a:r>
            <a:r>
              <a:rPr lang="ko-KR" altLang="en-US" dirty="0"/>
              <a:t>주로 사용하는 빈에 </a:t>
            </a:r>
            <a:r>
              <a:rPr lang="en-US" altLang="ko-KR" dirty="0"/>
              <a:t>@Primary</a:t>
            </a:r>
            <a:r>
              <a:rPr lang="ko-KR" altLang="en-US" dirty="0"/>
              <a:t>를 붙이고 가끔 사용하는 빈에 </a:t>
            </a:r>
            <a:r>
              <a:rPr lang="en-US" altLang="ko-KR" dirty="0"/>
              <a:t>Qualifier</a:t>
            </a:r>
            <a:r>
              <a:rPr lang="ko-KR" altLang="en-US" dirty="0"/>
              <a:t>를 붙여서 명시적으로 사용하는 것이 바람직함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90569" y="2375911"/>
            <a:ext cx="672972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@Primary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90569" y="3470756"/>
            <a:ext cx="680186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FileMemberStoragy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@</a:t>
            </a:r>
            <a:r>
              <a:rPr lang="en-US" altLang="ko-KR" b="1" dirty="0" err="1"/>
              <a:t>Autowired</a:t>
            </a:r>
            <a:r>
              <a:rPr lang="en-US" altLang="ko-KR" b="1" dirty="0"/>
              <a:t>(required = false)</a:t>
            </a:r>
          </a:p>
          <a:p>
            <a:pPr lvl="1"/>
            <a:r>
              <a:rPr lang="ko-KR" altLang="en-US" dirty="0"/>
              <a:t>의존성을 </a:t>
            </a:r>
            <a:r>
              <a:rPr lang="en-US" altLang="ko-KR" dirty="0"/>
              <a:t>'Optional'</a:t>
            </a:r>
            <a:r>
              <a:rPr lang="ko-KR" altLang="en-US" dirty="0"/>
              <a:t>로 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반드시 주입 받지 않아도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의존 객체를 주입하지 않아도 빈 생성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Bean</a:t>
            </a:r>
            <a:r>
              <a:rPr lang="ko-KR" altLang="en-US" b="1" dirty="0"/>
              <a:t>으로 등록할 클래스에 </a:t>
            </a:r>
            <a:r>
              <a:rPr lang="en-US" altLang="ko-KR" b="1" dirty="0"/>
              <a:t>@Component </a:t>
            </a:r>
            <a:r>
              <a:rPr lang="ko-KR" altLang="en-US" b="1" dirty="0"/>
              <a:t>붙이기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MemberServiceImpl</a:t>
            </a:r>
            <a:endParaRPr lang="en-US" altLang="en-US" dirty="0">
              <a:solidFill>
                <a:srgbClr val="FF0000"/>
              </a:solidFill>
              <a:latin typeface="Arial Unicode MS"/>
              <a:ea typeface="JetBrains Mono"/>
            </a:endParaRPr>
          </a:p>
          <a:p>
            <a:pPr lvl="1"/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BookServiceImpl</a:t>
            </a:r>
            <a:endParaRPr lang="en-US" altLang="en-US" dirty="0">
              <a:solidFill>
                <a:srgbClr val="FF0000"/>
              </a:solidFill>
              <a:latin typeface="Arial Unicode MS"/>
              <a:ea typeface="JetBrains Mono"/>
            </a:endParaRPr>
          </a:p>
          <a:p>
            <a:pPr lvl="1"/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DbMemberStoragy</a:t>
            </a:r>
            <a:endParaRPr lang="en-US" altLang="en-US" dirty="0">
              <a:solidFill>
                <a:srgbClr val="FF0000"/>
              </a:solidFill>
              <a:latin typeface="Arial Unicode MS"/>
              <a:ea typeface="JetBrains Mono"/>
            </a:endParaRPr>
          </a:p>
          <a:p>
            <a:pPr lvl="1"/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OldFeePolicy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084" y="1438906"/>
            <a:ext cx="989084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DbMemberStoragy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OldFeePolicy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Bean</a:t>
            </a:r>
            <a:r>
              <a:rPr lang="ko-KR" altLang="en-US" b="1" dirty="0"/>
              <a:t>으로 등록할 클래스에 </a:t>
            </a:r>
            <a:r>
              <a:rPr lang="en-US" altLang="ko-KR" b="1" dirty="0"/>
              <a:t>@Component </a:t>
            </a:r>
            <a:r>
              <a:rPr lang="ko-KR" altLang="en-US" b="1" dirty="0"/>
              <a:t>붙이기</a:t>
            </a:r>
            <a:endParaRPr lang="en-US" altLang="ko-KR" dirty="0"/>
          </a:p>
          <a:p>
            <a:pPr lvl="1"/>
            <a:r>
              <a:rPr lang="en-US" altLang="ko-KR" sz="1800" dirty="0" err="1"/>
              <a:t>FileMemberStoragy</a:t>
            </a:r>
            <a:r>
              <a:rPr lang="ko-KR" altLang="en-US" sz="1800" dirty="0"/>
              <a:t>나 </a:t>
            </a:r>
            <a:r>
              <a:rPr lang="en-US" altLang="ko-KR" sz="1800" dirty="0" err="1"/>
              <a:t>NewFeePolicy</a:t>
            </a:r>
            <a:r>
              <a:rPr lang="ko-KR" altLang="en-US" sz="1800" dirty="0"/>
              <a:t>는 지금 단계에서는 </a:t>
            </a:r>
            <a:r>
              <a:rPr lang="en-US" altLang="ko-KR" sz="1800" dirty="0"/>
              <a:t>@Component</a:t>
            </a:r>
            <a:r>
              <a:rPr lang="ko-KR" altLang="en-US" sz="1800" dirty="0"/>
              <a:t>를 붙이지 않음</a:t>
            </a:r>
            <a:endParaRPr lang="en-US" altLang="ko-KR" sz="1800" dirty="0"/>
          </a:p>
          <a:p>
            <a:pPr lvl="1"/>
            <a:r>
              <a:rPr lang="ko-KR" altLang="en-US" sz="1800"/>
              <a:t>동일한 부모 클래스에서 파생된 다수의 자식클래스가 존재한다면 충돌 발생 가능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/>
              <a:t>빈은 생성했는데 의존관계는 </a:t>
            </a:r>
            <a:r>
              <a:rPr lang="ko-KR" altLang="en-US" b="1" dirty="0"/>
              <a:t>어디서 설정</a:t>
            </a:r>
            <a:r>
              <a:rPr lang="en-US" altLang="ko-KR" b="1" dirty="0"/>
              <a:t>?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위에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붙이기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06642" y="2192485"/>
            <a:ext cx="681629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06642" y="2924599"/>
            <a:ext cx="618470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06642" y="3660534"/>
            <a:ext cx="672972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DbMemberStoragy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MemberStoragy{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106642" y="4392648"/>
            <a:ext cx="551144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OldFeePolicy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/>
              <a:t>빈은 생성했는데 의존관계는 </a:t>
            </a:r>
            <a:r>
              <a:rPr lang="ko-KR" altLang="en-US" b="1" dirty="0"/>
              <a:t>어디서 설정</a:t>
            </a:r>
            <a:r>
              <a:rPr lang="en-US" altLang="ko-KR" b="1" dirty="0"/>
              <a:t>?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위에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붙이기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C192B5-AD9D-450A-B2B3-188DAAF1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9" y="1879184"/>
            <a:ext cx="695575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MemberServiceImpl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MemberStroragy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memberStroragy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MemberServiceImpl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(MemberStroragy memberStroragy)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memberStroragy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memberStroragy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B716CC-E2F5-4FE5-B704-23910517F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9" y="4257438"/>
            <a:ext cx="585288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BookServiceImpl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BookService{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FeePolicy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feePolicy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BookServiceImpl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(FeePolicy feePolicy)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feePolicy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feePolicy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867703-BAD5-4E77-8C95-C7AC50A9FBFC}"/>
              </a:ext>
            </a:extLst>
          </p:cNvPr>
          <p:cNvSpPr/>
          <p:nvPr/>
        </p:nvSpPr>
        <p:spPr>
          <a:xfrm>
            <a:off x="1283677" y="3013399"/>
            <a:ext cx="1556238" cy="312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B810AF-8B17-48A3-8642-669EC302384B}"/>
              </a:ext>
            </a:extLst>
          </p:cNvPr>
          <p:cNvSpPr/>
          <p:nvPr/>
        </p:nvSpPr>
        <p:spPr>
          <a:xfrm>
            <a:off x="1283677" y="5390516"/>
            <a:ext cx="1556238" cy="312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Test</a:t>
            </a:r>
            <a:r>
              <a:rPr lang="ko-KR" altLang="en-US" b="1" dirty="0"/>
              <a:t>에 </a:t>
            </a:r>
            <a:r>
              <a:rPr lang="en-US" altLang="ko-KR" b="1" dirty="0" err="1"/>
              <a:t>ComponentScan</a:t>
            </a:r>
            <a:r>
              <a:rPr lang="ko-KR" altLang="en-US" b="1" dirty="0"/>
              <a:t>패키지 생성 후 </a:t>
            </a:r>
            <a:r>
              <a:rPr lang="en-US" altLang="ko-KR" b="1" dirty="0" err="1"/>
              <a:t>ComponentScanTest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ko-KR" dirty="0" err="1"/>
              <a:t>getBean</a:t>
            </a:r>
            <a:r>
              <a:rPr lang="ko-KR" altLang="en-US" dirty="0"/>
              <a:t>에서 타입으로 조회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FAC6819-A02B-4EF8-91F5-12E98010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54" y="1356001"/>
            <a:ext cx="1148917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static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org.junit.jupiter.api.Assertions.*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static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org.assertj.core.api.AssertionsForClassTypes.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ComponentScanTest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comScanTest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AnnotationConfigApplicationContext ac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AnnotationConfigApplicationContext(ComAppConfig.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 memberService = ac.getBean(MemberService.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(memberService).isInstanceOf(MemberService.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expected single matching bean but found 2</a:t>
            </a:r>
          </a:p>
          <a:p>
            <a:pPr lvl="1"/>
            <a:r>
              <a:rPr lang="en-US" altLang="ko-KR" dirty="0" err="1"/>
              <a:t>MemberService</a:t>
            </a:r>
            <a:r>
              <a:rPr lang="ko-KR" altLang="en-US" dirty="0"/>
              <a:t>타입을 반환하는 것은 </a:t>
            </a:r>
            <a:r>
              <a:rPr lang="en-US" altLang="ko-KR" dirty="0" err="1"/>
              <a:t>MemberServiceImpl</a:t>
            </a:r>
            <a:r>
              <a:rPr lang="en-US" altLang="ko-KR" dirty="0"/>
              <a:t> </a:t>
            </a:r>
            <a:r>
              <a:rPr lang="ko-KR" altLang="en-US" dirty="0"/>
              <a:t>밖에 없다고 예상</a:t>
            </a:r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ko-KR" altLang="en-US"/>
              <a:t>만든 </a:t>
            </a:r>
            <a:r>
              <a:rPr lang="en-US" altLang="ko-KR"/>
              <a:t>AppConfig </a:t>
            </a:r>
            <a:r>
              <a:rPr lang="ko-KR" altLang="en-US" dirty="0"/>
              <a:t>또한 컴포넌트스캔 대상이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@Configuration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확인하면 여기에도 </a:t>
            </a:r>
            <a:r>
              <a:rPr lang="en-US" altLang="ko-KR" dirty="0"/>
              <a:t>@Component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@Configuration</a:t>
            </a:r>
            <a:r>
              <a:rPr lang="ko-KR" altLang="en-US" dirty="0"/>
              <a:t> </a:t>
            </a:r>
            <a:r>
              <a:rPr lang="ko-KR" altLang="en-US" dirty="0" err="1"/>
              <a:t>어노테이션이</a:t>
            </a:r>
            <a:r>
              <a:rPr lang="ko-KR" altLang="en-US" dirty="0"/>
              <a:t> 붙은 자바 파일을 제거하거나 </a:t>
            </a:r>
            <a:r>
              <a:rPr lang="en-US" altLang="ko-KR" dirty="0"/>
              <a:t>@Configuration</a:t>
            </a:r>
            <a:r>
              <a:rPr lang="ko-KR" altLang="en-US" dirty="0"/>
              <a:t>이 붙은 클래스는 스캔 대상에서 제외되어야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96056" y="2417777"/>
            <a:ext cx="436850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@Target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(ElementType.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@Retention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(RetentionPolicy.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RUNTIME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@Documented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Configuration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96E342-1F78-47F6-9FFB-C48A05CF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15" y="2965158"/>
            <a:ext cx="264694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AppConfig 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C50C3-F353-49EA-9428-EA05E4327F8D}"/>
              </a:ext>
            </a:extLst>
          </p:cNvPr>
          <p:cNvSpPr/>
          <p:nvPr/>
        </p:nvSpPr>
        <p:spPr>
          <a:xfrm>
            <a:off x="1434466" y="3004607"/>
            <a:ext cx="1711862" cy="312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B4163C-49E6-4D10-AD16-82C342F6D076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146328" y="3156441"/>
            <a:ext cx="3049728" cy="4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expected single matching bean but found 2</a:t>
            </a:r>
          </a:p>
          <a:p>
            <a:pPr lvl="1"/>
            <a:r>
              <a:rPr lang="en-US" altLang="ko-KR" dirty="0" err="1"/>
              <a:t>ComponentScan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 err="1"/>
              <a:t>제외필터를</a:t>
            </a:r>
            <a:r>
              <a:rPr lang="ko-KR" altLang="en-US" dirty="0"/>
              <a:t> 사용하여 스캔 대상에서 제외할 기준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includeFilters</a:t>
            </a:r>
            <a:r>
              <a:rPr lang="en-US" altLang="ko-KR" dirty="0"/>
              <a:t>(</a:t>
            </a:r>
            <a:r>
              <a:rPr lang="ko-KR" altLang="en-US" dirty="0"/>
              <a:t>포함</a:t>
            </a:r>
            <a:r>
              <a:rPr lang="en-US" altLang="ko-KR" dirty="0"/>
              <a:t>), </a:t>
            </a:r>
            <a:r>
              <a:rPr lang="en-US" altLang="ko-KR" dirty="0" err="1"/>
              <a:t>excludeFilters</a:t>
            </a:r>
            <a:r>
              <a:rPr lang="en-US" altLang="ko-KR" dirty="0"/>
              <a:t>(</a:t>
            </a:r>
            <a:r>
              <a:rPr lang="ko-KR" altLang="en-US" dirty="0"/>
              <a:t>배제</a:t>
            </a:r>
            <a:r>
              <a:rPr lang="en-US" altLang="ko-KR" dirty="0"/>
              <a:t>): </a:t>
            </a:r>
            <a:r>
              <a:rPr lang="ko-KR" altLang="en-US" dirty="0"/>
              <a:t>둘다 사용하는 방법은 같음</a:t>
            </a:r>
            <a:endParaRPr lang="en-US" altLang="ko-KR" dirty="0"/>
          </a:p>
          <a:p>
            <a:pPr lvl="2"/>
            <a:r>
              <a:rPr lang="en-US" altLang="ko-KR" dirty="0" err="1"/>
              <a:t>FilterType.ANNOTATION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FilterType.ASPECTJ</a:t>
            </a:r>
            <a:endParaRPr lang="en-US" altLang="ko-KR" dirty="0"/>
          </a:p>
          <a:p>
            <a:pPr lvl="2"/>
            <a:r>
              <a:rPr lang="en-US" altLang="ko-KR" dirty="0" err="1"/>
              <a:t>FilterType.ASSIGNABLE_TYPE</a:t>
            </a:r>
            <a:endParaRPr lang="en-US" altLang="ko-KR" dirty="0"/>
          </a:p>
          <a:p>
            <a:pPr lvl="2"/>
            <a:r>
              <a:rPr lang="en-US" altLang="ko-KR" dirty="0" err="1"/>
              <a:t>FilterType.REGEX</a:t>
            </a:r>
            <a:endParaRPr lang="en-US" altLang="ko-KR" dirty="0"/>
          </a:p>
          <a:p>
            <a:pPr lvl="2"/>
            <a:r>
              <a:rPr lang="en-US" altLang="ko-KR" dirty="0" err="1"/>
              <a:t>FilterType.CUSTOM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3869" y="1942220"/>
            <a:ext cx="983955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excludeFilters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ComponentScan.Filter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(type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FilterType.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classes =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Configuration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ComAppConfig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11120" y="2567354"/>
            <a:ext cx="9268249" cy="596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26876</TotalTime>
  <Words>2578</Words>
  <Application>Microsoft Office PowerPoint</Application>
  <PresentationFormat>와이드스크린</PresentationFormat>
  <Paragraphs>489</Paragraphs>
  <Slides>36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Arial Unicode MS</vt:lpstr>
      <vt:lpstr>JetBrains Mono</vt:lpstr>
      <vt:lpstr>Menlo</vt:lpstr>
      <vt:lpstr>Noto Sans KR</vt:lpstr>
      <vt:lpstr>맑은 고딕</vt:lpstr>
      <vt:lpstr>Arial</vt:lpstr>
      <vt:lpstr>Calibri</vt:lpstr>
      <vt:lpstr>Calibri Light</vt:lpstr>
      <vt:lpstr>Wingdings</vt:lpstr>
      <vt:lpstr>Office 테마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컴포넌트 스캔</vt:lpstr>
      <vt:lpstr> 의존관계 자동 주입 (Autowired)</vt:lpstr>
      <vt:lpstr>의존관계 주입</vt:lpstr>
      <vt:lpstr>의존관계 주입</vt:lpstr>
      <vt:lpstr>의존관계 주입</vt:lpstr>
      <vt:lpstr>의존관계 주입</vt:lpstr>
      <vt:lpstr>의존관계 주입</vt:lpstr>
      <vt:lpstr>의존관계 주입</vt:lpstr>
      <vt:lpstr>의존관계 주입</vt:lpstr>
      <vt:lpstr>의존관계 주입</vt:lpstr>
      <vt:lpstr>의존관계 주입</vt:lpstr>
      <vt:lpstr>의존관계 주입</vt:lpstr>
      <vt:lpstr>롬복</vt:lpstr>
      <vt:lpstr>롬복</vt:lpstr>
      <vt:lpstr>롬복</vt:lpstr>
      <vt:lpstr>롬복</vt:lpstr>
      <vt:lpstr>롬복</vt:lpstr>
      <vt:lpstr>여러 개의 빈 조회 문제 해결</vt:lpstr>
      <vt:lpstr>타입 정보 이외의 추가 매칭</vt:lpstr>
      <vt:lpstr>타입 정보 이외의 추가 매칭</vt:lpstr>
      <vt:lpstr>타입 정보 이외의 추가 매칭</vt:lpstr>
      <vt:lpstr>타입 정보 이외의 추가 매칭</vt:lpstr>
      <vt:lpstr>참고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5666</cp:revision>
  <dcterms:created xsi:type="dcterms:W3CDTF">2020-03-06T01:35:43Z</dcterms:created>
  <dcterms:modified xsi:type="dcterms:W3CDTF">2022-03-16T01:25:09Z</dcterms:modified>
  <cp:version>1000.0000.01</cp:version>
</cp:coreProperties>
</file>