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sldIdLst>
    <p:sldId id="310" r:id="rId2"/>
    <p:sldId id="332" r:id="rId3"/>
    <p:sldId id="376" r:id="rId4"/>
    <p:sldId id="333" r:id="rId5"/>
    <p:sldId id="334" r:id="rId6"/>
    <p:sldId id="375" r:id="rId7"/>
    <p:sldId id="336" r:id="rId8"/>
    <p:sldId id="363" r:id="rId9"/>
    <p:sldId id="364" r:id="rId10"/>
    <p:sldId id="366" r:id="rId11"/>
    <p:sldId id="367" r:id="rId12"/>
    <p:sldId id="368" r:id="rId13"/>
    <p:sldId id="365" r:id="rId14"/>
    <p:sldId id="314" r:id="rId15"/>
    <p:sldId id="315" r:id="rId16"/>
    <p:sldId id="316" r:id="rId17"/>
    <p:sldId id="327" r:id="rId18"/>
    <p:sldId id="311" r:id="rId19"/>
    <p:sldId id="312" r:id="rId20"/>
    <p:sldId id="355" r:id="rId21"/>
    <p:sldId id="357" r:id="rId22"/>
    <p:sldId id="358" r:id="rId23"/>
    <p:sldId id="359" r:id="rId24"/>
    <p:sldId id="356" r:id="rId25"/>
    <p:sldId id="361" r:id="rId26"/>
    <p:sldId id="354" r:id="rId27"/>
    <p:sldId id="348" r:id="rId28"/>
    <p:sldId id="369" r:id="rId29"/>
    <p:sldId id="370" r:id="rId30"/>
    <p:sldId id="362" r:id="rId31"/>
    <p:sldId id="374" r:id="rId32"/>
    <p:sldId id="3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723" autoAdjust="0"/>
  </p:normalViewPr>
  <p:slideViewPr>
    <p:cSldViewPr snapToGrid="0">
      <p:cViewPr varScale="1">
        <p:scale>
          <a:sx n="109" d="100"/>
          <a:sy n="109" d="100"/>
        </p:scale>
        <p:origin x="25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3/21/2022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/>
              <a:t>A</a:t>
            </a:r>
            <a:r>
              <a:rPr lang="en-US" altLang="ko-KR" dirty="0"/>
              <a:t>spect </a:t>
            </a:r>
            <a:r>
              <a:rPr lang="en-US" altLang="ko-KR" b="1" dirty="0"/>
              <a:t>O</a:t>
            </a:r>
            <a:r>
              <a:rPr lang="en-US" altLang="ko-KR" dirty="0"/>
              <a:t>riented </a:t>
            </a:r>
            <a:r>
              <a:rPr lang="en-US" altLang="ko-KR" b="1" dirty="0"/>
              <a:t>P</a:t>
            </a:r>
            <a:r>
              <a:rPr lang="en-US" altLang="ko-KR" dirty="0"/>
              <a:t>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Custom Annotation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@Target</a:t>
            </a:r>
          </a:p>
          <a:p>
            <a:pPr lvl="1"/>
            <a:r>
              <a:rPr lang="ko-KR" altLang="en-US" sz="1800" dirty="0" err="1"/>
              <a:t>어노테이션이</a:t>
            </a:r>
            <a:r>
              <a:rPr lang="ko-KR" altLang="en-US" sz="1800" dirty="0"/>
              <a:t> 생성될 수 있는 위치를 지정하는 </a:t>
            </a:r>
            <a:r>
              <a:rPr lang="ko-KR" altLang="en-US" sz="1800" dirty="0" err="1"/>
              <a:t>어노테이션</a:t>
            </a:r>
            <a:endParaRPr lang="en-US" altLang="ko-KR" sz="1800" b="1" dirty="0"/>
          </a:p>
          <a:p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457200" lvl="1" indent="0">
              <a:buNone/>
            </a:pPr>
            <a:endParaRPr lang="en-US" altLang="ko-KR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67" y="1826428"/>
            <a:ext cx="7950364" cy="46330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577293" y="90177"/>
            <a:ext cx="3614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https://shinsunyoung.tistory.com/83</a:t>
            </a:r>
          </a:p>
        </p:txBody>
      </p:sp>
    </p:spTree>
    <p:extLst>
      <p:ext uri="{BB962C8B-B14F-4D97-AF65-F5344CB8AC3E}">
        <p14:creationId xmlns:p14="http://schemas.microsoft.com/office/powerpoint/2010/main" val="23224477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Custom Annotation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@Retention</a:t>
            </a:r>
          </a:p>
          <a:p>
            <a:pPr lvl="1"/>
            <a:r>
              <a:rPr lang="ko-KR" altLang="en-US" dirty="0" err="1"/>
              <a:t>어노테이션이</a:t>
            </a:r>
            <a:r>
              <a:rPr lang="ko-KR" altLang="en-US" dirty="0"/>
              <a:t> 언제까지 유효할지 정하는 </a:t>
            </a:r>
            <a:r>
              <a:rPr lang="ko-KR" altLang="en-US" dirty="0" err="1"/>
              <a:t>어노테이션</a:t>
            </a:r>
            <a:endParaRPr lang="en-US" altLang="ko-KR" sz="1800" b="1" dirty="0"/>
          </a:p>
          <a:p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457200" lvl="1" indent="0">
              <a:buNone/>
            </a:pPr>
            <a:endParaRPr lang="en-US" altLang="ko-KR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77293" y="90177"/>
            <a:ext cx="3614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https://shinsunyoung.tistory.com/83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97" y="1795769"/>
            <a:ext cx="9816780" cy="23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94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Custom Annotation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1800" b="1"/>
              <a:t>앞서 살펴본 </a:t>
            </a:r>
            <a:r>
              <a:rPr lang="en-US" altLang="ko-KR" sz="1800" b="1"/>
              <a:t>@Qualifier("mainMemberStoragy")</a:t>
            </a:r>
            <a:r>
              <a:rPr lang="ko-KR" altLang="en-US" sz="1800" b="1"/>
              <a:t>을 대체하는 </a:t>
            </a:r>
            <a:r>
              <a:rPr lang="en-US" altLang="ko-KR" sz="1800" b="1"/>
              <a:t>MainMemberStoragy </a:t>
            </a:r>
            <a:r>
              <a:rPr lang="ko-KR" altLang="en-US" sz="1800" b="1"/>
              <a:t>어노테이션을 만든 다음</a:t>
            </a:r>
            <a:r>
              <a:rPr lang="en-US" altLang="ko-KR" sz="1800" b="1"/>
              <a:t>, </a:t>
            </a:r>
            <a:r>
              <a:rPr lang="ko-KR" altLang="en-US" sz="1800" b="1"/>
              <a:t>이를 이용해도 됨</a:t>
            </a:r>
            <a:endParaRPr lang="en-US" altLang="ko-KR" sz="1800" b="1"/>
          </a:p>
          <a:p>
            <a:pPr lvl="1"/>
            <a:r>
              <a:rPr lang="en-US" altLang="ko-KR" sz="1800"/>
              <a:t>"mainMemberStoragy"</a:t>
            </a:r>
            <a:r>
              <a:rPr lang="ko-KR" altLang="en-US" sz="1800"/>
              <a:t>은 </a:t>
            </a:r>
            <a:r>
              <a:rPr lang="en-US" altLang="ko-KR" sz="1800"/>
              <a:t>String</a:t>
            </a:r>
            <a:r>
              <a:rPr lang="ko-KR" altLang="en-US" sz="1800"/>
              <a:t>이므로 정의한 곳과 사용하는 곳이 다르더라도 에러 발생 </a:t>
            </a:r>
            <a:r>
              <a:rPr lang="en-US" altLang="ko-KR" sz="1800"/>
              <a:t>X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 sz="1800" b="1" dirty="0"/>
          </a:p>
          <a:p>
            <a:endParaRPr lang="en-US" altLang="ko-KR" sz="2000" b="1"/>
          </a:p>
          <a:p>
            <a:pPr lvl="1"/>
            <a:endParaRPr lang="en-US" altLang="ko-KR" sz="1700"/>
          </a:p>
          <a:p>
            <a:r>
              <a:rPr lang="ko-KR" altLang="en-US" sz="2000" b="1"/>
              <a:t>커스텀 </a:t>
            </a:r>
            <a:r>
              <a:rPr lang="ko-KR" altLang="en-US" sz="2000" b="1" dirty="0" err="1"/>
              <a:t>어노테이션의</a:t>
            </a:r>
            <a:r>
              <a:rPr lang="ko-KR" altLang="en-US" sz="2000" b="1" dirty="0"/>
              <a:t> 주의사항</a:t>
            </a:r>
            <a:endParaRPr lang="en-US" altLang="ko-KR" sz="2000" b="1" dirty="0"/>
          </a:p>
          <a:p>
            <a:pPr lvl="1"/>
            <a:r>
              <a:rPr lang="ko-KR" altLang="en-US" dirty="0"/>
              <a:t>남발하면 협업 관점에서 좋지 않음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457200" lvl="1" indent="0">
              <a:buNone/>
            </a:pPr>
            <a:endParaRPr lang="en-US" altLang="ko-KR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25309" y="2121306"/>
            <a:ext cx="8194872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ANNOTATION_TYPE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@Retention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RetentionPolicy.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@Inherited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@Documented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@Qualifier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MainMemberStoragy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904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AOP</a:t>
            </a:r>
            <a:r>
              <a:rPr lang="ko-KR" altLang="en-US" dirty="0"/>
              <a:t>개념 설명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/>
              <a:t>Introduction</a:t>
            </a:r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976279" y="2310760"/>
            <a:ext cx="1585544" cy="315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Transfer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76279" y="3061037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53233" y="2310760"/>
            <a:ext cx="1585544" cy="315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53233" y="3061037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238855" y="2310760"/>
            <a:ext cx="1585544" cy="315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238855" y="3061037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76279" y="3914258"/>
            <a:ext cx="1585544" cy="5158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53233" y="3914258"/>
            <a:ext cx="1585544" cy="5158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38855" y="3914258"/>
            <a:ext cx="1585544" cy="5158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76279" y="4771369"/>
            <a:ext cx="1585544" cy="5158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53233" y="4771369"/>
            <a:ext cx="1585544" cy="5158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38855" y="4771369"/>
            <a:ext cx="1585544" cy="5158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66292" y="1401204"/>
            <a:ext cx="1795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Core Concerns</a:t>
            </a:r>
            <a:endParaRPr 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13013" y="3565813"/>
            <a:ext cx="1729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Cross-cutting </a:t>
            </a:r>
          </a:p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Concerns</a:t>
            </a:r>
            <a:endParaRPr 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783846" y="1937134"/>
            <a:ext cx="0" cy="37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946005" y="1937134"/>
            <a:ext cx="0" cy="37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0041505" y="1937134"/>
            <a:ext cx="0" cy="37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시선 이미지 - 무료 사진 다운로드 -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0" y="1389947"/>
            <a:ext cx="950171" cy="4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/>
          <p:cNvCxnSpPr/>
          <p:nvPr/>
        </p:nvCxnSpPr>
        <p:spPr>
          <a:xfrm>
            <a:off x="3778883" y="1937134"/>
            <a:ext cx="6262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02203" y="2973992"/>
            <a:ext cx="8406581" cy="679319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2706880" y="3832505"/>
            <a:ext cx="8406581" cy="679319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2712034" y="4689616"/>
            <a:ext cx="8406581" cy="679319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067411" y="5015653"/>
            <a:ext cx="63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054255" y="4172164"/>
            <a:ext cx="63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058558" y="3313651"/>
            <a:ext cx="63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2053972" y="3313651"/>
            <a:ext cx="0" cy="1715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시선 이미지 - 무료 사진 다운로드 -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4" y="4283029"/>
            <a:ext cx="950171" cy="4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946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/>
              <a:t>Introduction</a:t>
            </a:r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5" name="직사각형 74"/>
          <p:cNvSpPr/>
          <p:nvPr/>
        </p:nvSpPr>
        <p:spPr>
          <a:xfrm>
            <a:off x="3501619" y="1517892"/>
            <a:ext cx="4280306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501619" y="2217655"/>
            <a:ext cx="4280306" cy="5158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501619" y="2870309"/>
            <a:ext cx="4280306" cy="5158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910369" y="4258621"/>
            <a:ext cx="1585544" cy="18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Transfer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725010" y="4258621"/>
            <a:ext cx="1585544" cy="18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531032" y="4258620"/>
            <a:ext cx="1585544" cy="18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42595" y="3922289"/>
            <a:ext cx="10799358" cy="2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가위 격리 벡터 아이콘입니다 가위 일러스트 그림 그림 그림 그림 그림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1" t="37028" r="35254" b="36797"/>
          <a:stretch/>
        </p:blipFill>
        <p:spPr bwMode="auto">
          <a:xfrm>
            <a:off x="541310" y="3495509"/>
            <a:ext cx="1179150" cy="7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8897740" y="5010860"/>
            <a:ext cx="18480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Core concern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8376796" y="2245341"/>
            <a:ext cx="28898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Cross-cutting concern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31219" y="3522963"/>
            <a:ext cx="236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41295" y="2757265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공통 관심사</a:t>
            </a:r>
            <a:endParaRPr lang="en-US" altLang="ko-KR" dirty="0"/>
          </a:p>
          <a:p>
            <a:pPr algn="ctr"/>
            <a:r>
              <a:rPr lang="ko-KR" altLang="en-US" dirty="0"/>
              <a:t>부가기능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11479" y="5512480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비즈니스 </a:t>
            </a:r>
            <a:r>
              <a:rPr lang="ko-KR" altLang="en-US" dirty="0" err="1"/>
              <a:t>로직</a:t>
            </a:r>
            <a:endParaRPr lang="en-US" altLang="ko-KR" dirty="0"/>
          </a:p>
          <a:p>
            <a:pPr algn="ctr"/>
            <a:r>
              <a:rPr lang="ko-KR" altLang="en-US" dirty="0"/>
              <a:t>핵심기능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595" y="6249798"/>
            <a:ext cx="640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@Transactional </a:t>
            </a:r>
            <a:r>
              <a:rPr lang="ko-KR" altLang="en-US" dirty="0" err="1"/>
              <a:t>어노테이션은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기반으로 만들어짐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41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25224" y="6356350"/>
            <a:ext cx="645023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/>
              <a:t>Introduction</a:t>
            </a:r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7561" y="1714284"/>
            <a:ext cx="18480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Core concern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5158" y="1696635"/>
            <a:ext cx="28898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Cross-cutting concern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9857" y="2259404"/>
            <a:ext cx="2803696" cy="3330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780890" y="3562004"/>
            <a:ext cx="1585544" cy="593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0890" y="3016522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공통영역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0890" y="4180455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공통영역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49716" y="2259404"/>
            <a:ext cx="2803696" cy="3330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4258792" y="2457267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Method1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58792" y="3460770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Method2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58792" y="4498517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Method2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1045" y="5667446"/>
            <a:ext cx="7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Proxy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66434" y="2554448"/>
            <a:ext cx="1761127" cy="100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366436" y="3286783"/>
            <a:ext cx="1796651" cy="86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443556" y="3048388"/>
            <a:ext cx="1939" cy="4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150106" y="2525481"/>
            <a:ext cx="0" cy="7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446242" y="4212116"/>
            <a:ext cx="1939" cy="4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114281" y="2203276"/>
            <a:ext cx="1585544" cy="918163"/>
            <a:chOff x="9646741" y="1400175"/>
            <a:chExt cx="1585544" cy="918163"/>
          </a:xfrm>
        </p:grpSpPr>
        <p:sp>
          <p:nvSpPr>
            <p:cNvPr id="37" name="직사각형 36"/>
            <p:cNvSpPr/>
            <p:nvPr/>
          </p:nvSpPr>
          <p:spPr>
            <a:xfrm>
              <a:off x="9646741" y="1725016"/>
              <a:ext cx="1585544" cy="593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646741" y="1400175"/>
              <a:ext cx="1585544" cy="2951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114281" y="3706821"/>
            <a:ext cx="1585544" cy="953607"/>
            <a:chOff x="9646741" y="2722838"/>
            <a:chExt cx="1585544" cy="953607"/>
          </a:xfrm>
        </p:grpSpPr>
        <p:sp>
          <p:nvSpPr>
            <p:cNvPr id="44" name="직사각형 43"/>
            <p:cNvSpPr/>
            <p:nvPr/>
          </p:nvSpPr>
          <p:spPr>
            <a:xfrm>
              <a:off x="9646741" y="2722838"/>
              <a:ext cx="1585544" cy="593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646741" y="3364866"/>
              <a:ext cx="1585544" cy="311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502749" y="2640112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14281" y="3718584"/>
            <a:ext cx="158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</a:t>
            </a:r>
          </a:p>
          <a:p>
            <a:r>
              <a:rPr lang="en-US" dirty="0"/>
              <a:t>(No Exception)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9313778" y="3698103"/>
            <a:ext cx="1585544" cy="914378"/>
            <a:chOff x="9646741" y="2722838"/>
            <a:chExt cx="1585544" cy="914378"/>
          </a:xfrm>
        </p:grpSpPr>
        <p:sp>
          <p:nvSpPr>
            <p:cNvPr id="57" name="직사각형 56"/>
            <p:cNvSpPr/>
            <p:nvPr/>
          </p:nvSpPr>
          <p:spPr>
            <a:xfrm>
              <a:off x="9646741" y="2722838"/>
              <a:ext cx="1585544" cy="7816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646741" y="3325637"/>
              <a:ext cx="1585544" cy="311579"/>
            </a:xfrm>
            <a:prstGeom prst="rect">
              <a:avLst/>
            </a:prstGeom>
            <a:solidFill>
              <a:schemeClr val="accent4">
                <a:alpha val="6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343191" y="3702518"/>
            <a:ext cx="155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After throwing</a:t>
            </a:r>
          </a:p>
          <a:p>
            <a:pPr algn="ctr"/>
            <a:r>
              <a:rPr lang="en-US" dirty="0"/>
              <a:t>(Exception)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02749" y="1477378"/>
            <a:ext cx="2977546" cy="461665"/>
          </a:xfrm>
          <a:prstGeom prst="rect">
            <a:avLst/>
          </a:prstGeom>
          <a:solidFill>
            <a:srgbClr val="00763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Types of advice(</a:t>
            </a:r>
            <a:r>
              <a:rPr lang="en-US" sz="2400" dirty="0">
                <a:solidFill>
                  <a:srgbClr val="FF0000"/>
                </a:solidFill>
              </a:rPr>
              <a:t>when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1" name="오른쪽 화살표 40"/>
          <p:cNvSpPr/>
          <p:nvPr/>
        </p:nvSpPr>
        <p:spPr>
          <a:xfrm rot="5400000">
            <a:off x="-400609" y="3702596"/>
            <a:ext cx="1933575" cy="4294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9230014" y="2054396"/>
            <a:ext cx="1585544" cy="1259071"/>
            <a:chOff x="9646741" y="5166580"/>
            <a:chExt cx="1585544" cy="1259071"/>
          </a:xfrm>
        </p:grpSpPr>
        <p:sp>
          <p:nvSpPr>
            <p:cNvPr id="64" name="직사각형 63"/>
            <p:cNvSpPr/>
            <p:nvPr/>
          </p:nvSpPr>
          <p:spPr>
            <a:xfrm>
              <a:off x="9646741" y="5509657"/>
              <a:ext cx="1585544" cy="593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646741" y="5166580"/>
              <a:ext cx="1585544" cy="3134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646741" y="6144288"/>
              <a:ext cx="1585544" cy="2813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629727" y="2509468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Around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7124377" y="4891187"/>
            <a:ext cx="2505350" cy="953607"/>
            <a:chOff x="9646741" y="2722838"/>
            <a:chExt cx="1585544" cy="953607"/>
          </a:xfrm>
        </p:grpSpPr>
        <p:sp>
          <p:nvSpPr>
            <p:cNvPr id="83" name="직사각형 82"/>
            <p:cNvSpPr/>
            <p:nvPr/>
          </p:nvSpPr>
          <p:spPr>
            <a:xfrm>
              <a:off x="9646741" y="2722838"/>
              <a:ext cx="1585544" cy="593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646741" y="3364866"/>
              <a:ext cx="1585544" cy="311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177434" y="4884094"/>
            <a:ext cx="2395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After</a:t>
            </a:r>
          </a:p>
          <a:p>
            <a:pPr algn="ctr"/>
            <a:r>
              <a:rPr lang="en-US" dirty="0"/>
              <a:t>Regardless of Exception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7C84E-9750-4020-85B7-3B53098D109C}"/>
              </a:ext>
            </a:extLst>
          </p:cNvPr>
          <p:cNvSpPr txBox="1"/>
          <p:nvPr/>
        </p:nvSpPr>
        <p:spPr>
          <a:xfrm>
            <a:off x="3747412" y="5731435"/>
            <a:ext cx="2683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예시에서</a:t>
            </a:r>
            <a:endParaRPr lang="en-US" altLang="ko-KR"/>
          </a:p>
          <a:p>
            <a:pPr algn="ctr"/>
            <a:r>
              <a:rPr lang="en-US" altLang="ko-KR"/>
              <a:t>register, findMember</a:t>
            </a:r>
            <a:r>
              <a:rPr lang="ko-KR" altLang="en-US"/>
              <a:t>등이 </a:t>
            </a:r>
            <a:endParaRPr lang="en-US" altLang="ko-KR"/>
          </a:p>
          <a:p>
            <a:pPr algn="ctr"/>
            <a:r>
              <a:rPr lang="en-US" altLang="ko-KR"/>
              <a:t>method</a:t>
            </a:r>
            <a:r>
              <a:rPr lang="ko-KR" altLang="en-US"/>
              <a:t>에 해당</a:t>
            </a:r>
          </a:p>
        </p:txBody>
      </p:sp>
    </p:spTree>
    <p:extLst>
      <p:ext uri="{BB962C8B-B14F-4D97-AF65-F5344CB8AC3E}">
        <p14:creationId xmlns:p14="http://schemas.microsoft.com/office/powerpoint/2010/main" val="41911641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25224" y="6356350"/>
            <a:ext cx="645023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/>
              <a:t>Introduction</a:t>
            </a:r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19879" y="1385403"/>
            <a:ext cx="18480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Core concern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8648" y="1374365"/>
            <a:ext cx="28898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Cross-cutting concern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3347" y="1937134"/>
            <a:ext cx="2803696" cy="3330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394380" y="3239734"/>
            <a:ext cx="1585544" cy="593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380" y="2694252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94380" y="3858185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2034" y="1930523"/>
            <a:ext cx="2803696" cy="3330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5451110" y="2128386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getAge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1110" y="3131889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getName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1110" y="4169636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getBirth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566" y="5345176"/>
            <a:ext cx="314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AspectExeTime.java(Proxy)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979924" y="2233037"/>
            <a:ext cx="2362500" cy="100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979925" y="2945548"/>
            <a:ext cx="2362499" cy="8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057046" y="2726118"/>
            <a:ext cx="1939" cy="4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342424" y="2196600"/>
            <a:ext cx="0" cy="7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59732" y="3889846"/>
            <a:ext cx="1939" cy="4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오른쪽 화살표 40"/>
          <p:cNvSpPr/>
          <p:nvPr/>
        </p:nvSpPr>
        <p:spPr>
          <a:xfrm rot="5400000">
            <a:off x="212881" y="3380326"/>
            <a:ext cx="1933575" cy="4294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직선 화살표 연결선 61"/>
          <p:cNvCxnSpPr>
            <a:stCxn id="22" idx="3"/>
          </p:cNvCxnSpPr>
          <p:nvPr/>
        </p:nvCxnSpPr>
        <p:spPr>
          <a:xfrm>
            <a:off x="7036654" y="2520574"/>
            <a:ext cx="1552534" cy="611315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3" idx="3"/>
          </p:cNvCxnSpPr>
          <p:nvPr/>
        </p:nvCxnSpPr>
        <p:spPr>
          <a:xfrm>
            <a:off x="7036654" y="3524077"/>
            <a:ext cx="1552534" cy="823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7036654" y="3916265"/>
            <a:ext cx="1552534" cy="64556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668087" y="3332256"/>
            <a:ext cx="135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Joinpoint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688566" y="5928000"/>
            <a:ext cx="10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Joinpoint</a:t>
            </a:r>
            <a:r>
              <a:rPr lang="en-US" sz="2000" dirty="0"/>
              <a:t>: target of advice(field, method.. only method is available in spring, field?</a:t>
            </a:r>
            <a:r>
              <a:rPr lang="en-US" sz="2000" dirty="0">
                <a:sym typeface="Wingdings" panose="05000000000000000000" pitchFamily="2" charset="2"/>
              </a:rPr>
              <a:t>AspectJ</a:t>
            </a:r>
            <a:r>
              <a:rPr lang="en-US" sz="20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9696022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AOP concepts</a:t>
            </a:r>
          </a:p>
          <a:p>
            <a:pPr lvl="1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Aspect</a:t>
            </a:r>
          </a:p>
          <a:p>
            <a:pPr lvl="2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modularization of a concern that cuts across multiple classes</a:t>
            </a:r>
          </a:p>
          <a:p>
            <a:pPr lvl="2"/>
            <a:r>
              <a:rPr lang="en-US" dirty="0"/>
              <a:t>aspects are implemented using regular classes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regular classes annotated with the @Aspect annotation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 point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AOP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point during the execution of a program, such as the execution of a method or the handling of an exception</a:t>
            </a:r>
          </a:p>
          <a:p>
            <a:pPr lvl="2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Spring AOP, a join point always represents a method execution</a:t>
            </a:r>
          </a:p>
          <a:p>
            <a:pPr lvl="1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 point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적용되는 시점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 taken by an aspect at a particular join point</a:t>
            </a:r>
          </a:p>
          <a:p>
            <a:pPr lvl="2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"around," "before" and "after" advice. </a:t>
            </a:r>
            <a:endParaRPr 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8099" y="178139"/>
            <a:ext cx="47739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https://docs.spring.io/spring/docs/2.5.x/reference/aop.html</a:t>
            </a:r>
          </a:p>
        </p:txBody>
      </p:sp>
    </p:spTree>
    <p:extLst>
      <p:ext uri="{BB962C8B-B14F-4D97-AF65-F5344CB8AC3E}">
        <p14:creationId xmlns:p14="http://schemas.microsoft.com/office/powerpoint/2010/main" val="17360514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/>
              <a:t>AOP concepts</a:t>
            </a:r>
          </a:p>
          <a:p>
            <a:pPr lvl="1"/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Pointcut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AOP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표현하는 마치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정규식가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유사한 표현식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predicate that matches join points</a:t>
            </a:r>
          </a:p>
          <a:p>
            <a:pPr lvl="2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Advice is associated with a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pointcut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expression and runs at any join point matched by the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pointcut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uses the AspectJ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pointcut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expression language by default</a:t>
            </a:r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418099" y="178139"/>
            <a:ext cx="47739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https://docs.spring.io/spring/docs/2.5.x/reference/aop.html</a:t>
            </a:r>
          </a:p>
        </p:txBody>
      </p:sp>
    </p:spTree>
    <p:extLst>
      <p:ext uri="{BB962C8B-B14F-4D97-AF65-F5344CB8AC3E}">
        <p14:creationId xmlns:p14="http://schemas.microsoft.com/office/powerpoint/2010/main" val="25084948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성능 분석을 위해 각 </a:t>
            </a:r>
            <a:r>
              <a:rPr lang="ko-KR" altLang="en-US" sz="2000" b="1" dirty="0" err="1"/>
              <a:t>메소드</a:t>
            </a:r>
            <a:r>
              <a:rPr lang="ko-KR" altLang="en-US" sz="2000" b="1" dirty="0"/>
              <a:t> 실행에서 걸리는 시간을 알고 싶다면</a:t>
            </a:r>
            <a:r>
              <a:rPr lang="en-US" altLang="ko-KR" sz="2000" b="1" dirty="0"/>
              <a:t>?</a:t>
            </a:r>
            <a:endParaRPr lang="en-US" sz="2000" b="1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2730" y="1301665"/>
            <a:ext cx="1009122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en-US" altLang="en-US" dirty="0" err="1">
                <a:solidFill>
                  <a:srgbClr val="A9B7C6"/>
                </a:solidFill>
                <a:latin typeface="Arial Unicode MS"/>
                <a:ea typeface="JetBrains Mono"/>
              </a:rPr>
              <a:t>stopWatch.stop</a:t>
            </a:r>
            <a:r>
              <a:rPr lang="en-US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()</a:t>
            </a: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8C826E-11AC-400A-896E-23BFDFD9A5F1}"/>
              </a:ext>
            </a:extLst>
          </p:cNvPr>
          <p:cNvSpPr/>
          <p:nvPr/>
        </p:nvSpPr>
        <p:spPr>
          <a:xfrm>
            <a:off x="8509102" y="1477080"/>
            <a:ext cx="20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MemberServiceImpl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241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/>
              <a:t>AOP concepts</a:t>
            </a:r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7779" y="1592586"/>
            <a:ext cx="11904221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ElapsedTimeMeasureAop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"execution(*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com.kit.dormitory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..*(..))"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ProceedingJoinPoint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Throwable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joinPoint.proceed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"Elapsed Time: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joinPoint.toString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418" y="5539276"/>
            <a:ext cx="531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ElapsedTimeMeasureAop</a:t>
            </a:r>
            <a:r>
              <a:rPr 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Aspect = </a:t>
            </a:r>
            <a:r>
              <a:rPr lang="en-US" altLang="ko-KR" dirty="0" err="1"/>
              <a:t>Advice+PointCut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83282" y="474281"/>
            <a:ext cx="99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PointCut</a:t>
            </a:r>
            <a:endParaRPr lang="en-US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4935041" y="843613"/>
            <a:ext cx="744371" cy="11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56927" y="396540"/>
            <a:ext cx="150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AOP</a:t>
            </a:r>
            <a:r>
              <a:rPr lang="ko-KR" altLang="en-US" dirty="0"/>
              <a:t>적용대상</a:t>
            </a:r>
            <a:endParaRPr lang="en-US" dirty="0"/>
          </a:p>
        </p:txBody>
      </p:sp>
      <p:cxnSp>
        <p:nvCxnSpPr>
          <p:cNvPr id="15" name="직선 화살표 연결선 14"/>
          <p:cNvCxnSpPr>
            <a:endCxn id="14" idx="2"/>
          </p:cNvCxnSpPr>
          <p:nvPr/>
        </p:nvCxnSpPr>
        <p:spPr>
          <a:xfrm flipV="1">
            <a:off x="5871121" y="765872"/>
            <a:ext cx="1240500" cy="151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1437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지시자</a:t>
            </a:r>
            <a:r>
              <a:rPr lang="en-US" altLang="ko-KR" sz="2000" b="1" dirty="0"/>
              <a:t>(PCD, AspectJ </a:t>
            </a:r>
            <a:r>
              <a:rPr lang="en-US" altLang="ko-KR" sz="2000" b="1" dirty="0" err="1"/>
              <a:t>pointcut</a:t>
            </a:r>
            <a:r>
              <a:rPr lang="en-US" altLang="ko-KR" sz="2000" b="1" dirty="0"/>
              <a:t> designators)</a:t>
            </a:r>
            <a:r>
              <a:rPr lang="ko-KR" altLang="en-US" sz="2000" b="1" dirty="0"/>
              <a:t>의 종류</a:t>
            </a:r>
          </a:p>
          <a:p>
            <a:pPr lvl="1"/>
            <a:r>
              <a:rPr lang="en-US" altLang="ko-KR" dirty="0"/>
              <a:t>execution : </a:t>
            </a:r>
            <a:r>
              <a:rPr lang="ko-KR" altLang="en-US" dirty="0"/>
              <a:t>가장 정교하게 </a:t>
            </a:r>
            <a:r>
              <a:rPr lang="ko-KR" altLang="en-US" dirty="0" err="1"/>
              <a:t>결합점</a:t>
            </a:r>
            <a:r>
              <a:rPr lang="en-US" altLang="ko-KR" dirty="0"/>
              <a:t>(joint point)</a:t>
            </a:r>
            <a:r>
              <a:rPr lang="ko-KR" altLang="en-US" dirty="0"/>
              <a:t>을 정의</a:t>
            </a:r>
            <a:endParaRPr lang="en-US" altLang="ko-KR" dirty="0"/>
          </a:p>
          <a:p>
            <a:pPr lvl="1"/>
            <a:r>
              <a:rPr lang="en-US" altLang="ko-KR" dirty="0"/>
              <a:t>within : </a:t>
            </a:r>
            <a:r>
              <a:rPr lang="ko-KR" altLang="en-US" dirty="0"/>
              <a:t>타입패턴으로 </a:t>
            </a:r>
            <a:r>
              <a:rPr lang="ko-KR" altLang="en-US" dirty="0" err="1"/>
              <a:t>결합점을</a:t>
            </a:r>
            <a:r>
              <a:rPr lang="ko-KR" altLang="en-US" dirty="0"/>
              <a:t> 정의</a:t>
            </a:r>
          </a:p>
          <a:p>
            <a:pPr lvl="1"/>
            <a:r>
              <a:rPr lang="en-US" altLang="ko-KR" dirty="0"/>
              <a:t>bean : bean</a:t>
            </a:r>
            <a:r>
              <a:rPr lang="ko-KR" altLang="en-US" dirty="0"/>
              <a:t>이름으로 </a:t>
            </a:r>
            <a:r>
              <a:rPr lang="ko-KR" altLang="en-US" dirty="0" err="1"/>
              <a:t>결합점을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000" b="1" dirty="0"/>
              <a:t>리턴 타입 지정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* </a:t>
            </a:r>
            <a:r>
              <a:rPr lang="en-US" altLang="ko-KR" sz="1800" dirty="0"/>
              <a:t>: </a:t>
            </a:r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리턴 타입 허용</a:t>
            </a:r>
            <a:endParaRPr lang="en-US" altLang="ko-KR" sz="1800" dirty="0"/>
          </a:p>
          <a:p>
            <a:pPr lvl="1"/>
            <a:r>
              <a:rPr lang="en-US" altLang="ko-KR" sz="1800" dirty="0"/>
              <a:t>void: </a:t>
            </a:r>
            <a:r>
              <a:rPr lang="ko-KR" altLang="en-US" sz="1800" dirty="0"/>
              <a:t>리터 타입이 </a:t>
            </a:r>
            <a:r>
              <a:rPr lang="en-US" altLang="ko-KR" sz="1800" dirty="0"/>
              <a:t>void</a:t>
            </a:r>
            <a:r>
              <a:rPr lang="ko-KR" altLang="en-US" sz="1800" dirty="0"/>
              <a:t>인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lvl="1"/>
            <a:r>
              <a:rPr lang="en-US" altLang="ko-KR" sz="1800" dirty="0"/>
              <a:t>!void: </a:t>
            </a:r>
            <a:r>
              <a:rPr lang="ko-KR" altLang="en-US" sz="1800" dirty="0"/>
              <a:t>리턴 타입이 </a:t>
            </a:r>
            <a:r>
              <a:rPr lang="en-US" altLang="ko-KR" sz="1800" dirty="0"/>
              <a:t>void</a:t>
            </a:r>
            <a:r>
              <a:rPr lang="ko-KR" altLang="en-US" sz="1800" dirty="0"/>
              <a:t>가 아닌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lvl="1"/>
            <a:endParaRPr lang="ko-KR" altLang="en-US" sz="1800" dirty="0"/>
          </a:p>
          <a:p>
            <a:pPr lvl="1"/>
            <a:endParaRPr lang="ko-KR" altLang="en-US" dirty="0"/>
          </a:p>
          <a:p>
            <a:pPr lvl="2"/>
            <a:endParaRPr 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966532" y="840576"/>
            <a:ext cx="2737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https://sjh836.tistory.com/157</a:t>
            </a:r>
          </a:p>
        </p:txBody>
      </p:sp>
    </p:spTree>
    <p:extLst>
      <p:ext uri="{BB962C8B-B14F-4D97-AF65-F5344CB8AC3E}">
        <p14:creationId xmlns:p14="http://schemas.microsoft.com/office/powerpoint/2010/main" val="22683936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/>
              <a:t>패키지 지정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com.kit.dormitory</a:t>
            </a:r>
            <a:r>
              <a:rPr lang="en-US" altLang="ko-KR" sz="1800" dirty="0"/>
              <a:t>: </a:t>
            </a:r>
            <a:r>
              <a:rPr lang="ko-KR" altLang="en-US" sz="1800" dirty="0"/>
              <a:t>정확하게 </a:t>
            </a:r>
            <a:r>
              <a:rPr lang="en-US" altLang="ko-KR" sz="1800" dirty="0" err="1"/>
              <a:t>com.kit.dormitory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패키지만 선택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com.kit.dormitory</a:t>
            </a:r>
            <a:r>
              <a:rPr lang="en-US" altLang="ko-KR" sz="1800" dirty="0">
                <a:solidFill>
                  <a:srgbClr val="FF0000"/>
                </a:solidFill>
              </a:rPr>
              <a:t>..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com.kit.dormitory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 및 하위 패키지</a:t>
            </a:r>
            <a:endParaRPr lang="ko-KR" altLang="en-US" dirty="0"/>
          </a:p>
          <a:p>
            <a:pPr lvl="2"/>
            <a:endParaRPr lang="en-US" sz="1400" dirty="0"/>
          </a:p>
          <a:p>
            <a:r>
              <a:rPr lang="ko-KR" altLang="en-US" sz="2000" b="1" dirty="0"/>
              <a:t>클래스 지정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UserBO</a:t>
            </a:r>
            <a:r>
              <a:rPr lang="en-US" altLang="ko-KR" sz="1800" dirty="0"/>
              <a:t>: </a:t>
            </a:r>
            <a:r>
              <a:rPr lang="ko-KR" altLang="en-US" sz="1800" dirty="0"/>
              <a:t>정확하게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UserBO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클래스만</a:t>
            </a:r>
            <a:endParaRPr lang="en-US" altLang="ko-KR" sz="1800" dirty="0"/>
          </a:p>
          <a:p>
            <a:pPr lvl="1"/>
            <a:r>
              <a:rPr lang="en-US" altLang="ko-KR" sz="1800" dirty="0"/>
              <a:t>*BO: </a:t>
            </a:r>
            <a:r>
              <a:rPr lang="ko-KR" altLang="en-US" sz="1800" dirty="0"/>
              <a:t>이름이 </a:t>
            </a:r>
            <a:r>
              <a:rPr lang="en-US" altLang="ko-KR" sz="1800" dirty="0"/>
              <a:t>BO</a:t>
            </a:r>
            <a:r>
              <a:rPr lang="ko-KR" altLang="en-US" sz="1800" dirty="0"/>
              <a:t>로 끝나는 클래스만</a:t>
            </a:r>
            <a:endParaRPr lang="en-US" altLang="ko-KR" sz="1800" dirty="0"/>
          </a:p>
          <a:p>
            <a:pPr lvl="2"/>
            <a:endParaRPr lang="en-US" sz="1400" dirty="0"/>
          </a:p>
          <a:p>
            <a:r>
              <a:rPr lang="ko-KR" altLang="en-US" sz="2000" b="1" dirty="0" err="1"/>
              <a:t>메소드</a:t>
            </a:r>
            <a:r>
              <a:rPr lang="ko-KR" altLang="en-US" sz="2000" b="1" dirty="0"/>
              <a:t> 지정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*(. .): </a:t>
            </a:r>
            <a:r>
              <a:rPr lang="ko-KR" altLang="en-US" sz="1800" dirty="0"/>
              <a:t>모든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lvl="1"/>
            <a:r>
              <a:rPr lang="en-US" altLang="ko-KR" sz="1800" dirty="0"/>
              <a:t>update</a:t>
            </a:r>
            <a:r>
              <a:rPr lang="ko-KR" altLang="en-US" sz="1800" dirty="0"/>
              <a:t>*</a:t>
            </a:r>
            <a:r>
              <a:rPr lang="en-US" altLang="ko-KR" sz="1800" dirty="0"/>
              <a:t>(. .) : </a:t>
            </a:r>
            <a:r>
              <a:rPr lang="ko-KR" altLang="en-US" sz="1800" dirty="0" err="1"/>
              <a:t>메소드명이</a:t>
            </a:r>
            <a:r>
              <a:rPr lang="ko-KR" altLang="en-US" sz="1800" dirty="0"/>
              <a:t> </a:t>
            </a:r>
            <a:r>
              <a:rPr lang="en-US" altLang="ko-KR" sz="1800" dirty="0"/>
              <a:t>update</a:t>
            </a:r>
            <a:r>
              <a:rPr lang="ko-KR" altLang="en-US" sz="1800" dirty="0"/>
              <a:t>로 시작하는 모든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lvl="2"/>
            <a:endParaRPr 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45028" y="757400"/>
            <a:ext cx="9102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execution(</a:t>
            </a:r>
            <a:r>
              <a:rPr lang="ko-KR" altLang="en-US" b="1" dirty="0" err="1"/>
              <a:t>접근제어자</a:t>
            </a:r>
            <a:r>
              <a:rPr lang="en-US" altLang="ko-KR" b="1" dirty="0"/>
              <a:t>_</a:t>
            </a:r>
            <a:r>
              <a:rPr lang="ko-KR" altLang="en-US" b="1" dirty="0"/>
              <a:t>반환형</a:t>
            </a:r>
            <a:r>
              <a:rPr lang="en-US" altLang="ko-KR" b="1" dirty="0"/>
              <a:t>_</a:t>
            </a:r>
            <a:r>
              <a:rPr lang="ko-KR" altLang="en-US" b="1" dirty="0" err="1"/>
              <a:t>패지키를</a:t>
            </a:r>
            <a:r>
              <a:rPr lang="ko-KR" altLang="en-US" b="1" dirty="0"/>
              <a:t> 포함한 클래스 경로</a:t>
            </a:r>
            <a:r>
              <a:rPr lang="en-US" altLang="ko-KR" b="1" dirty="0"/>
              <a:t>_</a:t>
            </a:r>
            <a:r>
              <a:rPr lang="ko-KR" altLang="en-US" b="1" dirty="0" err="1"/>
              <a:t>메소드</a:t>
            </a:r>
            <a:r>
              <a:rPr lang="en-US" altLang="ko-KR" b="1" dirty="0"/>
              <a:t>_</a:t>
            </a:r>
            <a:r>
              <a:rPr lang="ko-KR" altLang="en-US" b="1" dirty="0" err="1"/>
              <a:t>메소드파라미터</a:t>
            </a:r>
            <a:r>
              <a:rPr lang="en-US" altLang="ko-KR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545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/>
              <a:t>매개변수 지정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(..): </a:t>
            </a:r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매개변수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*</a:t>
            </a:r>
            <a:r>
              <a:rPr lang="en-US" altLang="ko-KR" sz="1800" dirty="0"/>
              <a:t>): </a:t>
            </a:r>
            <a:r>
              <a:rPr lang="ko-KR" altLang="en-US" sz="1800" dirty="0"/>
              <a:t>반드시 </a:t>
            </a:r>
            <a:r>
              <a:rPr lang="en-US" altLang="ko-KR" sz="1800" dirty="0"/>
              <a:t>1</a:t>
            </a:r>
            <a:r>
              <a:rPr lang="ko-KR" altLang="en-US" sz="1800" dirty="0"/>
              <a:t>개의 매개변수를 가지는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en-US" altLang="ko-KR" sz="1800" dirty="0" err="1"/>
              <a:t>com.kit.dormitory.member.Member</a:t>
            </a:r>
            <a:r>
              <a:rPr lang="en-US" altLang="ko-KR" sz="1800" dirty="0"/>
              <a:t>): Member</a:t>
            </a:r>
            <a:r>
              <a:rPr lang="ko-KR" altLang="en-US" sz="1800" dirty="0"/>
              <a:t>를 매개변수로 가지는 </a:t>
            </a:r>
            <a:r>
              <a:rPr lang="ko-KR" altLang="en-US" sz="1800" dirty="0" err="1"/>
              <a:t>메소드만</a:t>
            </a:r>
            <a:r>
              <a:rPr lang="en-US" altLang="ko-KR" sz="1800" dirty="0"/>
              <a:t>(fully qualified name)</a:t>
            </a:r>
          </a:p>
          <a:p>
            <a:pPr lvl="1"/>
            <a:r>
              <a:rPr lang="en-US" altLang="ko-KR" sz="1800" dirty="0"/>
              <a:t>(Integer,..): </a:t>
            </a:r>
            <a:r>
              <a:rPr lang="ko-KR" altLang="en-US" sz="1800" dirty="0"/>
              <a:t>한</a:t>
            </a:r>
            <a:r>
              <a:rPr lang="en-US" altLang="ko-KR" sz="1800" dirty="0"/>
              <a:t> </a:t>
            </a:r>
            <a:r>
              <a:rPr lang="ko-KR" altLang="en-US" sz="1800" dirty="0"/>
              <a:t>개 이상의 매개변수를 갖되</a:t>
            </a:r>
            <a:r>
              <a:rPr lang="en-US" altLang="ko-KR" sz="1800" dirty="0"/>
              <a:t>, </a:t>
            </a:r>
            <a:r>
              <a:rPr lang="ko-KR" altLang="en-US" sz="1800" dirty="0"/>
              <a:t>첫 번째 매개변수의 타입이 </a:t>
            </a:r>
            <a:r>
              <a:rPr lang="en-US" altLang="ko-KR" sz="1800" dirty="0"/>
              <a:t>Integer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메소드만</a:t>
            </a:r>
            <a:endParaRPr lang="en-US" altLang="ko-KR" sz="1800" dirty="0"/>
          </a:p>
          <a:p>
            <a:pPr lvl="1"/>
            <a:r>
              <a:rPr lang="en-US" altLang="ko-KR" sz="1800" dirty="0"/>
              <a:t>(Integer,</a:t>
            </a:r>
            <a:r>
              <a:rPr lang="ko-KR" altLang="en-US" sz="1800" dirty="0"/>
              <a:t>*</a:t>
            </a:r>
            <a:r>
              <a:rPr lang="en-US" altLang="ko-KR" sz="1800" dirty="0"/>
              <a:t>): </a:t>
            </a:r>
            <a:r>
              <a:rPr lang="ko-KR" altLang="en-US" sz="1800" dirty="0"/>
              <a:t>반드시 두 개의 매개변수를 갖되</a:t>
            </a:r>
            <a:r>
              <a:rPr lang="en-US" altLang="ko-KR" sz="1800" dirty="0"/>
              <a:t>, </a:t>
            </a:r>
            <a:r>
              <a:rPr lang="ko-KR" altLang="en-US" sz="1800" dirty="0"/>
              <a:t>첫 번째 매개변수의 타입이 </a:t>
            </a:r>
            <a:r>
              <a:rPr lang="en-US" altLang="ko-KR" sz="1800" dirty="0"/>
              <a:t>Integer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메소드만</a:t>
            </a:r>
            <a:endParaRPr lang="en-US" altLang="ko-KR" sz="1800" dirty="0"/>
          </a:p>
          <a:p>
            <a:pPr lvl="2"/>
            <a:endParaRPr 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45028" y="757400"/>
            <a:ext cx="9102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execution(</a:t>
            </a:r>
            <a:r>
              <a:rPr lang="ko-KR" altLang="en-US" b="1" dirty="0" err="1"/>
              <a:t>접근제어자</a:t>
            </a:r>
            <a:r>
              <a:rPr lang="en-US" altLang="ko-KR" b="1" dirty="0"/>
              <a:t>_</a:t>
            </a:r>
            <a:r>
              <a:rPr lang="ko-KR" altLang="en-US" b="1" dirty="0"/>
              <a:t>반환형</a:t>
            </a:r>
            <a:r>
              <a:rPr lang="en-US" altLang="ko-KR" b="1" dirty="0"/>
              <a:t>_</a:t>
            </a:r>
            <a:r>
              <a:rPr lang="ko-KR" altLang="en-US" b="1" dirty="0" err="1"/>
              <a:t>패지키를</a:t>
            </a:r>
            <a:r>
              <a:rPr lang="ko-KR" altLang="en-US" b="1" dirty="0"/>
              <a:t> 포함한 클래스 경로</a:t>
            </a:r>
            <a:r>
              <a:rPr lang="en-US" altLang="ko-KR" b="1" dirty="0"/>
              <a:t>_</a:t>
            </a:r>
            <a:r>
              <a:rPr lang="ko-KR" altLang="en-US" b="1" dirty="0" err="1"/>
              <a:t>메소드</a:t>
            </a:r>
            <a:r>
              <a:rPr lang="en-US" altLang="ko-KR" b="1" dirty="0"/>
              <a:t>_</a:t>
            </a:r>
            <a:r>
              <a:rPr lang="ko-KR" altLang="en-US" b="1" dirty="0" err="1"/>
              <a:t>메소드파라미터</a:t>
            </a:r>
            <a:r>
              <a:rPr lang="en-US" altLang="ko-KR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71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PointCut</a:t>
            </a:r>
            <a:r>
              <a:rPr lang="en-US" altLang="ko-KR" b="1" dirty="0"/>
              <a:t> </a:t>
            </a:r>
            <a:r>
              <a:rPr lang="ko-KR" altLang="en-US" b="1" dirty="0"/>
              <a:t>예시</a:t>
            </a:r>
            <a:endParaRPr lang="en-US" altLang="ko-KR" b="1" dirty="0"/>
          </a:p>
          <a:p>
            <a:pPr lvl="1"/>
            <a:r>
              <a:rPr lang="en-US" altLang="ko-KR" b="1" dirty="0"/>
              <a:t>execution(</a:t>
            </a:r>
            <a:r>
              <a:rPr lang="ko-KR" altLang="en-US" b="1" dirty="0" err="1"/>
              <a:t>접근제어자</a:t>
            </a:r>
            <a:r>
              <a:rPr lang="en-US" altLang="ko-KR" b="1" dirty="0"/>
              <a:t>_</a:t>
            </a:r>
            <a:r>
              <a:rPr lang="ko-KR" altLang="en-US" b="1" dirty="0"/>
              <a:t>반환형</a:t>
            </a:r>
            <a:r>
              <a:rPr lang="en-US" altLang="ko-KR" b="1" dirty="0"/>
              <a:t>_</a:t>
            </a:r>
            <a:r>
              <a:rPr lang="ko-KR" altLang="en-US" b="1" dirty="0" err="1"/>
              <a:t>패지키를</a:t>
            </a:r>
            <a:r>
              <a:rPr lang="ko-KR" altLang="en-US" b="1" dirty="0"/>
              <a:t> 포함한 클래스 경로</a:t>
            </a:r>
            <a:r>
              <a:rPr lang="en-US" altLang="ko-KR" b="1" dirty="0"/>
              <a:t>_</a:t>
            </a:r>
            <a:r>
              <a:rPr lang="ko-KR" altLang="en-US" b="1" dirty="0" err="1"/>
              <a:t>메소드</a:t>
            </a:r>
            <a:r>
              <a:rPr lang="en-US" altLang="ko-KR" b="1" dirty="0"/>
              <a:t>_</a:t>
            </a:r>
            <a:r>
              <a:rPr lang="ko-KR" altLang="en-US" b="1" dirty="0" err="1"/>
              <a:t>메소드파라미터</a:t>
            </a:r>
            <a:r>
              <a:rPr lang="en-US" altLang="ko-KR" b="1" dirty="0"/>
              <a:t>)</a:t>
            </a:r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42906" y="1946246"/>
            <a:ext cx="3053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"execution(public void get</a:t>
            </a:r>
            <a:r>
              <a:rPr lang="ko-KR" altLang="en-US" dirty="0"/>
              <a:t>*</a:t>
            </a:r>
            <a:r>
              <a:rPr lang="en-US" altLang="ko-KR" dirty="0"/>
              <a:t>())"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2906" y="2384283"/>
            <a:ext cx="81644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형의</a:t>
            </a:r>
            <a:r>
              <a:rPr lang="en-US" altLang="ko-KR" dirty="0"/>
              <a:t>, </a:t>
            </a:r>
            <a:r>
              <a:rPr lang="ko-KR" altLang="en-US" dirty="0"/>
              <a:t>반환이 없고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get</a:t>
            </a:r>
            <a:r>
              <a:rPr lang="ko-KR" altLang="en-US" dirty="0"/>
              <a:t>으로 시작하고</a:t>
            </a:r>
            <a:r>
              <a:rPr lang="en-US" altLang="ko-KR" dirty="0"/>
              <a:t>, </a:t>
            </a:r>
            <a:r>
              <a:rPr lang="ko-KR" altLang="en-US" dirty="0" err="1"/>
              <a:t>파라미터가</a:t>
            </a:r>
            <a:r>
              <a:rPr lang="ko-KR" altLang="en-US" dirty="0"/>
              <a:t> 없는 모든 </a:t>
            </a:r>
            <a:r>
              <a:rPr lang="ko-KR" altLang="en-US" dirty="0" err="1"/>
              <a:t>메소드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2906" y="2881721"/>
            <a:ext cx="2018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"execution(</a:t>
            </a:r>
            <a:r>
              <a:rPr lang="ko-KR" altLang="en-US" dirty="0"/>
              <a:t>* *</a:t>
            </a:r>
            <a:r>
              <a:rPr lang="en-US" altLang="ko-KR" dirty="0"/>
              <a:t> (..))"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2906" y="3319758"/>
            <a:ext cx="654217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첫 번째 *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접근제어자와 반환형 모두 상관하지 않고 적용</a:t>
            </a:r>
            <a:endParaRPr lang="en-US" altLang="ko-KR" dirty="0"/>
          </a:p>
          <a:p>
            <a:r>
              <a:rPr lang="ko-KR" altLang="en-US" dirty="0"/>
              <a:t>두 번째 *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어떠한 경로에 존재하는 클래스도 상관하지 않겠다</a:t>
            </a:r>
            <a:endParaRPr lang="en-US" altLang="ko-KR" dirty="0"/>
          </a:p>
          <a:p>
            <a:r>
              <a:rPr lang="en-US" altLang="ko-KR" dirty="0"/>
              <a:t>..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 err="1"/>
              <a:t>파라미터가</a:t>
            </a:r>
            <a:r>
              <a:rPr lang="ko-KR" altLang="en-US" dirty="0"/>
              <a:t> 몇 개가 존재하던지 상관 없음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2906" y="4313238"/>
            <a:ext cx="4202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"execution(</a:t>
            </a:r>
            <a:r>
              <a:rPr lang="ko-KR" altLang="en-US" dirty="0"/>
              <a:t>* </a:t>
            </a:r>
            <a:r>
              <a:rPr lang="en-US" altLang="ko-KR" dirty="0" err="1"/>
              <a:t>com.java.ex.Car.accelerate</a:t>
            </a:r>
            <a:r>
              <a:rPr lang="en-US" altLang="ko-KR" dirty="0"/>
              <a:t>())"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2906" y="4751275"/>
            <a:ext cx="68589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첫 번째 *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접근제어자와 반환형 모두 상관하지 않고 적용</a:t>
            </a:r>
            <a:endParaRPr lang="en-US" altLang="ko-KR" dirty="0"/>
          </a:p>
          <a:p>
            <a:r>
              <a:rPr lang="en-US" altLang="ko-KR" dirty="0" err="1"/>
              <a:t>com.java.ex.Car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파라미터가</a:t>
            </a:r>
            <a:r>
              <a:rPr lang="ko-KR" altLang="en-US" dirty="0"/>
              <a:t> 없는 </a:t>
            </a:r>
            <a:r>
              <a:rPr lang="en-US" altLang="ko-KR" dirty="0"/>
              <a:t>accelerate </a:t>
            </a:r>
            <a:r>
              <a:rPr lang="ko-KR" altLang="en-US" dirty="0" err="1"/>
              <a:t>메소드에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449335" y="5595862"/>
            <a:ext cx="2830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"execution(</a:t>
            </a:r>
            <a:r>
              <a:rPr lang="ko-KR" altLang="en-US" dirty="0"/>
              <a:t>* </a:t>
            </a:r>
            <a:r>
              <a:rPr lang="en-US" altLang="ko-KR" dirty="0"/>
              <a:t>com.java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/>
              <a:t>*</a:t>
            </a:r>
            <a:r>
              <a:rPr lang="en-US" altLang="ko-KR" dirty="0"/>
              <a:t>.</a:t>
            </a:r>
            <a:r>
              <a:rPr lang="ko-KR" altLang="en-US" dirty="0"/>
              <a:t>*</a:t>
            </a:r>
            <a:r>
              <a:rPr lang="en-US" altLang="ko-KR" dirty="0"/>
              <a:t>)"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9335" y="6033899"/>
            <a:ext cx="608051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첫 번째 *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접근제어자와 반환형 모두 상관하지 않고 적용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..           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</a:t>
            </a:r>
            <a:r>
              <a:rPr lang="ko-KR" altLang="en-US" dirty="0" err="1">
                <a:sym typeface="Wingdings" panose="05000000000000000000" pitchFamily="2" charset="2"/>
              </a:rPr>
              <a:t>패지키를</a:t>
            </a:r>
            <a:r>
              <a:rPr lang="ko-KR" altLang="en-US" dirty="0">
                <a:sym typeface="Wingdings" panose="05000000000000000000" pitchFamily="2" charset="2"/>
              </a:rPr>
              <a:t> 포함한 모든 하위패키지에 적용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845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PointCut</a:t>
            </a:r>
            <a:r>
              <a:rPr lang="en-US" altLang="ko-KR" b="1" dirty="0"/>
              <a:t> </a:t>
            </a:r>
            <a:r>
              <a:rPr lang="ko-KR" altLang="en-US" b="1" dirty="0"/>
              <a:t>예시</a:t>
            </a:r>
            <a:endParaRPr lang="en-US" altLang="ko-KR" b="1" dirty="0"/>
          </a:p>
          <a:p>
            <a:pPr lvl="1"/>
            <a:r>
              <a:rPr lang="en-US" altLang="ko-KR" b="1" dirty="0"/>
              <a:t>execution(</a:t>
            </a:r>
            <a:r>
              <a:rPr lang="ko-KR" altLang="en-US" b="1" dirty="0" err="1"/>
              <a:t>접근제어자</a:t>
            </a:r>
            <a:r>
              <a:rPr lang="en-US" altLang="ko-KR" b="1" dirty="0"/>
              <a:t>_</a:t>
            </a:r>
            <a:r>
              <a:rPr lang="ko-KR" altLang="en-US" b="1" dirty="0"/>
              <a:t>반환형</a:t>
            </a:r>
            <a:r>
              <a:rPr lang="en-US" altLang="ko-KR" b="1" dirty="0"/>
              <a:t>_</a:t>
            </a:r>
            <a:r>
              <a:rPr lang="ko-KR" altLang="en-US" b="1" dirty="0" err="1"/>
              <a:t>패지키를</a:t>
            </a:r>
            <a:r>
              <a:rPr lang="ko-KR" altLang="en-US" b="1" dirty="0"/>
              <a:t> 포함한 클래스 경로</a:t>
            </a:r>
            <a:r>
              <a:rPr lang="en-US" altLang="ko-KR" b="1" dirty="0"/>
              <a:t>_</a:t>
            </a:r>
            <a:r>
              <a:rPr lang="ko-KR" altLang="en-US" b="1" dirty="0" err="1"/>
              <a:t>메소드</a:t>
            </a:r>
            <a:r>
              <a:rPr lang="en-US" altLang="ko-KR" b="1" dirty="0"/>
              <a:t>_</a:t>
            </a:r>
            <a:r>
              <a:rPr lang="ko-KR" altLang="en-US" b="1" dirty="0" err="1"/>
              <a:t>메소드파라미터</a:t>
            </a:r>
            <a:r>
              <a:rPr lang="en-US" altLang="ko-KR" b="1" dirty="0"/>
              <a:t>)</a:t>
            </a:r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27638" y="1946246"/>
            <a:ext cx="23777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"within(</a:t>
            </a:r>
            <a:r>
              <a:rPr lang="en-US" altLang="ko-KR" dirty="0" err="1"/>
              <a:t>com.java.ex</a:t>
            </a:r>
            <a:r>
              <a:rPr lang="en-US" altLang="ko-KR" dirty="0"/>
              <a:t>.*)"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2906" y="2384283"/>
            <a:ext cx="55853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com.java.ex</a:t>
            </a:r>
            <a:r>
              <a:rPr lang="en-US" altLang="ko-KR" dirty="0"/>
              <a:t>. </a:t>
            </a:r>
            <a:r>
              <a:rPr lang="ko-KR" altLang="en-US" dirty="0"/>
              <a:t>하위의 모든 클래스의 모든 </a:t>
            </a:r>
            <a:r>
              <a:rPr lang="ko-KR" altLang="en-US" dirty="0" err="1"/>
              <a:t>메소드에</a:t>
            </a:r>
            <a:r>
              <a:rPr lang="ko-KR" altLang="en-US" dirty="0"/>
              <a:t> 적용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2906" y="3006986"/>
            <a:ext cx="2435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"within(</a:t>
            </a:r>
            <a:r>
              <a:rPr lang="en-US" altLang="ko-KR" dirty="0" err="1"/>
              <a:t>com.java.ex</a:t>
            </a:r>
            <a:r>
              <a:rPr lang="en-US" altLang="ko-KR" dirty="0"/>
              <a:t>..*)"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8174" y="3445023"/>
            <a:ext cx="75330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com.java.ex</a:t>
            </a:r>
            <a:r>
              <a:rPr lang="en-US" altLang="ko-KR" dirty="0"/>
              <a:t> </a:t>
            </a:r>
            <a:r>
              <a:rPr lang="ko-KR" altLang="en-US" dirty="0"/>
              <a:t>패키지 및</a:t>
            </a:r>
            <a:r>
              <a:rPr lang="en-US" altLang="ko-KR" dirty="0"/>
              <a:t> </a:t>
            </a:r>
            <a:r>
              <a:rPr lang="ko-KR" altLang="en-US" dirty="0"/>
              <a:t>하위 패키지를 포함한 모든 </a:t>
            </a:r>
            <a:r>
              <a:rPr lang="ko-KR" altLang="en-US" dirty="0" err="1"/>
              <a:t>캘래스의</a:t>
            </a:r>
            <a:r>
              <a:rPr lang="ko-KR" altLang="en-US" dirty="0"/>
              <a:t> </a:t>
            </a:r>
            <a:r>
              <a:rPr lang="ko-KR" altLang="en-US" dirty="0" err="1"/>
              <a:t>메소드에</a:t>
            </a:r>
            <a:r>
              <a:rPr lang="ko-KR" altLang="en-US" dirty="0"/>
              <a:t> 적용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58174" y="4124235"/>
            <a:ext cx="1878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"bean(bean(car))"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73442" y="4562272"/>
            <a:ext cx="32300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car</a:t>
            </a:r>
            <a:r>
              <a:rPr lang="ko-KR" altLang="en-US" dirty="0"/>
              <a:t>라는 이름의 </a:t>
            </a:r>
            <a:r>
              <a:rPr lang="en-US" altLang="ko-KR" dirty="0"/>
              <a:t>bean</a:t>
            </a:r>
            <a:r>
              <a:rPr lang="ko-KR" altLang="en-US" dirty="0"/>
              <a:t>에게 적용</a:t>
            </a:r>
            <a:r>
              <a:rPr lang="en-US" altLang="ko-K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40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AOP(Terms)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0722" y="1084870"/>
            <a:ext cx="18480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Core concern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97307" y="1073832"/>
            <a:ext cx="28898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Cross-cutting concern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32006" y="1636601"/>
            <a:ext cx="2803696" cy="3330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63039" y="2939201"/>
            <a:ext cx="1585544" cy="593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3039" y="2393719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63039" y="3557652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02877" y="1629990"/>
            <a:ext cx="2803696" cy="3330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311953" y="1827853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getAge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1953" y="2831356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getName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11953" y="3869103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fullInfo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8276" y="5033142"/>
            <a:ext cx="7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Proxy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017415" y="1878464"/>
            <a:ext cx="2185852" cy="106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017417" y="2662618"/>
            <a:ext cx="2185850" cy="86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25705" y="2425585"/>
            <a:ext cx="1939" cy="4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03267" y="1896067"/>
            <a:ext cx="0" cy="7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128391" y="3589313"/>
            <a:ext cx="1939" cy="4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 rot="5400000">
            <a:off x="1281540" y="3079793"/>
            <a:ext cx="1933575" cy="4294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690327" y="2141428"/>
            <a:ext cx="1425322" cy="8594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34584" y="3023489"/>
            <a:ext cx="1135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JoinPoint</a:t>
            </a:r>
            <a:endParaRPr lang="en-US" sz="2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708861" y="3223544"/>
            <a:ext cx="130604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7708861" y="3401430"/>
            <a:ext cx="1458448" cy="85986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손가락 - 이미지투데이 :: 통로이미지(주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0" b="74149"/>
          <a:stretch/>
        </p:blipFill>
        <p:spPr bwMode="auto">
          <a:xfrm>
            <a:off x="7913920" y="1767841"/>
            <a:ext cx="437574" cy="40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손가락 - 이미지투데이 :: 통로이미지(주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0" b="74149"/>
          <a:stretch/>
        </p:blipFill>
        <p:spPr bwMode="auto">
          <a:xfrm>
            <a:off x="7920290" y="2742951"/>
            <a:ext cx="437574" cy="40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>
            <a:stCxn id="3076" idx="3"/>
            <a:endCxn id="49" idx="1"/>
          </p:cNvCxnSpPr>
          <p:nvPr/>
        </p:nvCxnSpPr>
        <p:spPr>
          <a:xfrm flipV="1">
            <a:off x="8351494" y="1452105"/>
            <a:ext cx="1164293" cy="51998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3"/>
            <a:endCxn id="49" idx="1"/>
          </p:cNvCxnSpPr>
          <p:nvPr/>
        </p:nvCxnSpPr>
        <p:spPr>
          <a:xfrm flipV="1">
            <a:off x="8357864" y="1452105"/>
            <a:ext cx="1157923" cy="149509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15787" y="1252050"/>
            <a:ext cx="108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PointCut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897307" y="5427128"/>
            <a:ext cx="3711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JDK Dynamic Proxy(interface)</a:t>
            </a:r>
          </a:p>
          <a:p>
            <a:r>
              <a:rPr lang="en-US" sz="2000" dirty="0" err="1"/>
              <a:t>CGLib</a:t>
            </a:r>
            <a:r>
              <a:rPr lang="en-US" sz="2000" dirty="0"/>
              <a:t> Proxy(extends)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proxyTargetClass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  <p:sp>
        <p:nvSpPr>
          <p:cNvPr id="51" name="타원 50"/>
          <p:cNvSpPr/>
          <p:nvPr/>
        </p:nvSpPr>
        <p:spPr>
          <a:xfrm>
            <a:off x="4946073" y="1767841"/>
            <a:ext cx="561109" cy="178981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686639" y="3514438"/>
            <a:ext cx="107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Weaving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67856" y="278677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Advice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42661" y="3403694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Advice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115649" y="4260867"/>
            <a:ext cx="2916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Aspect =Advice + </a:t>
            </a:r>
            <a:r>
              <a:rPr lang="en-US" sz="2000" dirty="0" err="1"/>
              <a:t>PointCut</a:t>
            </a:r>
            <a:endParaRPr lang="en-US" sz="2000" dirty="0"/>
          </a:p>
        </p:txBody>
      </p:sp>
      <p:sp>
        <p:nvSpPr>
          <p:cNvPr id="61" name="직사각형 60"/>
          <p:cNvSpPr/>
          <p:nvPr/>
        </p:nvSpPr>
        <p:spPr>
          <a:xfrm>
            <a:off x="6722376" y="5043983"/>
            <a:ext cx="76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7107" y="239068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178637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4830422" cy="60339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Weaving</a:t>
            </a:r>
          </a:p>
          <a:p>
            <a:pPr lvl="1"/>
            <a:r>
              <a:rPr lang="en-US" altLang="ko-KR" dirty="0"/>
              <a:t>Weaving is the process of linking aspects with target</a:t>
            </a:r>
          </a:p>
          <a:p>
            <a:pPr lvl="1"/>
            <a:r>
              <a:rPr lang="en-US" dirty="0"/>
              <a:t>When?</a:t>
            </a:r>
          </a:p>
          <a:p>
            <a:pPr lvl="2"/>
            <a:r>
              <a:rPr lang="en-US" sz="2000" dirty="0"/>
              <a:t>Compile Time(CTW)</a:t>
            </a:r>
          </a:p>
          <a:p>
            <a:pPr lvl="2"/>
            <a:r>
              <a:rPr lang="en-US" sz="2000" dirty="0"/>
              <a:t>Load Time(LTW)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Run time(RTW):</a:t>
            </a:r>
            <a:r>
              <a:rPr lang="ko-KR" altLang="en-US" sz="2000" dirty="0">
                <a:solidFill>
                  <a:srgbClr val="0000FF"/>
                </a:solidFill>
              </a:rPr>
              <a:t>스프링이 사용하는 방법</a:t>
            </a:r>
          </a:p>
          <a:p>
            <a:pPr lvl="1"/>
            <a:endParaRPr 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87886" y="2549088"/>
            <a:ext cx="18480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Core concern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04471" y="2538050"/>
            <a:ext cx="28898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Cross-cutting concern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39170" y="3100819"/>
            <a:ext cx="2803696" cy="3330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70203" y="4403419"/>
            <a:ext cx="1585544" cy="593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70204" y="3857937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0204" y="5021870"/>
            <a:ext cx="1585544" cy="51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10041" y="3094208"/>
            <a:ext cx="2803696" cy="3330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719117" y="3292071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getAge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19117" y="4295574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getName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19117" y="5333321"/>
            <a:ext cx="1585544" cy="7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fullInfo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0358" y="6508861"/>
            <a:ext cx="7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Proxy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424579" y="3342682"/>
            <a:ext cx="2185852" cy="106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424581" y="4126836"/>
            <a:ext cx="2185850" cy="86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32869" y="3889803"/>
            <a:ext cx="1939" cy="4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610431" y="3360285"/>
            <a:ext cx="0" cy="7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535555" y="5053531"/>
            <a:ext cx="1939" cy="4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 rot="5400000">
            <a:off x="4688704" y="4544011"/>
            <a:ext cx="1933575" cy="4294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41" y="707436"/>
            <a:ext cx="2966944" cy="12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21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프록시 패턴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630829"/>
            <a:ext cx="11331011" cy="623728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Proxy</a:t>
            </a:r>
          </a:p>
          <a:p>
            <a:pPr lvl="1"/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implements AOP with Proxy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우리가 등록한 빈이 아니라 스프링이 만든 프록시 기반 빈이 등록됨 </a:t>
            </a:r>
            <a:endParaRPr lang="en-US" altLang="ko-KR" dirty="0"/>
          </a:p>
          <a:p>
            <a:pPr lvl="1"/>
            <a:r>
              <a:rPr lang="en-US" altLang="ko-KR" dirty="0"/>
              <a:t>Type of Proxy in spring AOP</a:t>
            </a:r>
          </a:p>
          <a:p>
            <a:pPr lvl="2"/>
            <a:r>
              <a:rPr lang="en-US" altLang="ko-KR" dirty="0"/>
              <a:t>JDK Dynamic Proxy</a:t>
            </a:r>
          </a:p>
          <a:p>
            <a:pPr lvl="2"/>
            <a:r>
              <a:rPr lang="en-US" altLang="ko-KR" dirty="0"/>
              <a:t>CGLIB Proxy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35510" y="1679611"/>
            <a:ext cx="916148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AOP_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memberService.getClass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memberService.getClass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35510" y="4114735"/>
            <a:ext cx="5620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memberService.getClass</a:t>
            </a:r>
            <a:r>
              <a:rPr lang="en-US" dirty="0"/>
              <a:t>() = class com.sun.proxy.$Proxy32</a:t>
            </a:r>
          </a:p>
        </p:txBody>
      </p:sp>
    </p:spTree>
    <p:extLst>
      <p:ext uri="{BB962C8B-B14F-4D97-AF65-F5344CB8AC3E}">
        <p14:creationId xmlns:p14="http://schemas.microsoft.com/office/powerpoint/2010/main" val="4354780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 코드</a:t>
            </a:r>
            <a:endParaRPr lang="en-US" sz="2000" b="1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2AA58-4616-47A0-BAE6-00365738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98" y="235194"/>
            <a:ext cx="2990850" cy="21145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44C6847-E841-44FE-8F7F-D09BBE15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571371"/>
            <a:ext cx="784702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AopTest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AnnotationConfigApplicationContext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AnnotationConfigApplicationContext(ComAppConfig.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AOP_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테스트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MemberService memberService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.getBean(MemberService.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memberA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memberService.register(memberA)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memberService.findMember(memberA)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081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Spring</a:t>
            </a:r>
            <a:r>
              <a:rPr lang="ko-KR" altLang="en-US" b="1" dirty="0"/>
              <a:t>에서 </a:t>
            </a:r>
            <a:r>
              <a:rPr lang="en-US" altLang="ko-KR" b="1" dirty="0"/>
              <a:t>AOP</a:t>
            </a:r>
            <a:r>
              <a:rPr lang="ko-KR" altLang="en-US" b="1" dirty="0"/>
              <a:t>는 두 가지 방법으로 구현</a:t>
            </a:r>
            <a:endParaRPr lang="en-US" altLang="ko-KR" b="1" dirty="0"/>
          </a:p>
          <a:p>
            <a:pPr lvl="1"/>
            <a:r>
              <a:rPr lang="en-US" dirty="0"/>
              <a:t>Dynamic Proxy</a:t>
            </a:r>
          </a:p>
          <a:p>
            <a:pPr lvl="1"/>
            <a:r>
              <a:rPr lang="en-US" altLang="ko-KR" dirty="0"/>
              <a:t>CGLIB</a:t>
            </a:r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8" name="Picture 4" descr="Java Dynamic proxy mechanism and how Spring is using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52" y="1809035"/>
            <a:ext cx="9974496" cy="49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253364" y="4291905"/>
            <a:ext cx="129824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implements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48556" y="4291905"/>
            <a:ext cx="91999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2547879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544594"/>
            <a:ext cx="2743200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JDK Dynamic Proxy</a:t>
            </a:r>
          </a:p>
          <a:p>
            <a:pPr lvl="1"/>
            <a:r>
              <a:rPr lang="en-US" sz="1800" dirty="0"/>
              <a:t>Reflection </a:t>
            </a:r>
            <a:r>
              <a:rPr lang="ko-KR" altLang="en-US" sz="1800"/>
              <a:t>기술을 이용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reflection</a:t>
            </a:r>
            <a:r>
              <a:rPr lang="ko-KR" altLang="en-US" sz="1800">
                <a:sym typeface="Wingdings" panose="05000000000000000000" pitchFamily="2" charset="2"/>
              </a:rPr>
              <a:t>과정에서 성능이 약간 떨어지는 단점 존재</a:t>
            </a:r>
            <a:endParaRPr lang="en-US" altLang="ko-KR" sz="1800"/>
          </a:p>
          <a:p>
            <a:pPr lvl="1"/>
            <a:r>
              <a:rPr lang="en-US" altLang="ko-KR" sz="1800"/>
              <a:t>target </a:t>
            </a:r>
            <a:r>
              <a:rPr lang="en-US" altLang="ko-KR" sz="1800" dirty="0"/>
              <a:t>object</a:t>
            </a:r>
            <a:r>
              <a:rPr lang="ko-KR" altLang="en-US" sz="1800" dirty="0"/>
              <a:t>가 적어도 하나 이상의 </a:t>
            </a:r>
            <a:r>
              <a:rPr lang="en-US" altLang="ko-KR" sz="1800" dirty="0"/>
              <a:t>Interface</a:t>
            </a:r>
            <a:r>
              <a:rPr lang="ko-KR" altLang="en-US" sz="1800" dirty="0"/>
              <a:t>가 있을 때</a:t>
            </a:r>
            <a:endParaRPr lang="en-US" altLang="ko-KR" sz="1800" dirty="0"/>
          </a:p>
          <a:p>
            <a:pPr lvl="1"/>
            <a:r>
              <a:rPr lang="en-US" altLang="ko-KR" sz="1800" dirty="0"/>
              <a:t>Interface</a:t>
            </a:r>
            <a:r>
              <a:rPr lang="ko-KR" altLang="en-US" sz="1800" dirty="0"/>
              <a:t>에 정의된 </a:t>
            </a:r>
            <a:r>
              <a:rPr lang="ko-KR" altLang="en-US" sz="1800" dirty="0" err="1"/>
              <a:t>메소드에만</a:t>
            </a:r>
            <a:r>
              <a:rPr lang="ko-KR" altLang="en-US" sz="1800" dirty="0"/>
              <a:t> </a:t>
            </a:r>
            <a:r>
              <a:rPr lang="en-US" altLang="ko-KR" sz="1800" err="1"/>
              <a:t>aop</a:t>
            </a:r>
            <a:r>
              <a:rPr lang="ko-KR" altLang="en-US" sz="1800"/>
              <a:t>적용</a:t>
            </a:r>
            <a:endParaRPr lang="en-US" sz="1800" dirty="0"/>
          </a:p>
          <a:p>
            <a:endParaRPr lang="en-US" altLang="ko-KR" sz="2000" b="1" dirty="0"/>
          </a:p>
          <a:p>
            <a:r>
              <a:rPr lang="en-US" altLang="ko-KR" sz="2000" b="1" dirty="0"/>
              <a:t>CGLIB Proxy</a:t>
            </a:r>
          </a:p>
          <a:p>
            <a:pPr marL="742950" lvl="1" indent="-285750"/>
            <a:r>
              <a:rPr lang="en-US" altLang="ko-KR" sz="1800" dirty="0"/>
              <a:t>target object</a:t>
            </a:r>
            <a:r>
              <a:rPr lang="ko-KR" altLang="en-US" sz="1800" dirty="0"/>
              <a:t>가 </a:t>
            </a:r>
            <a:r>
              <a:rPr lang="en-US" altLang="ko-KR" sz="1800" dirty="0"/>
              <a:t>interface</a:t>
            </a:r>
            <a:r>
              <a:rPr lang="ko-KR" altLang="en-US" sz="1800" dirty="0"/>
              <a:t>의 구현체가 아닐 때</a:t>
            </a:r>
            <a:endParaRPr lang="en-US" altLang="ko-KR" sz="1800" dirty="0"/>
          </a:p>
          <a:p>
            <a:pPr marL="742950" lvl="1" indent="-285750"/>
            <a:r>
              <a:rPr lang="en-US" altLang="ko-KR" sz="1800" dirty="0"/>
              <a:t>Byte </a:t>
            </a:r>
            <a:r>
              <a:rPr lang="ko-KR" altLang="en-US" sz="1800" dirty="0"/>
              <a:t>코드를 조작해서</a:t>
            </a:r>
            <a:r>
              <a:rPr lang="en-US" altLang="ko-KR" sz="1800" dirty="0"/>
              <a:t>, </a:t>
            </a:r>
            <a:r>
              <a:rPr lang="ko-KR" altLang="en-US" sz="1800" dirty="0"/>
              <a:t>바이너리가 만들어지기 때문에 </a:t>
            </a:r>
            <a:r>
              <a:rPr lang="en-US" altLang="ko-KR" sz="1800" b="1" dirty="0"/>
              <a:t>JDK Dynamic Proxy</a:t>
            </a:r>
            <a:r>
              <a:rPr lang="ko-KR" altLang="en-US" sz="1800" dirty="0"/>
              <a:t>보다 </a:t>
            </a:r>
            <a:r>
              <a:rPr lang="ko-KR" altLang="en-US" sz="1800" dirty="0" err="1"/>
              <a:t>성능적으로</a:t>
            </a:r>
            <a:r>
              <a:rPr lang="ko-KR" altLang="en-US" sz="1800" dirty="0"/>
              <a:t> 더 우세</a:t>
            </a:r>
            <a:endParaRPr lang="en-US" altLang="ko-KR" sz="1800" dirty="0"/>
          </a:p>
          <a:p>
            <a:pPr marL="742950" lvl="1" indent="-285750"/>
            <a:r>
              <a:rPr lang="en-US" sz="1800" dirty="0"/>
              <a:t>final class</a:t>
            </a:r>
            <a:r>
              <a:rPr lang="ko-KR" altLang="en-US" sz="1800" dirty="0"/>
              <a:t>의 경우 프록시 생성 불가</a:t>
            </a:r>
            <a:r>
              <a:rPr lang="en-US" altLang="ko-KR" sz="1800" dirty="0"/>
              <a:t>(private </a:t>
            </a:r>
            <a:r>
              <a:rPr lang="ko-KR" altLang="en-US" sz="1800" dirty="0" err="1"/>
              <a:t>접근자로</a:t>
            </a:r>
            <a:r>
              <a:rPr lang="ko-KR" altLang="en-US" sz="1800" dirty="0"/>
              <a:t> 된 메서드는 상속</a:t>
            </a:r>
            <a:r>
              <a:rPr lang="en-US" altLang="ko-KR" sz="1800" dirty="0"/>
              <a:t>(Override)</a:t>
            </a:r>
            <a:r>
              <a:rPr lang="ko-KR" altLang="en-US" sz="1800" dirty="0"/>
              <a:t>가 지원 </a:t>
            </a:r>
            <a:r>
              <a:rPr lang="en-US" altLang="ko-KR" sz="1800" dirty="0"/>
              <a:t>X)</a:t>
            </a:r>
            <a:endParaRPr lang="en-US" sz="1800" dirty="0"/>
          </a:p>
          <a:p>
            <a:pPr marL="742950" lvl="1" indent="-285750"/>
            <a:endParaRPr lang="en-US" altLang="ko-KR" sz="18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82337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JDK Dynamic Proxy</a:t>
            </a:r>
            <a:r>
              <a:rPr lang="ko-KR" altLang="en-US" sz="2000" b="1" dirty="0"/>
              <a:t>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직관적이지 못함</a:t>
            </a:r>
            <a:endParaRPr lang="en-US" altLang="ko-KR" sz="2000" b="1" dirty="0"/>
          </a:p>
          <a:p>
            <a:pPr lvl="1"/>
            <a:r>
              <a:rPr lang="ko-KR" altLang="en-US" sz="1800"/>
              <a:t>나는 </a:t>
            </a:r>
            <a:r>
              <a:rPr lang="en-US" altLang="ko-KR" sz="1800"/>
              <a:t>MemberServiceImpl</a:t>
            </a:r>
            <a:r>
              <a:rPr lang="ko-KR" altLang="en-US" sz="1800"/>
              <a:t> </a:t>
            </a:r>
            <a:r>
              <a:rPr lang="ko-KR" altLang="en-US" sz="1800" dirty="0"/>
              <a:t>타입을 빈으로 등록</a:t>
            </a:r>
            <a:endParaRPr lang="en-US" altLang="ko-KR" sz="1600" dirty="0"/>
          </a:p>
          <a:p>
            <a:pPr lvl="1"/>
            <a:r>
              <a:rPr lang="en-US" altLang="ko-KR" sz="1800" u="sng" dirty="0"/>
              <a:t>JDK Dynamic Proxy</a:t>
            </a:r>
            <a:r>
              <a:rPr lang="ko-KR" altLang="en-US" sz="1800" u="sng" dirty="0"/>
              <a:t>기반 </a:t>
            </a:r>
            <a:r>
              <a:rPr lang="en-US" altLang="ko-KR" sz="1800" u="sng" dirty="0"/>
              <a:t>AOP</a:t>
            </a:r>
            <a:r>
              <a:rPr lang="ko-KR" altLang="en-US" sz="1800" u="sng" dirty="0"/>
              <a:t>를 적용하면 </a:t>
            </a:r>
            <a:r>
              <a:rPr lang="en-US" altLang="ko-KR" sz="1800" u="sng" dirty="0" err="1"/>
              <a:t>MemberServiceImpl</a:t>
            </a:r>
            <a:r>
              <a:rPr lang="ko-KR" altLang="en-US" sz="1800" u="sng" dirty="0"/>
              <a:t> 타입으로 조회가 안됨</a:t>
            </a:r>
            <a:endParaRPr lang="en-US" altLang="ko-KR" sz="1800" u="sng" dirty="0"/>
          </a:p>
          <a:p>
            <a:pPr lvl="2"/>
            <a:r>
              <a:rPr lang="en-US" altLang="ko-KR" sz="1600" dirty="0" err="1"/>
              <a:t>MemberServiceImpl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sym typeface="Wingdings" panose="05000000000000000000" pitchFamily="2" charset="2"/>
              </a:rPr>
              <a:t>MemberService</a:t>
            </a:r>
            <a:r>
              <a:rPr lang="ko-KR" altLang="en-US" sz="1600" dirty="0">
                <a:sym typeface="Wingdings" panose="05000000000000000000" pitchFamily="2" charset="2"/>
              </a:rPr>
              <a:t>타입</a:t>
            </a:r>
            <a:r>
              <a:rPr lang="en-US" altLang="ko-KR" sz="1600" dirty="0">
                <a:sym typeface="Wingdings" panose="05000000000000000000" pitchFamily="2" charset="2"/>
              </a:rPr>
              <a:t>(O), </a:t>
            </a:r>
            <a:r>
              <a:rPr lang="en-US" altLang="ko-KR" sz="1600" dirty="0" err="1"/>
              <a:t>MemberServiceImpl</a:t>
            </a:r>
            <a:r>
              <a:rPr lang="en-US" altLang="ko-KR" sz="1600" dirty="0"/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타입</a:t>
            </a:r>
            <a:r>
              <a:rPr lang="en-US" altLang="ko-KR" sz="1600" dirty="0">
                <a:sym typeface="Wingdings" panose="05000000000000000000" pitchFamily="2" charset="2"/>
              </a:rPr>
              <a:t>(O) </a:t>
            </a:r>
          </a:p>
          <a:p>
            <a:pPr lvl="2"/>
            <a:r>
              <a:rPr lang="en-US" altLang="ko-KR" sz="1600" dirty="0" err="1"/>
              <a:t>MemberServiceImplProxy</a:t>
            </a:r>
            <a:r>
              <a:rPr lang="en-US" altLang="ko-KR" sz="1600" dirty="0"/>
              <a:t>(</a:t>
            </a:r>
            <a:r>
              <a:rPr lang="ko-KR" altLang="en-US" sz="1600" dirty="0"/>
              <a:t>가칭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sym typeface="Wingdings" panose="05000000000000000000" pitchFamily="2" charset="2"/>
              </a:rPr>
              <a:t>MemberService</a:t>
            </a:r>
            <a:r>
              <a:rPr lang="ko-KR" altLang="en-US" sz="1600" dirty="0">
                <a:sym typeface="Wingdings" panose="05000000000000000000" pitchFamily="2" charset="2"/>
              </a:rPr>
              <a:t>타입</a:t>
            </a:r>
            <a:r>
              <a:rPr lang="en-US" altLang="ko-KR" sz="1600" dirty="0">
                <a:sym typeface="Wingdings" panose="05000000000000000000" pitchFamily="2" charset="2"/>
              </a:rPr>
              <a:t>(O), </a:t>
            </a:r>
            <a:r>
              <a:rPr lang="en-US" altLang="ko-KR" sz="1600" dirty="0" err="1"/>
              <a:t>MemberServiceImpl</a:t>
            </a:r>
            <a:r>
              <a:rPr lang="en-US" altLang="ko-KR" sz="1600" dirty="0"/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타입</a:t>
            </a:r>
            <a:r>
              <a:rPr lang="en-US" altLang="ko-KR" sz="1600" dirty="0">
                <a:sym typeface="Wingdings" panose="05000000000000000000" pitchFamily="2" charset="2"/>
              </a:rPr>
              <a:t>(X) </a:t>
            </a:r>
            <a:endParaRPr lang="en-US" altLang="ko-KR" sz="1600" dirty="0"/>
          </a:p>
          <a:p>
            <a:endParaRPr lang="en-US" altLang="ko-KR" sz="2000" b="1" dirty="0"/>
          </a:p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EnableAspectJAutoProxy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proxyTargetClass</a:t>
            </a:r>
            <a:r>
              <a:rPr lang="en-US" altLang="ko-KR" sz="2000" b="1" dirty="0"/>
              <a:t> = true or false)</a:t>
            </a:r>
          </a:p>
          <a:p>
            <a:pPr lvl="1"/>
            <a:r>
              <a:rPr lang="ko-KR" altLang="en-US" sz="1800" dirty="0"/>
              <a:t>스프링 부트에서는 </a:t>
            </a:r>
            <a:r>
              <a:rPr lang="en-US" altLang="ko-KR" sz="1800" dirty="0" err="1"/>
              <a:t>proxyTargetClass</a:t>
            </a:r>
            <a:r>
              <a:rPr lang="ko-KR" altLang="en-US" sz="1800" dirty="0"/>
              <a:t>가 </a:t>
            </a:r>
            <a:r>
              <a:rPr lang="en-US" altLang="ko-KR" sz="1800" dirty="0"/>
              <a:t>true</a:t>
            </a:r>
            <a:r>
              <a:rPr lang="ko-KR" altLang="en-US" sz="1800"/>
              <a:t>로 설정</a:t>
            </a:r>
            <a:r>
              <a:rPr lang="en-US" altLang="ko-KR" sz="1800"/>
              <a:t>(CGLib</a:t>
            </a:r>
            <a:r>
              <a:rPr lang="ko-KR" altLang="en-US" sz="1800"/>
              <a:t>사용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lvl="1"/>
            <a:r>
              <a:rPr lang="ko-KR" altLang="en-US" sz="1800" dirty="0"/>
              <a:t>스프링의 설계 철학은 </a:t>
            </a:r>
            <a:r>
              <a:rPr lang="en-US" altLang="ko-KR" sz="1800" dirty="0"/>
              <a:t>Interface</a:t>
            </a:r>
            <a:r>
              <a:rPr lang="ko-KR" altLang="en-US" sz="1800" dirty="0"/>
              <a:t>를 선호하지만 예외적인 상황이 덜 발생될 것으로 판단</a:t>
            </a:r>
            <a:endParaRPr lang="en-US" altLang="ko-KR" sz="1800" dirty="0"/>
          </a:p>
          <a:p>
            <a:pPr lvl="1"/>
            <a:r>
              <a:rPr lang="en-US" dirty="0"/>
              <a:t>We've generally found </a:t>
            </a:r>
            <a:r>
              <a:rPr lang="en-US" dirty="0" err="1"/>
              <a:t>cglib</a:t>
            </a:r>
            <a:r>
              <a:rPr lang="en-US" dirty="0"/>
              <a:t> proxies </a:t>
            </a:r>
            <a:r>
              <a:rPr lang="en-US" dirty="0">
                <a:solidFill>
                  <a:srgbClr val="0000FF"/>
                </a:solidFill>
              </a:rPr>
              <a:t>less likely to cause unexpected cast exceptions</a:t>
            </a:r>
            <a:r>
              <a:rPr lang="en-US" dirty="0"/>
              <a:t>.</a:t>
            </a:r>
          </a:p>
          <a:p>
            <a:pPr lvl="2"/>
            <a:r>
              <a:rPr lang="en-US" altLang="ko-KR" dirty="0"/>
              <a:t>"</a:t>
            </a:r>
            <a:r>
              <a:rPr lang="en-US" altLang="ko-KR" dirty="0" err="1"/>
              <a:t>proxyTargetClass</a:t>
            </a:r>
            <a:r>
              <a:rPr lang="en-US" altLang="ko-KR" dirty="0"/>
              <a:t> = false" </a:t>
            </a:r>
            <a:r>
              <a:rPr lang="en-US" altLang="ko-KR" dirty="0">
                <a:sym typeface="Wingdings" panose="05000000000000000000" pitchFamily="2" charset="2"/>
              </a:rPr>
              <a:t> JDK </a:t>
            </a:r>
            <a:r>
              <a:rPr lang="ko-KR" altLang="en-US" dirty="0">
                <a:sym typeface="Wingdings" panose="05000000000000000000" pitchFamily="2" charset="2"/>
              </a:rPr>
              <a:t>프록시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"</a:t>
            </a:r>
            <a:r>
              <a:rPr lang="en-US" altLang="ko-KR" dirty="0" err="1"/>
              <a:t>proxyTargetClass</a:t>
            </a:r>
            <a:r>
              <a:rPr lang="en-US" altLang="ko-KR" dirty="0"/>
              <a:t> = true"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CGLib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프록시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sz="16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01591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fontScale="92500" lnSpcReduction="10000"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ko-KR" altLang="en-US" sz="1700" dirty="0"/>
              <a:t>모든 메서드에 전부 적용</a:t>
            </a:r>
            <a:r>
              <a:rPr lang="en-US" altLang="ko-KR" sz="1700" dirty="0"/>
              <a:t>?</a:t>
            </a:r>
          </a:p>
          <a:p>
            <a:r>
              <a:rPr lang="ko-KR" altLang="en-US" sz="1700" dirty="0"/>
              <a:t>필요 없게 </a:t>
            </a:r>
            <a:r>
              <a:rPr lang="ko-KR" altLang="en-US" sz="1700"/>
              <a:t>된다면</a:t>
            </a:r>
            <a:r>
              <a:rPr lang="en-US" altLang="ko-KR" sz="1700"/>
              <a:t>?</a:t>
            </a:r>
          </a:p>
          <a:p>
            <a:r>
              <a:rPr lang="ko-KR" altLang="en-US" sz="1700"/>
              <a:t>기능이 수정된다면</a:t>
            </a:r>
            <a:r>
              <a:rPr lang="en-US" altLang="ko-KR" sz="1700"/>
              <a:t>?  </a:t>
            </a:r>
            <a:r>
              <a:rPr lang="ko-KR" altLang="en-US" sz="1700">
                <a:solidFill>
                  <a:srgbClr val="FF0000"/>
                </a:solidFill>
              </a:rPr>
              <a:t>결국 여기저기에 공통된 코드가 덕지덕지 붙게 되는 것이 문제</a:t>
            </a:r>
            <a:r>
              <a:rPr lang="en-US" altLang="ko-KR" sz="1700">
                <a:solidFill>
                  <a:srgbClr val="FF0000"/>
                </a:solidFill>
              </a:rPr>
              <a:t>(</a:t>
            </a:r>
            <a:r>
              <a:rPr lang="ko-KR" altLang="en-US" sz="1700">
                <a:solidFill>
                  <a:srgbClr val="FF0000"/>
                </a:solidFill>
              </a:rPr>
              <a:t>코드 중복성</a:t>
            </a:r>
            <a:r>
              <a:rPr lang="en-US" altLang="ko-KR" sz="170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0551" y="521673"/>
            <a:ext cx="1009122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en-US" altLang="en-US" dirty="0" err="1">
                <a:solidFill>
                  <a:srgbClr val="A9B7C6"/>
                </a:solidFill>
                <a:latin typeface="Arial Unicode MS"/>
                <a:ea typeface="JetBrains Mono"/>
              </a:rPr>
              <a:t>stopWatch.stop</a:t>
            </a:r>
            <a:r>
              <a:rPr lang="en-US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()</a:t>
            </a: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stopWatch.getTotalTimeMillis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0415" y="1154648"/>
            <a:ext cx="4942928" cy="51581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9320" y="2021423"/>
            <a:ext cx="9632369" cy="51581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0415" y="3375788"/>
            <a:ext cx="4942928" cy="51581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0415" y="4214338"/>
            <a:ext cx="9632369" cy="51581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446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AOP</a:t>
            </a:r>
            <a:r>
              <a:rPr lang="ko-KR" altLang="en-US" sz="2000" b="1" dirty="0"/>
              <a:t>사용하기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build.gradle</a:t>
            </a:r>
            <a:r>
              <a:rPr lang="ko-KR" altLang="en-US" sz="1800" dirty="0"/>
              <a:t>에 의존성 추가</a:t>
            </a:r>
            <a:endParaRPr lang="en-US" altLang="ko-KR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altLang="ko-KR" sz="1800" dirty="0" err="1"/>
              <a:t>ComAppConfig</a:t>
            </a:r>
            <a:r>
              <a:rPr lang="ko-KR" altLang="en-US" sz="1800" dirty="0"/>
              <a:t>에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EnableAspectJAutoProxy</a:t>
            </a:r>
            <a:r>
              <a:rPr lang="en-US" altLang="ko-KR" sz="1800" dirty="0"/>
              <a:t> </a:t>
            </a:r>
            <a:r>
              <a:rPr lang="ko-KR" altLang="en-US" sz="1800" dirty="0"/>
              <a:t>추가</a:t>
            </a:r>
            <a:r>
              <a:rPr lang="en-US" altLang="ko-KR" sz="1800" dirty="0"/>
              <a:t>(Spring boot</a:t>
            </a:r>
            <a:r>
              <a:rPr lang="ko-KR" altLang="en-US" sz="1800" dirty="0"/>
              <a:t>로 돌릴 경우 필요 없음</a:t>
            </a:r>
            <a:r>
              <a:rPr lang="en-US" altLang="ko-KR" sz="1800" dirty="0"/>
              <a:t>)</a:t>
            </a:r>
            <a:endParaRPr lang="en-US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4892" y="1876685"/>
            <a:ext cx="1147942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dependencies </a:t>
            </a:r>
            <a:r>
              <a:rPr lang="en-US" altLang="en-US" b="1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implementation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'spring-boot-starter-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'2.4.3'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40234" y="3713549"/>
            <a:ext cx="873027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EnableAspectJAutoProxy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excludeFilters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ComponentScan.Filter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(type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FilterType.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Configuration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8796E6-8A2A-45EF-BBE4-7DCE6FD22D41}"/>
              </a:ext>
            </a:extLst>
          </p:cNvPr>
          <p:cNvSpPr/>
          <p:nvPr/>
        </p:nvSpPr>
        <p:spPr>
          <a:xfrm>
            <a:off x="1066610" y="4026877"/>
            <a:ext cx="3259204" cy="307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655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AOP</a:t>
            </a:r>
            <a:r>
              <a:rPr lang="ko-KR" altLang="en-US" sz="2000" b="1" dirty="0"/>
              <a:t>사용하기</a:t>
            </a:r>
            <a:endParaRPr lang="en-US" altLang="ko-KR" sz="2000" b="1" dirty="0"/>
          </a:p>
          <a:p>
            <a:pPr lvl="1"/>
            <a:r>
              <a:rPr lang="en-US" altLang="ko-KR" dirty="0" err="1"/>
              <a:t>aop</a:t>
            </a:r>
            <a:r>
              <a:rPr lang="ko-KR" altLang="en-US" dirty="0"/>
              <a:t>패키지 밑에 </a:t>
            </a:r>
            <a:r>
              <a:rPr lang="en-US" altLang="ko-KR" dirty="0"/>
              <a:t>Aspect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5E15B-B593-4E45-9C9C-4A5E89E1A3D9}"/>
              </a:ext>
            </a:extLst>
          </p:cNvPr>
          <p:cNvSpPr/>
          <p:nvPr/>
        </p:nvSpPr>
        <p:spPr>
          <a:xfrm>
            <a:off x="6366332" y="4802201"/>
            <a:ext cx="450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FF00"/>
                </a:solidFill>
                <a:latin typeface="Arial Unicode MS"/>
              </a:rPr>
              <a:t>//</a:t>
            </a:r>
            <a:r>
              <a:rPr lang="ko-KR" altLang="en-US">
                <a:solidFill>
                  <a:srgbClr val="FFFF00"/>
                </a:solidFill>
                <a:latin typeface="Arial Unicode MS"/>
              </a:rPr>
              <a:t>어디에서 작동한 </a:t>
            </a:r>
            <a:r>
              <a:rPr lang="en-US" altLang="ko-KR">
                <a:solidFill>
                  <a:srgbClr val="FFFF00"/>
                </a:solidFill>
                <a:latin typeface="Arial Unicode MS"/>
              </a:rPr>
              <a:t>AOP</a:t>
            </a:r>
            <a:r>
              <a:rPr lang="ko-KR" altLang="en-US">
                <a:solidFill>
                  <a:srgbClr val="FFFF00"/>
                </a:solidFill>
                <a:latin typeface="Arial Unicode MS"/>
              </a:rPr>
              <a:t>인지 확인하기 위함</a:t>
            </a:r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F353FC-AD1B-428D-A1B7-B6F1C011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308" y="240585"/>
            <a:ext cx="2943225" cy="131445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E742EC4-C43B-4155-9986-4FA99791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54" y="1896659"/>
            <a:ext cx="9957598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ElapsedTimeMeasureAop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"execution(* com.kit.dormitory..*(..))"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execute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(ProceedingJoinPoint joinPoint)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Throwable{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StopWatch stopWatch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stopWatch.start()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Object result = joinPoint.proceed()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stopWatch.stop()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"joinPoint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joinPoint.toString())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"stopWatch.getTotalTimeMillis()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stopWatch.getTotalTimeMillis())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169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테스트해보기</a:t>
            </a:r>
            <a:endParaRPr lang="en-US" altLang="ko-KR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lvl="1"/>
            <a:r>
              <a:rPr lang="ko-KR" altLang="en-US" sz="1800" dirty="0"/>
              <a:t>객체지향과 </a:t>
            </a:r>
            <a:r>
              <a:rPr lang="ko-KR" altLang="en-US" sz="1800" dirty="0" err="1"/>
              <a:t>관점지향은</a:t>
            </a:r>
            <a:r>
              <a:rPr lang="ko-KR" altLang="en-US" sz="1800" dirty="0"/>
              <a:t> 서로 대립되는 개념이 아님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관점지향</a:t>
            </a:r>
            <a:r>
              <a:rPr lang="ko-KR" altLang="en-US" sz="1800" dirty="0"/>
              <a:t> 프로그래밍은 객체지향이 잘 유지될 수 있도록 돕는 역할</a:t>
            </a:r>
            <a:endParaRPr lang="en-US" sz="1800" dirty="0"/>
          </a:p>
          <a:p>
            <a:pPr marL="457200" lvl="1" indent="0">
              <a:buNone/>
            </a:pPr>
            <a:endParaRPr lang="en-US" altLang="ko-KR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4007" y="1364470"/>
            <a:ext cx="826700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AopTest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AnnotationConfigApplicationContext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AnnotationConfigApplicationContext(ComAppConfig.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AOP_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MemberService memberService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.getBean(MemberService.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memberA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memberService.register(memberA)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084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커스텀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어노테이션을</a:t>
            </a:r>
            <a:r>
              <a:rPr lang="ko-KR" altLang="en-US" sz="2000" b="1" dirty="0"/>
              <a:t> 이용한 </a:t>
            </a:r>
            <a:r>
              <a:rPr lang="en-US" altLang="ko-KR" sz="2000" b="1" dirty="0"/>
              <a:t>AOP</a:t>
            </a:r>
          </a:p>
          <a:p>
            <a:pPr lvl="1"/>
            <a:r>
              <a:rPr lang="en-US" altLang="ko-KR" sz="1800" dirty="0" err="1"/>
              <a:t>MemberServiceImpl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메소드에</a:t>
            </a:r>
            <a:r>
              <a:rPr lang="ko-KR" altLang="en-US" sz="1800" dirty="0"/>
              <a:t> 아직 없는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ElapsedTimeLog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어노테이션</a:t>
            </a:r>
            <a:r>
              <a:rPr lang="ko-KR" altLang="en-US" sz="1800" dirty="0"/>
              <a:t> 정의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ElapsedTimeLog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어노테이션을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com.kit.dormitory.annotation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패키지에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457200" lvl="1" indent="0">
              <a:buNone/>
            </a:pPr>
            <a:endParaRPr lang="en-US" altLang="ko-KR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4999" y="1800535"/>
            <a:ext cx="758412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ElapsedTimeLog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ElapsedTimeLog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789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커스텀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어노테이션을</a:t>
            </a:r>
            <a:r>
              <a:rPr lang="ko-KR" altLang="en-US" sz="2000" b="1" dirty="0"/>
              <a:t> 이용한 </a:t>
            </a:r>
            <a:r>
              <a:rPr lang="en-US" altLang="ko-KR" sz="2000" b="1" dirty="0"/>
              <a:t>AOP</a:t>
            </a:r>
          </a:p>
          <a:p>
            <a:pPr lvl="1"/>
            <a:r>
              <a:rPr lang="en-US" altLang="ko-KR" sz="1800" dirty="0" err="1"/>
              <a:t>MemberServiceImpl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메소드에</a:t>
            </a:r>
            <a:r>
              <a:rPr lang="ko-KR" altLang="en-US" sz="1800" dirty="0"/>
              <a:t> 아직 없는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ElapsedTimeLog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어노테이션</a:t>
            </a:r>
            <a:r>
              <a:rPr lang="ko-KR" altLang="en-US" sz="1800" dirty="0"/>
              <a:t> 정의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 err="1"/>
              <a:t>PointCut</a:t>
            </a:r>
            <a:r>
              <a:rPr lang="ko-KR" altLang="en-US" sz="1800" dirty="0"/>
              <a:t>변경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457200" lvl="1" indent="0">
              <a:buNone/>
            </a:pPr>
            <a:endParaRPr lang="en-US" altLang="ko-KR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7347" y="1840952"/>
            <a:ext cx="4427815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com.kit.dormitory.annotation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java.lang.annotation.ElementType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java.lang.annotation.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Retention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java.lang.annotation.RetentionPolicy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java.lang.annotation.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@Retention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RetentionPolicy.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ElapsedTimeLog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07347" y="5306335"/>
            <a:ext cx="835036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ElapsedTimeMeasureAop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//@Around("execution(*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com.kit.dormitory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..*(..))")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"@annotation(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com.kit.dormitory.annotation.ElapsedTimeLog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401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12134</TotalTime>
  <Words>2350</Words>
  <Application>Microsoft Office PowerPoint</Application>
  <PresentationFormat>와이드스크린</PresentationFormat>
  <Paragraphs>429</Paragraphs>
  <Slides>32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Arial Unicode MS</vt:lpstr>
      <vt:lpstr>JetBrains Mono</vt:lpstr>
      <vt:lpstr>Ubuntu Condensed</vt:lpstr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테마</vt:lpstr>
      <vt:lpstr>Aspect Oriented Programming</vt:lpstr>
      <vt:lpstr>AOP</vt:lpstr>
      <vt:lpstr>AOP</vt:lpstr>
      <vt:lpstr>AOP</vt:lpstr>
      <vt:lpstr>AOP</vt:lpstr>
      <vt:lpstr>AOP</vt:lpstr>
      <vt:lpstr>AOP</vt:lpstr>
      <vt:lpstr>AOP</vt:lpstr>
      <vt:lpstr>AOP</vt:lpstr>
      <vt:lpstr>Custom Annotation</vt:lpstr>
      <vt:lpstr>Custom Annotation</vt:lpstr>
      <vt:lpstr>Custom Annotation</vt:lpstr>
      <vt:lpstr>AOP개념 설명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AOP(Terms)</vt:lpstr>
      <vt:lpstr>AOP</vt:lpstr>
      <vt:lpstr>프록시 패턴</vt:lpstr>
      <vt:lpstr>AOP</vt:lpstr>
      <vt:lpstr>AOP</vt:lpstr>
      <vt:lpstr>AOP</vt:lpstr>
      <vt:lpstr>AOP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4627</cp:revision>
  <dcterms:created xsi:type="dcterms:W3CDTF">2020-03-06T01:35:43Z</dcterms:created>
  <dcterms:modified xsi:type="dcterms:W3CDTF">2022-03-21T01:24:49Z</dcterms:modified>
  <cp:version>1000.0000.01</cp:version>
</cp:coreProperties>
</file>