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5"/>
  </p:notesMasterIdLst>
  <p:sldIdLst>
    <p:sldId id="360" r:id="rId2"/>
    <p:sldId id="361" r:id="rId3"/>
    <p:sldId id="362" r:id="rId4"/>
    <p:sldId id="363" r:id="rId5"/>
    <p:sldId id="364" r:id="rId6"/>
    <p:sldId id="365" r:id="rId7"/>
    <p:sldId id="343" r:id="rId8"/>
    <p:sldId id="348" r:id="rId9"/>
    <p:sldId id="349" r:id="rId10"/>
    <p:sldId id="356" r:id="rId11"/>
    <p:sldId id="368" r:id="rId12"/>
    <p:sldId id="358" r:id="rId13"/>
    <p:sldId id="370" r:id="rId14"/>
    <p:sldId id="383" r:id="rId15"/>
    <p:sldId id="386" r:id="rId16"/>
    <p:sldId id="371" r:id="rId17"/>
    <p:sldId id="385" r:id="rId18"/>
    <p:sldId id="388" r:id="rId19"/>
    <p:sldId id="389" r:id="rId20"/>
    <p:sldId id="391" r:id="rId21"/>
    <p:sldId id="390" r:id="rId22"/>
    <p:sldId id="387" r:id="rId23"/>
    <p:sldId id="392" r:id="rId24"/>
    <p:sldId id="393" r:id="rId25"/>
    <p:sldId id="395" r:id="rId26"/>
    <p:sldId id="397" r:id="rId27"/>
    <p:sldId id="366" r:id="rId28"/>
    <p:sldId id="367" r:id="rId29"/>
    <p:sldId id="396" r:id="rId30"/>
    <p:sldId id="377" r:id="rId31"/>
    <p:sldId id="378" r:id="rId32"/>
    <p:sldId id="380" r:id="rId33"/>
    <p:sldId id="3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3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1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2database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Servlet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55575" y="63229"/>
            <a:ext cx="349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Front Controller </a:t>
            </a:r>
            <a:r>
              <a:rPr lang="ko-KR" altLang="en-US" sz="2800" b="1" dirty="0"/>
              <a:t>패턴</a:t>
            </a:r>
            <a:endParaRPr 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2490943" y="2558641"/>
            <a:ext cx="1871923" cy="8388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Controller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8388" y="1476597"/>
            <a:ext cx="2059115" cy="5729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MemeberController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08388" y="2691601"/>
            <a:ext cx="2059115" cy="5729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BoardController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08388" y="3906605"/>
            <a:ext cx="2059115" cy="5729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OrderController</a:t>
            </a:r>
            <a:endParaRPr lang="en-US" dirty="0"/>
          </a:p>
        </p:txBody>
      </p:sp>
      <p:cxnSp>
        <p:nvCxnSpPr>
          <p:cNvPr id="9" name="직선 화살표 연결선 8"/>
          <p:cNvCxnSpPr>
            <a:endCxn id="3" idx="1"/>
          </p:cNvCxnSpPr>
          <p:nvPr/>
        </p:nvCxnSpPr>
        <p:spPr>
          <a:xfrm>
            <a:off x="1333850" y="2978091"/>
            <a:ext cx="1157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9454" y="25820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38" y="352186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 err="1"/>
              <a:t>파싱</a:t>
            </a:r>
            <a:endParaRPr lang="en-US" dirty="0"/>
          </a:p>
        </p:txBody>
      </p:sp>
      <p:cxnSp>
        <p:nvCxnSpPr>
          <p:cNvPr id="23" name="직선 화살표 연결선 22"/>
          <p:cNvCxnSpPr>
            <a:stCxn id="3" idx="3"/>
            <a:endCxn id="12" idx="1"/>
          </p:cNvCxnSpPr>
          <p:nvPr/>
        </p:nvCxnSpPr>
        <p:spPr>
          <a:xfrm flipV="1">
            <a:off x="4362866" y="1763087"/>
            <a:ext cx="745522" cy="12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13" idx="1"/>
          </p:cNvCxnSpPr>
          <p:nvPr/>
        </p:nvCxnSpPr>
        <p:spPr>
          <a:xfrm>
            <a:off x="4362866" y="2978091"/>
            <a:ext cx="74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15" idx="1"/>
          </p:cNvCxnSpPr>
          <p:nvPr/>
        </p:nvCxnSpPr>
        <p:spPr>
          <a:xfrm>
            <a:off x="4362866" y="2978091"/>
            <a:ext cx="745522" cy="12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60148" y="1476596"/>
            <a:ext cx="2059115" cy="5729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MemberSevice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760148" y="2691601"/>
            <a:ext cx="2059115" cy="5729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BoradService</a:t>
            </a:r>
            <a:endParaRPr 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760148" y="3909983"/>
            <a:ext cx="2059115" cy="5729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OrderService</a:t>
            </a:r>
            <a:endParaRPr lang="en-US" dirty="0"/>
          </a:p>
        </p:txBody>
      </p:sp>
      <p:cxnSp>
        <p:nvCxnSpPr>
          <p:cNvPr id="35" name="직선 화살표 연결선 34"/>
          <p:cNvCxnSpPr>
            <a:stCxn id="12" idx="3"/>
            <a:endCxn id="32" idx="1"/>
          </p:cNvCxnSpPr>
          <p:nvPr/>
        </p:nvCxnSpPr>
        <p:spPr>
          <a:xfrm flipV="1">
            <a:off x="7167503" y="1763086"/>
            <a:ext cx="592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3"/>
            <a:endCxn id="33" idx="1"/>
          </p:cNvCxnSpPr>
          <p:nvPr/>
        </p:nvCxnSpPr>
        <p:spPr>
          <a:xfrm>
            <a:off x="7167503" y="2978091"/>
            <a:ext cx="592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3"/>
            <a:endCxn id="34" idx="1"/>
          </p:cNvCxnSpPr>
          <p:nvPr/>
        </p:nvCxnSpPr>
        <p:spPr>
          <a:xfrm>
            <a:off x="7167503" y="4193095"/>
            <a:ext cx="592645" cy="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247" y="802161"/>
            <a:ext cx="787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요청은 일단 </a:t>
            </a:r>
            <a:r>
              <a:rPr lang="en-US" altLang="ko-KR" dirty="0"/>
              <a:t>Front Controller</a:t>
            </a:r>
            <a:r>
              <a:rPr lang="ko-KR" altLang="en-US" dirty="0"/>
              <a:t>라는 입구를 통과하고 여기서 분기되는 구조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7974" y="4757951"/>
            <a:ext cx="111474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Front Controller</a:t>
            </a:r>
            <a:r>
              <a:rPr lang="ko-KR" altLang="en-US" sz="2000" b="1" dirty="0"/>
              <a:t>의 필요 기능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요청을 처리하기 위해 필요한 컨트롤러</a:t>
            </a:r>
            <a:r>
              <a:rPr lang="en-US" altLang="ko-KR" dirty="0"/>
              <a:t>(bean) </a:t>
            </a:r>
            <a:r>
              <a:rPr lang="ko-KR" altLang="en-US" dirty="0"/>
              <a:t>찾기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/>
              <a:t>Handler Mapping, handler</a:t>
            </a:r>
            <a:r>
              <a:rPr lang="ko-KR" altLang="en-US"/>
              <a:t>와 </a:t>
            </a:r>
            <a:r>
              <a:rPr lang="en-US" altLang="ko-KR"/>
              <a:t>controller</a:t>
            </a:r>
            <a:r>
              <a:rPr lang="ko-KR" altLang="en-US"/>
              <a:t>가 동일한 개념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컨트롤러의 특정 </a:t>
            </a:r>
            <a:r>
              <a:rPr lang="ko-KR" altLang="en-US" dirty="0" err="1"/>
              <a:t>메소드</a:t>
            </a:r>
            <a:r>
              <a:rPr lang="ko-KR" altLang="en-US" dirty="0"/>
              <a:t> 실행 </a:t>
            </a:r>
            <a:r>
              <a:rPr lang="en-US" altLang="ko-KR" dirty="0">
                <a:sym typeface="Wingdings" panose="05000000000000000000" pitchFamily="2" charset="2"/>
              </a:rPr>
              <a:t> Handler Adapter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 결과를 </a:t>
            </a:r>
            <a:r>
              <a:rPr lang="en-US" altLang="ko-KR" dirty="0"/>
              <a:t>Model(DTO)</a:t>
            </a:r>
            <a:r>
              <a:rPr lang="ko-KR" altLang="en-US" dirty="0"/>
              <a:t>로 저장 </a:t>
            </a:r>
            <a:r>
              <a:rPr lang="en-US" altLang="ko-KR" dirty="0">
                <a:sym typeface="Wingdings" panose="05000000000000000000" pitchFamily="2" charset="2"/>
              </a:rPr>
              <a:t> Model, </a:t>
            </a:r>
            <a:r>
              <a:rPr lang="en-US" altLang="ko-KR" dirty="0" err="1">
                <a:sym typeface="Wingdings" panose="05000000000000000000" pitchFamily="2" charset="2"/>
              </a:rPr>
              <a:t>ModelAndView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응답을 위한 </a:t>
            </a:r>
            <a:r>
              <a:rPr lang="en-US" altLang="ko-KR" dirty="0"/>
              <a:t>View</a:t>
            </a:r>
            <a:r>
              <a:rPr lang="ko-KR" altLang="en-US" dirty="0"/>
              <a:t>찾기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ViewResolver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를 렌더링하여 최종적으로 사용자에게 응답하기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22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s://terasolunaorg.github.io/guideline/1.0.1.RELEASE/en/_images/Request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86" y="63229"/>
            <a:ext cx="9979025" cy="66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729" y="6519446"/>
            <a:ext cx="8319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https://terasolunaorg.github.io/guideline/1.0.1.RELEASE/en/Overview/SpringMVCOverview.html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5575" y="63229"/>
            <a:ext cx="272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SpringMVC</a:t>
            </a:r>
            <a:endParaRPr 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2327564" y="1257300"/>
            <a:ext cx="1724891" cy="1205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2327564" y="5268685"/>
            <a:ext cx="3498470" cy="339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7CCA-3A60-451D-B88C-C36FF1F8DC70}"/>
              </a:ext>
            </a:extLst>
          </p:cNvPr>
          <p:cNvSpPr/>
          <p:nvPr/>
        </p:nvSpPr>
        <p:spPr>
          <a:xfrm>
            <a:off x="7187235" y="5438502"/>
            <a:ext cx="4826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/>
              <a:t>Dispatcher</a:t>
            </a:r>
          </a:p>
          <a:p>
            <a:r>
              <a:rPr lang="ko-KR" altLang="en-US" sz="1400"/>
              <a:t>컴퓨터와 입출력 장치간에 개입하여 이들 사이의 연락이나 제어를 하기 위해 주기억 장치 내에 상주하는 루틴</a:t>
            </a:r>
          </a:p>
        </p:txBody>
      </p:sp>
    </p:spTree>
    <p:extLst>
      <p:ext uri="{BB962C8B-B14F-4D97-AF65-F5344CB8AC3E}">
        <p14:creationId xmlns:p14="http://schemas.microsoft.com/office/powerpoint/2010/main" val="15975342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개요</a:t>
            </a:r>
            <a:r>
              <a:rPr lang="en-US" altLang="ko-KR" b="1" dirty="0"/>
              <a:t> </a:t>
            </a:r>
          </a:p>
          <a:p>
            <a:pPr lvl="1"/>
            <a:r>
              <a:rPr lang="en-US" altLang="ko-KR" dirty="0" err="1"/>
              <a:t>HttpServlet</a:t>
            </a:r>
            <a:r>
              <a:rPr lang="ko-KR" altLang="en-US" dirty="0"/>
              <a:t>을 상속 받은 </a:t>
            </a:r>
            <a:r>
              <a:rPr lang="ko-KR" altLang="en-US" dirty="0" err="1"/>
              <a:t>서블릿</a:t>
            </a:r>
            <a:endParaRPr lang="en-US" altLang="ko-KR" dirty="0"/>
          </a:p>
          <a:p>
            <a:pPr lvl="2"/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FrameworkServlet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 err="1">
                <a:sym typeface="Wingdings" panose="05000000000000000000" pitchFamily="2" charset="2"/>
              </a:rPr>
              <a:t>HttpServletBean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en-US" altLang="ko-KR" dirty="0" err="1">
                <a:sym typeface="Wingdings" panose="05000000000000000000" pitchFamily="2" charset="2"/>
              </a:rPr>
              <a:t>HttpServlet</a:t>
            </a:r>
            <a:endParaRPr lang="en-US" altLang="ko-KR" dirty="0"/>
          </a:p>
          <a:p>
            <a:pPr lvl="1"/>
            <a:r>
              <a:rPr lang="ko-KR" altLang="en-US" dirty="0"/>
              <a:t>스프링 부트는 내장 </a:t>
            </a:r>
            <a:r>
              <a:rPr lang="en-US" altLang="ko-KR" dirty="0"/>
              <a:t>WAS(tomcat)</a:t>
            </a:r>
            <a:r>
              <a:rPr lang="ko-KR" altLang="en-US" dirty="0"/>
              <a:t>을 띄울 때 </a:t>
            </a:r>
            <a:r>
              <a:rPr lang="en-US" altLang="ko-KR" dirty="0" err="1"/>
              <a:t>DispacherServlet</a:t>
            </a:r>
            <a:r>
              <a:rPr lang="ko-KR" altLang="en-US" dirty="0"/>
              <a:t>을 자동으로 등록</a:t>
            </a:r>
            <a:endParaRPr lang="en-US" altLang="ko-KR" dirty="0"/>
          </a:p>
          <a:p>
            <a:pPr lvl="2"/>
            <a:r>
              <a:rPr lang="en-US" altLang="ko-KR" dirty="0" err="1"/>
              <a:t>urlPatters</a:t>
            </a:r>
            <a:r>
              <a:rPr lang="en-US" altLang="ko-KR" dirty="0"/>
              <a:t>="/"</a:t>
            </a:r>
            <a:r>
              <a:rPr lang="ko-KR" altLang="en-US" dirty="0"/>
              <a:t>로 설정하여 모든 요청을 </a:t>
            </a:r>
            <a:r>
              <a:rPr lang="en-US" altLang="ko-KR" dirty="0" err="1"/>
              <a:t>DispacherServlet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받도록 함</a:t>
            </a:r>
            <a:endParaRPr lang="en-US" altLang="ko-KR" dirty="0"/>
          </a:p>
          <a:p>
            <a:pPr lvl="1"/>
            <a:r>
              <a:rPr lang="en-US" altLang="ko-KR" dirty="0" err="1"/>
              <a:t>DispatcherServlet</a:t>
            </a:r>
            <a:r>
              <a:rPr lang="ko-KR" altLang="en-US" dirty="0"/>
              <a:t>의 </a:t>
            </a:r>
            <a:r>
              <a:rPr lang="en-US" altLang="ko-KR" dirty="0" err="1"/>
              <a:t>doDispatch</a:t>
            </a:r>
            <a:r>
              <a:rPr lang="ko-KR" altLang="en-US" dirty="0"/>
              <a:t>에서 핵심 코드가 동작</a:t>
            </a:r>
            <a:endParaRPr lang="en-US" altLang="ko-KR" dirty="0"/>
          </a:p>
          <a:p>
            <a:pPr lvl="1"/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1" y="3848673"/>
            <a:ext cx="6657975" cy="33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1" y="4467665"/>
            <a:ext cx="9582150" cy="36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91" y="5109411"/>
            <a:ext cx="10315575" cy="37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91" y="5726469"/>
            <a:ext cx="11336655" cy="3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99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주요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빈 타입</a:t>
            </a:r>
            <a:r>
              <a:rPr lang="en-US" altLang="ko-KR" sz="2000" b="1" dirty="0"/>
              <a:t> </a:t>
            </a: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HandlerMapping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HandlerAdapter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ViewResolver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View</a:t>
            </a:r>
          </a:p>
          <a:p>
            <a:pPr lvl="1"/>
            <a:r>
              <a:rPr lang="en-US" altLang="ko-KR" sz="1800" dirty="0" err="1"/>
              <a:t>HandlerExceptionResolver</a:t>
            </a:r>
            <a:r>
              <a:rPr lang="en-US" altLang="ko-KR" sz="1800" dirty="0"/>
              <a:t>: (</a:t>
            </a:r>
            <a:r>
              <a:rPr lang="ko-KR" altLang="en-US" sz="1800" dirty="0"/>
              <a:t>웹 시스템에서</a:t>
            </a:r>
            <a:r>
              <a:rPr lang="en-US" altLang="ko-KR" sz="1800" dirty="0"/>
              <a:t>)</a:t>
            </a:r>
            <a:r>
              <a:rPr lang="ko-KR" altLang="en-US" sz="1800" dirty="0"/>
              <a:t> 발생하는 </a:t>
            </a:r>
            <a:r>
              <a:rPr lang="en-US" altLang="ko-KR" sz="1800" dirty="0"/>
              <a:t>Exception</a:t>
            </a:r>
            <a:r>
              <a:rPr lang="ko-KR" altLang="en-US" sz="1800" dirty="0"/>
              <a:t>처리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LocaleResolver</a:t>
            </a:r>
            <a:r>
              <a:rPr lang="en-US" altLang="ko-KR" sz="1800" dirty="0"/>
              <a:t>: </a:t>
            </a:r>
            <a:r>
              <a:rPr lang="ko-KR" altLang="en-US" sz="1800" dirty="0"/>
              <a:t>클라이언트의 </a:t>
            </a:r>
            <a:r>
              <a:rPr lang="ko-KR" altLang="en-US" sz="1800" dirty="0" err="1"/>
              <a:t>타임존과</a:t>
            </a:r>
            <a:r>
              <a:rPr lang="ko-KR" altLang="en-US" sz="1800" dirty="0"/>
              <a:t> </a:t>
            </a:r>
            <a:r>
              <a:rPr lang="en-US" altLang="ko-KR" sz="1800" dirty="0"/>
              <a:t>locale</a:t>
            </a:r>
            <a:r>
              <a:rPr lang="ko-KR" altLang="en-US" sz="1800" dirty="0"/>
              <a:t>을 결정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ThemeResolver</a:t>
            </a:r>
            <a:r>
              <a:rPr lang="en-US" altLang="ko-KR" sz="1800" dirty="0"/>
              <a:t>: </a:t>
            </a:r>
            <a:r>
              <a:rPr lang="ko-KR" altLang="en-US" sz="1800" dirty="0"/>
              <a:t>웹 애플리케이션에 사용할 수 있는 테마를 결정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MultipartResolver</a:t>
            </a:r>
            <a:r>
              <a:rPr lang="en-US" altLang="ko-KR" sz="1800" dirty="0"/>
              <a:t>: </a:t>
            </a:r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업로드 지원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jsp</a:t>
            </a:r>
            <a:r>
              <a:rPr lang="ko-KR" altLang="en-US" sz="1800" dirty="0"/>
              <a:t>에선 </a:t>
            </a:r>
            <a:r>
              <a:rPr lang="en-US" altLang="ko-KR" sz="1800" dirty="0"/>
              <a:t>cos.jar</a:t>
            </a:r>
            <a:r>
              <a:rPr lang="ko-KR" altLang="en-US" sz="1800" dirty="0"/>
              <a:t>파일 사용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FlashMapManager</a:t>
            </a:r>
            <a:r>
              <a:rPr lang="en-US" altLang="ko-KR" sz="1800" dirty="0"/>
              <a:t>: </a:t>
            </a:r>
            <a:r>
              <a:rPr lang="ko-KR" altLang="en-US" sz="1800" dirty="0"/>
              <a:t>필요에 의해 </a:t>
            </a:r>
            <a:r>
              <a:rPr lang="en-US" altLang="ko-KR" sz="1800" dirty="0"/>
              <a:t>Redirect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할 때 데이터를 손쉽게 전달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r>
              <a:rPr lang="en-US" altLang="ko-KR" sz="2000" b="1" dirty="0" err="1"/>
              <a:t>DispactherServlet</a:t>
            </a:r>
            <a:r>
              <a:rPr lang="ko-KR" altLang="en-US" sz="2000" b="1" dirty="0"/>
              <a:t>의 유연성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위의 기능은 인터페이스로 제공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따라서 인터페이스를 구현해서 </a:t>
            </a:r>
            <a:r>
              <a:rPr lang="en-US" altLang="ko-KR" sz="1800" dirty="0" err="1">
                <a:sym typeface="Wingdings" panose="05000000000000000000" pitchFamily="2" charset="2"/>
              </a:rPr>
              <a:t>DispatcherServlet</a:t>
            </a:r>
            <a:r>
              <a:rPr lang="ko-KR" altLang="en-US" sz="1800" dirty="0">
                <a:sym typeface="Wingdings" panose="05000000000000000000" pitchFamily="2" charset="2"/>
              </a:rPr>
              <a:t>에 등록 가능</a:t>
            </a:r>
            <a:r>
              <a:rPr lang="ko-KR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60338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DispatcherServlet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HandlerMapping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HandlerAdapter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HandlerMapping</a:t>
            </a:r>
            <a:r>
              <a:rPr lang="ko-KR" altLang="en-US" sz="1800" dirty="0"/>
              <a:t>은 등록된 컨트롤러를 </a:t>
            </a:r>
            <a:r>
              <a:rPr lang="ko-KR" altLang="en-US" sz="1800"/>
              <a:t>찾는 역할</a:t>
            </a:r>
            <a:endParaRPr lang="en-US" altLang="ko-KR" sz="1800"/>
          </a:p>
          <a:p>
            <a:pPr lvl="1"/>
            <a:r>
              <a:rPr lang="en-US" altLang="ko-KR" sz="1800"/>
              <a:t>HandlerAdapter</a:t>
            </a:r>
            <a:r>
              <a:rPr lang="ko-KR" altLang="en-US" sz="1800" dirty="0"/>
              <a:t>를 통해 컨트롤러의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실행</a:t>
            </a:r>
            <a:endParaRPr lang="en-US" altLang="ko-KR" sz="1800" dirty="0"/>
          </a:p>
          <a:p>
            <a:pPr lvl="1"/>
            <a:r>
              <a:rPr lang="ko-KR" altLang="en-US" sz="1800" dirty="0"/>
              <a:t>최신의 스프링은 </a:t>
            </a:r>
            <a:r>
              <a:rPr lang="ko-KR" altLang="en-US" sz="1800" u="sng" dirty="0" err="1"/>
              <a:t>어노테이션을</a:t>
            </a:r>
            <a:r>
              <a:rPr lang="ko-KR" altLang="en-US" sz="1800" u="sng" dirty="0"/>
              <a:t> 이용</a:t>
            </a:r>
            <a:r>
              <a:rPr lang="ko-KR" altLang="en-US" sz="1800" dirty="0"/>
              <a:t>하여 컨트롤러를 빈으로 등록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lvl="1"/>
            <a:r>
              <a:rPr lang="ko-KR" altLang="en-US" sz="1800" dirty="0"/>
              <a:t>따라서</a:t>
            </a:r>
            <a:r>
              <a:rPr lang="en-US" altLang="ko-KR" sz="1800" dirty="0"/>
              <a:t> </a:t>
            </a:r>
            <a:r>
              <a:rPr lang="ko-KR" altLang="en-US" sz="1800" dirty="0"/>
              <a:t>컨트롤러로 사용할 클래스에 적절한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붙이고 이를 처리하는 단순한 방식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스프링에는 다양한 </a:t>
            </a:r>
            <a:r>
              <a:rPr lang="en-US" altLang="ko-KR" sz="1800" dirty="0" err="1"/>
              <a:t>HandlerMapping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HandlerAdapter</a:t>
            </a:r>
            <a:r>
              <a:rPr lang="ko-KR" altLang="en-US" sz="1800" dirty="0"/>
              <a:t>가 존재</a:t>
            </a:r>
            <a:endParaRPr lang="en-US" altLang="ko-KR" sz="1800" dirty="0"/>
          </a:p>
          <a:p>
            <a:pPr lvl="1"/>
            <a:r>
              <a:rPr lang="ko-KR" altLang="en-US" sz="1800" dirty="0"/>
              <a:t>스프링이 처음부터 </a:t>
            </a:r>
            <a:r>
              <a:rPr lang="ko-KR" altLang="en-US" sz="1800" dirty="0" err="1"/>
              <a:t>어노테이션</a:t>
            </a:r>
            <a:r>
              <a:rPr lang="ko-KR" altLang="en-US" sz="1800" dirty="0"/>
              <a:t> 기반으로 동작한 것이 아니므로 </a:t>
            </a:r>
            <a:r>
              <a:rPr lang="en-US" altLang="ko-KR" sz="1800" dirty="0"/>
              <a:t>1) </a:t>
            </a:r>
            <a:r>
              <a:rPr lang="ko-KR" altLang="en-US" sz="1800" dirty="0" err="1"/>
              <a:t>레거시</a:t>
            </a:r>
            <a:r>
              <a:rPr lang="ko-KR" altLang="en-US" sz="1800" dirty="0"/>
              <a:t> 시스템에서 사용한 방식이 동작해야 하고 </a:t>
            </a:r>
            <a:r>
              <a:rPr lang="en-US" altLang="ko-KR" sz="1800" dirty="0"/>
              <a:t>2) </a:t>
            </a:r>
            <a:r>
              <a:rPr lang="ko-KR" altLang="en-US" sz="1800" dirty="0"/>
              <a:t>다양한 컨트롤러 구현 방법을 지원해야 함</a:t>
            </a:r>
            <a:endParaRPr lang="en-US" altLang="ko-KR" sz="1800" dirty="0"/>
          </a:p>
          <a:p>
            <a:pPr lvl="1"/>
            <a:r>
              <a:rPr lang="en-US" altLang="ko-KR" sz="1800" dirty="0" err="1">
                <a:solidFill>
                  <a:srgbClr val="FF0000"/>
                </a:solidFill>
              </a:rPr>
              <a:t>RequestMappingHandlerMapping</a:t>
            </a:r>
            <a:r>
              <a:rPr lang="ko-KR" altLang="en-US" sz="1800" dirty="0"/>
              <a:t>과 </a:t>
            </a:r>
            <a:r>
              <a:rPr lang="en-US" altLang="ko-KR" sz="1800" dirty="0" err="1">
                <a:solidFill>
                  <a:srgbClr val="FF0000"/>
                </a:solidFill>
              </a:rPr>
              <a:t>RequestMappingHandlerAdapter</a:t>
            </a:r>
            <a:r>
              <a:rPr lang="ko-KR" altLang="en-US" sz="1800" dirty="0"/>
              <a:t>를 대부분 사용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247974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HandlerMapping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RequestMappingHandlerMapping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DefaultAnnotationHandlerMapping</a:t>
            </a:r>
            <a:r>
              <a:rPr lang="en-US" altLang="ko-KR" sz="1800" dirty="0"/>
              <a:t> in Spring 3.1)</a:t>
            </a:r>
          </a:p>
          <a:p>
            <a:pPr lvl="2"/>
            <a:r>
              <a:rPr lang="ko-KR" altLang="en-US" dirty="0" err="1"/>
              <a:t>어노테이션</a:t>
            </a:r>
            <a:r>
              <a:rPr lang="ko-KR" altLang="en-US" dirty="0"/>
              <a:t> 기반의 컨트롤러 사용</a:t>
            </a:r>
            <a:endParaRPr lang="en-US" altLang="ko-KR" dirty="0"/>
          </a:p>
          <a:p>
            <a:pPr lvl="2"/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@Controller, @</a:t>
            </a:r>
            <a:r>
              <a:rPr lang="en-US" altLang="ko-KR" dirty="0" err="1"/>
              <a:t>GetMapping</a:t>
            </a:r>
            <a:r>
              <a:rPr lang="en-US" altLang="ko-KR" dirty="0"/>
              <a:t>, @</a:t>
            </a:r>
            <a:r>
              <a:rPr lang="en-US" altLang="ko-KR" dirty="0" err="1"/>
              <a:t>PostMapping</a:t>
            </a:r>
            <a:endParaRPr lang="en-US" altLang="ko-KR" dirty="0"/>
          </a:p>
          <a:p>
            <a:pPr lvl="1"/>
            <a:r>
              <a:rPr lang="en-US" altLang="ko-KR" sz="1800" dirty="0" err="1"/>
              <a:t>BeanNameUrlHandlerMapping</a:t>
            </a:r>
            <a:endParaRPr lang="en-US" altLang="ko-KR" sz="1800" dirty="0"/>
          </a:p>
          <a:p>
            <a:pPr lvl="2"/>
            <a:r>
              <a:rPr lang="ko-KR" altLang="en-US" dirty="0"/>
              <a:t>스프링 빈의 이름 중에서 요청 </a:t>
            </a:r>
            <a:r>
              <a:rPr lang="en-US" altLang="ko-KR" dirty="0" err="1"/>
              <a:t>url</a:t>
            </a:r>
            <a:r>
              <a:rPr lang="ko-KR" altLang="en-US" dirty="0"/>
              <a:t>과 같은 것을 찾아서 반환</a:t>
            </a:r>
            <a:endParaRPr lang="en-US" altLang="ko-KR" dirty="0"/>
          </a:p>
          <a:p>
            <a:pPr lvl="2"/>
            <a:r>
              <a:rPr lang="en-US" altLang="ko-KR" dirty="0"/>
              <a:t>ex) /hello</a:t>
            </a:r>
            <a:r>
              <a:rPr lang="ko-KR" altLang="en-US" dirty="0"/>
              <a:t>로 요청이 들어왔고 빈의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"/hello"</a:t>
            </a:r>
            <a:r>
              <a:rPr lang="ko-KR" altLang="en-US" dirty="0"/>
              <a:t>라면 매칭</a:t>
            </a:r>
            <a:endParaRPr lang="en-US" altLang="ko-KR" dirty="0"/>
          </a:p>
          <a:p>
            <a:r>
              <a:rPr lang="ko-KR" altLang="en-US" sz="2000" b="1" dirty="0"/>
              <a:t>우선순위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EnableWebMvc</a:t>
            </a:r>
            <a:r>
              <a:rPr lang="ko-KR" altLang="en-US" sz="1800" dirty="0"/>
              <a:t>를 사용하는 경우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스프링부트도 </a:t>
            </a:r>
            <a:r>
              <a:rPr lang="en-US" altLang="ko-KR" sz="1800" dirty="0" err="1"/>
              <a:t>EnableWebMvc</a:t>
            </a:r>
            <a:r>
              <a:rPr lang="ko-KR" altLang="en-US" sz="1800" dirty="0"/>
              <a:t>사용</a:t>
            </a:r>
            <a:r>
              <a:rPr lang="en-US" altLang="ko-KR" sz="1800" dirty="0"/>
              <a:t>) </a:t>
            </a:r>
          </a:p>
          <a:p>
            <a:pPr lvl="2"/>
            <a:r>
              <a:rPr lang="en-US" altLang="ko-KR" dirty="0" err="1"/>
              <a:t>RequestMappingHandlerMapping</a:t>
            </a:r>
            <a:r>
              <a:rPr lang="en-US" altLang="ko-KR" dirty="0"/>
              <a:t> : 0</a:t>
            </a:r>
          </a:p>
          <a:p>
            <a:pPr lvl="2"/>
            <a:r>
              <a:rPr lang="en-US" altLang="ko-KR" dirty="0" err="1"/>
              <a:t>BeanNameUrlHandlerMapping</a:t>
            </a:r>
            <a:r>
              <a:rPr lang="en-US" altLang="ko-KR" dirty="0"/>
              <a:t>: 1</a:t>
            </a:r>
          </a:p>
          <a:p>
            <a:pPr lvl="2"/>
            <a:r>
              <a:rPr lang="ko-KR" altLang="en-US" dirty="0" err="1"/>
              <a:t>어노테이션</a:t>
            </a:r>
            <a:r>
              <a:rPr lang="ko-KR" altLang="en-US" dirty="0"/>
              <a:t> 기반을 선호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294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HandlerAdapter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SimpleControllerHandlerAdapter</a:t>
            </a:r>
            <a:endParaRPr lang="en-US" altLang="ko-KR" sz="1800" dirty="0"/>
          </a:p>
          <a:p>
            <a:pPr lvl="2"/>
            <a:r>
              <a:rPr lang="en-US" altLang="ko-KR" dirty="0"/>
              <a:t>Controller </a:t>
            </a:r>
            <a:r>
              <a:rPr lang="ko-KR" altLang="en-US" dirty="0"/>
              <a:t>인터페이스의 구현체를 처리</a:t>
            </a:r>
            <a:endParaRPr lang="en-US" altLang="ko-KR" dirty="0"/>
          </a:p>
          <a:p>
            <a:pPr lvl="2"/>
            <a:r>
              <a:rPr lang="ko-KR" altLang="en-US" dirty="0"/>
              <a:t>요청을 </a:t>
            </a:r>
            <a:r>
              <a:rPr lang="en-US" altLang="ko-KR" dirty="0"/>
              <a:t>forward</a:t>
            </a:r>
          </a:p>
          <a:p>
            <a:pPr lvl="1"/>
            <a:r>
              <a:rPr lang="en-US" altLang="ko-KR" sz="1800" dirty="0" err="1"/>
              <a:t>SimpleServletHandlerAdapter</a:t>
            </a:r>
            <a:endParaRPr lang="en-US" altLang="ko-KR" sz="1800" dirty="0"/>
          </a:p>
          <a:p>
            <a:pPr lvl="2"/>
            <a:r>
              <a:rPr lang="ko-KR" altLang="en-US" dirty="0"/>
              <a:t>표준 </a:t>
            </a:r>
            <a:r>
              <a:rPr lang="ko-KR" altLang="en-US" dirty="0" err="1"/>
              <a:t>서블릿</a:t>
            </a:r>
            <a:r>
              <a:rPr lang="ko-KR" altLang="en-US" dirty="0"/>
              <a:t> 인터페이스인 </a:t>
            </a:r>
            <a:r>
              <a:rPr lang="en-US" altLang="ko-KR" dirty="0" err="1"/>
              <a:t>javax.servlet.Servlet</a:t>
            </a:r>
            <a:r>
              <a:rPr lang="ko-KR" altLang="en-US" dirty="0"/>
              <a:t>을 구현한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처리</a:t>
            </a:r>
            <a:endParaRPr lang="en-US" altLang="ko-KR" dirty="0"/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</a:rPr>
              <a:t>RequestMappingHandlerAdapter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RequestMappingHandlerMapping</a:t>
            </a:r>
            <a:r>
              <a:rPr lang="ko-KR" altLang="en-US" dirty="0"/>
              <a:t>을 사용할 경우 선택되는 </a:t>
            </a:r>
            <a:r>
              <a:rPr lang="en-US" altLang="ko-KR" dirty="0"/>
              <a:t>Adapter</a:t>
            </a:r>
          </a:p>
          <a:p>
            <a:pPr lvl="1"/>
            <a:r>
              <a:rPr lang="en-US" altLang="ko-KR" sz="1800" dirty="0" err="1"/>
              <a:t>HttpRequestHandlerAdapter</a:t>
            </a:r>
            <a:endParaRPr lang="en-US" altLang="ko-KR" sz="1800" dirty="0"/>
          </a:p>
          <a:p>
            <a:pPr lvl="2"/>
            <a:r>
              <a:rPr lang="en-US" altLang="ko-KR" dirty="0" err="1"/>
              <a:t>HttpRequestHandler</a:t>
            </a:r>
            <a:r>
              <a:rPr lang="en-US" altLang="ko-KR" dirty="0"/>
              <a:t> </a:t>
            </a:r>
            <a:r>
              <a:rPr lang="ko-KR" altLang="en-US" dirty="0"/>
              <a:t>인터페이스의 구현체를 처리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970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BeanNameUrlHandlerMapping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SimpleControllerHandlerAdapter</a:t>
            </a:r>
            <a:r>
              <a:rPr lang="ko-KR" altLang="en-US" sz="2000" b="1" dirty="0"/>
              <a:t>를 이용한 예시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 err="1"/>
              <a:t>jpa.jpashop</a:t>
            </a:r>
            <a:r>
              <a:rPr lang="en-US" altLang="ko-KR" sz="2000" dirty="0"/>
              <a:t> </a:t>
            </a:r>
            <a:r>
              <a:rPr lang="ko-KR" altLang="en-US" sz="2000" dirty="0"/>
              <a:t>밑에 </a:t>
            </a:r>
            <a:r>
              <a:rPr lang="en-US" altLang="ko-KR" sz="2000" dirty="0"/>
              <a:t>study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springmvc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패키지 생성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ControllerBase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클래스 생성</a:t>
            </a:r>
            <a:endParaRPr lang="en-US" altLang="ko-KR" sz="2000" dirty="0"/>
          </a:p>
          <a:p>
            <a:r>
              <a:rPr lang="en-US" altLang="ko-KR" sz="2000" dirty="0"/>
              <a:t>http://localhost:8080//springmvc/controller-base </a:t>
            </a:r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sz="2000" dirty="0"/>
              <a:t>콘솔 확인</a:t>
            </a:r>
            <a:endParaRPr lang="en-US" altLang="ko-KR" sz="2000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6008" y="1362608"/>
            <a:ext cx="773481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springmvc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/controller-base"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handleRequest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response)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ControllerBase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519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ViewResolver</a:t>
            </a:r>
            <a:r>
              <a:rPr lang="ko-KR" altLang="en-US" sz="2000" b="1" dirty="0"/>
              <a:t>의 역할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뷰의 논리 이름을 물리이름으로 바꿈</a:t>
            </a:r>
            <a:endParaRPr lang="en-US" altLang="ko-KR" sz="1800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latin typeface="Consolas" panose="020B0609020204030204" pitchFamily="49" charset="0"/>
              </a:rPr>
              <a:t>/WEB-INF/views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board</a:t>
            </a:r>
            <a:r>
              <a:rPr lang="en-US" sz="1800" dirty="0" err="1">
                <a:latin typeface="Consolas" panose="020B0609020204030204" pitchFamily="49" charset="0"/>
              </a:rPr>
              <a:t>.jsp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endParaRPr lang="en-US" sz="1800" dirty="0"/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논리적 이름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board</a:t>
            </a:r>
          </a:p>
          <a:p>
            <a:pPr lvl="2"/>
            <a:r>
              <a:rPr lang="ko-KR" altLang="en-US" sz="1600" dirty="0">
                <a:sym typeface="Wingdings" panose="05000000000000000000" pitchFamily="2" charset="2"/>
              </a:rPr>
              <a:t>물리적 이름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latin typeface="Consolas" panose="020B0609020204030204" pitchFamily="49" charset="0"/>
              </a:rPr>
              <a:t>/WEB-INF/views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board</a:t>
            </a:r>
            <a:r>
              <a:rPr lang="en-US" sz="1600" dirty="0" err="1">
                <a:latin typeface="Consolas" panose="020B0609020204030204" pitchFamily="49" charset="0"/>
              </a:rPr>
              <a:t>.jsp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순차적으로 적절한 </a:t>
            </a:r>
            <a:r>
              <a:rPr lang="en-US" altLang="ko-KR" sz="1800" dirty="0" err="1">
                <a:latin typeface="Consolas" panose="020B0609020204030204" pitchFamily="49" charset="0"/>
              </a:rPr>
              <a:t>ViewResolver</a:t>
            </a:r>
            <a:r>
              <a:rPr lang="ko-KR" altLang="en-US" sz="1800">
                <a:latin typeface="Consolas" panose="020B0609020204030204" pitchFamily="49" charset="0"/>
              </a:rPr>
              <a:t>를 찾음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b="1" dirty="0" err="1"/>
              <a:t>ViewResolver</a:t>
            </a:r>
            <a:r>
              <a:rPr lang="ko-KR" altLang="en-US" sz="2000" b="1" dirty="0"/>
              <a:t>의 종류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jsp</a:t>
            </a:r>
            <a:r>
              <a:rPr lang="en-US" altLang="ko-KR" sz="1800"/>
              <a:t>) InternalResourceViewResolver</a:t>
            </a:r>
          </a:p>
          <a:p>
            <a:pPr lvl="1"/>
            <a:r>
              <a:rPr lang="en-US" altLang="ko-KR" sz="1800"/>
              <a:t>(Thymeleaf)ThymeleafViewResolver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(velocity) </a:t>
            </a:r>
            <a:r>
              <a:rPr lang="en-US" altLang="ko-KR" sz="1800" dirty="0" err="1"/>
              <a:t>VelocityViewResolver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freemarker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FreeMarkerViewResolver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(mustache) </a:t>
            </a:r>
            <a:r>
              <a:rPr lang="en-US" altLang="ko-KR" sz="1800" dirty="0" err="1"/>
              <a:t>MustacheViewResolver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빈 이름으로 뷰를 찾음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BeanNameViewResolver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7856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</a:rPr>
              <a:t>서블릿의</a:t>
            </a:r>
            <a:r>
              <a:rPr lang="ko-KR" altLang="en-US" sz="2800" dirty="0">
                <a:solidFill>
                  <a:prstClr val="black"/>
                </a:solidFill>
              </a:rPr>
              <a:t> 핵심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200" b="1" dirty="0" err="1">
                <a:solidFill>
                  <a:prstClr val="black"/>
                </a:solidFill>
              </a:rPr>
              <a:t>서블릿의</a:t>
            </a:r>
            <a:r>
              <a:rPr lang="ko-KR" altLang="en-US" sz="2200" b="1" dirty="0">
                <a:solidFill>
                  <a:prstClr val="black"/>
                </a:solidFill>
              </a:rPr>
              <a:t> 핵심 메서드</a:t>
            </a: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1565158" y="1800031"/>
            <a:ext cx="2016224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Servlet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96507" y="1834366"/>
            <a:ext cx="2016224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GenericServlet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96507" y="3203427"/>
            <a:ext cx="2016224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HttpServlet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9082" y="1424163"/>
            <a:ext cx="10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84739" y="19690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 class</a:t>
            </a:r>
            <a:endParaRPr 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889197" y="2124067"/>
            <a:ext cx="136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9657" y="1719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878168" y="4644768"/>
            <a:ext cx="3451185" cy="9692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우리가 작성한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클래스에서 필요한 부분 재정의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HttpServlet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subclass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6604619" y="2482438"/>
            <a:ext cx="0" cy="72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2"/>
            <a:endCxn id="32" idx="0"/>
          </p:cNvCxnSpPr>
          <p:nvPr/>
        </p:nvCxnSpPr>
        <p:spPr>
          <a:xfrm flipH="1">
            <a:off x="6603761" y="3851499"/>
            <a:ext cx="858" cy="79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4648" y="2600466"/>
            <a:ext cx="4227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를 구현해야 하지만</a:t>
            </a:r>
            <a:endParaRPr lang="en-US" altLang="ko-KR" dirty="0"/>
          </a:p>
          <a:p>
            <a:r>
              <a:rPr lang="ko-KR" altLang="en-US" dirty="0"/>
              <a:t>이는 복잡하기 때문에 </a:t>
            </a:r>
            <a:r>
              <a:rPr lang="ko-KR" altLang="en-US" dirty="0">
                <a:solidFill>
                  <a:srgbClr val="0000FF"/>
                </a:solidFill>
              </a:rPr>
              <a:t>우리는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HttpServlet</a:t>
            </a:r>
            <a:r>
              <a:rPr lang="ko-KR" altLang="en-US" dirty="0">
                <a:solidFill>
                  <a:srgbClr val="0000FF"/>
                </a:solidFill>
              </a:rPr>
              <a:t>을 상속 받아서 구현하면 됨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4740" y="33391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 class</a:t>
            </a:r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739644" y="4248133"/>
            <a:ext cx="2681677" cy="147732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doGet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doPost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doPut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doDelete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 and destroy()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0551" y="6093248"/>
            <a:ext cx="4132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 API Method(GET, POST, PUT, DELETE)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739644" y="5797858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최소 하나 이상의 </a:t>
            </a:r>
            <a:r>
              <a:rPr lang="ko-KR" altLang="en-US" dirty="0" err="1">
                <a:latin typeface="Arial" panose="020B0604020202020204" pitchFamily="34" charset="0"/>
              </a:rPr>
              <a:t>메소드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</a:rPr>
              <a:t>오버라이딩</a:t>
            </a:r>
            <a:r>
              <a:rPr lang="ko-KR" altLang="en-US" dirty="0">
                <a:latin typeface="Arial" panose="020B0604020202020204" pitchFamily="34" charset="0"/>
              </a:rPr>
              <a:t> 해야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View</a:t>
            </a:r>
            <a:r>
              <a:rPr lang="ko-KR" altLang="en-US" sz="2000" b="1" dirty="0"/>
              <a:t>의 역할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템플릿에 데이터를 넣고 </a:t>
            </a:r>
            <a:r>
              <a:rPr lang="en-US" altLang="ko-KR" sz="1800" dirty="0"/>
              <a:t>html</a:t>
            </a:r>
            <a:r>
              <a:rPr lang="ko-KR" altLang="en-US" sz="1800" dirty="0"/>
              <a:t>파일 생성을 위해 </a:t>
            </a:r>
            <a:r>
              <a:rPr lang="en-US" altLang="ko-KR" sz="1800" dirty="0"/>
              <a:t>rendering </a:t>
            </a:r>
            <a:r>
              <a:rPr lang="ko-KR" altLang="en-US" sz="1800" dirty="0"/>
              <a:t>수행</a:t>
            </a:r>
            <a:endParaRPr lang="en-US" altLang="ko-KR" sz="1800" dirty="0"/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view.render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호출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템플릿 엔진에 따라 문서를 만들어내는 문법이 다르므로 이를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해석해서 렌더링할 수 있는 해당</a:t>
            </a:r>
            <a:r>
              <a:rPr lang="en-US" altLang="ko-KR" sz="1800" dirty="0">
                <a:latin typeface="Consolas" panose="020B0609020204030204" pitchFamily="49" charset="0"/>
              </a:rPr>
              <a:t> view</a:t>
            </a:r>
            <a:r>
              <a:rPr lang="ko-KR" altLang="en-US" sz="1800" dirty="0">
                <a:latin typeface="Consolas" panose="020B0609020204030204" pitchFamily="49" charset="0"/>
              </a:rPr>
              <a:t>가 있어야 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jsp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InternalResourceView</a:t>
            </a:r>
            <a:r>
              <a:rPr lang="en-US" altLang="ko-KR" sz="1800" dirty="0"/>
              <a:t>: forward</a:t>
            </a:r>
            <a:r>
              <a:rPr lang="ko-KR" altLang="en-US" sz="1800" dirty="0"/>
              <a:t>를 사용해서 </a:t>
            </a:r>
            <a:r>
              <a:rPr lang="en-US" altLang="ko-KR" sz="1800" dirty="0"/>
              <a:t>JSP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lvl="1"/>
            <a:r>
              <a:rPr lang="en-US" altLang="ko-KR" sz="1800" dirty="0"/>
              <a:t>(velocity) </a:t>
            </a:r>
            <a:r>
              <a:rPr lang="en-US" altLang="ko-KR" sz="1800" dirty="0" err="1"/>
              <a:t>VelocityView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en-US" altLang="ko-KR" sz="1800" dirty="0" err="1"/>
              <a:t>freemarker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FreeMarkerView</a:t>
            </a:r>
            <a:endParaRPr lang="en-US" altLang="ko-KR" sz="1800" dirty="0"/>
          </a:p>
          <a:p>
            <a:pPr lvl="1"/>
            <a:r>
              <a:rPr lang="en-US" altLang="ko-KR" sz="1800" dirty="0"/>
              <a:t>(mustache) </a:t>
            </a:r>
            <a:r>
              <a:rPr lang="en-US" altLang="ko-KR" sz="1800" dirty="0" err="1"/>
              <a:t>MustacheView</a:t>
            </a:r>
            <a:endParaRPr lang="en-US" altLang="ko-KR" sz="1800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45CD1F-6DDF-45EB-A8D1-326A918C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66" y="2599323"/>
            <a:ext cx="5599482" cy="33855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&lt;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BD1FF"/>
                </a:solidFill>
                <a:effectLst/>
                <a:latin typeface="Arial Unicode MS"/>
                <a:ea typeface="Ubuntu Mono"/>
              </a:rPr>
              <a:t>th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buntu Mono"/>
              </a:rPr>
              <a:t>th:text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="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9CC33"/>
                </a:solidFill>
                <a:effectLst/>
                <a:latin typeface="Arial Unicode MS"/>
                <a:ea typeface="Ubuntu Mono"/>
              </a:rPr>
              <a:t>#{seedstarter.datePlanted}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"&gt;Date Planted&lt;/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BD1FF"/>
                </a:solidFill>
                <a:effectLst/>
                <a:latin typeface="Arial Unicode MS"/>
                <a:ea typeface="Ubuntu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Arial Unicode MS"/>
                <a:ea typeface="Ubuntu Mono"/>
              </a:rPr>
              <a:t>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89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템플릿 엔진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템플릿 엔진</a:t>
            </a:r>
            <a:r>
              <a:rPr lang="en-US" altLang="ko-KR" sz="2000" b="1" dirty="0"/>
              <a:t>(Template Engine)</a:t>
            </a:r>
            <a:r>
              <a:rPr lang="ko-KR" altLang="en-US" sz="2000" b="1" dirty="0"/>
              <a:t>이란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지정된</a:t>
            </a:r>
            <a:r>
              <a:rPr lang="en-US" altLang="ko-KR" sz="1800" dirty="0"/>
              <a:t> </a:t>
            </a:r>
            <a:r>
              <a:rPr lang="ko-KR" altLang="en-US" sz="1800" dirty="0"/>
              <a:t>템플릿</a:t>
            </a:r>
            <a:r>
              <a:rPr lang="en-US" altLang="ko-KR" sz="1800" dirty="0"/>
              <a:t> </a:t>
            </a:r>
            <a:r>
              <a:rPr lang="ko-KR" altLang="en-US" sz="1800" dirty="0"/>
              <a:t>양식에 데이터를 포함하여 결과 문서</a:t>
            </a:r>
            <a:r>
              <a:rPr lang="en-US" altLang="ko-KR" sz="1800" dirty="0"/>
              <a:t>(HTML)</a:t>
            </a:r>
            <a:r>
              <a:rPr lang="ko-KR" altLang="en-US" sz="1800" dirty="0"/>
              <a:t>를 생성하는 소프트웨어 혹은 모듈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sz="2000" b="1" dirty="0"/>
              <a:t>종류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서버 사이드</a:t>
            </a:r>
            <a:endParaRPr lang="en-US" altLang="ko-KR" sz="1800" dirty="0"/>
          </a:p>
          <a:p>
            <a:pPr lvl="2"/>
            <a:r>
              <a:rPr lang="ko-KR" altLang="en-US" dirty="0"/>
              <a:t>서버 측에서 </a:t>
            </a:r>
            <a:r>
              <a:rPr lang="en-US" altLang="ko-KR" dirty="0"/>
              <a:t>DB, API</a:t>
            </a:r>
            <a:r>
              <a:rPr lang="ko-KR" altLang="en-US" dirty="0"/>
              <a:t>로부터 가져온 정보를 미리 정의된 </a:t>
            </a:r>
            <a:r>
              <a:rPr lang="en-US" altLang="ko-KR" dirty="0"/>
              <a:t>Template</a:t>
            </a:r>
            <a:r>
              <a:rPr lang="ko-KR" altLang="en-US" dirty="0"/>
              <a:t>에 넣어서</a:t>
            </a:r>
            <a:r>
              <a:rPr lang="en-US" altLang="ko-KR" dirty="0"/>
              <a:t>, </a:t>
            </a:r>
            <a:r>
              <a:rPr lang="ko-KR" altLang="en-US" dirty="0"/>
              <a:t>서버 측에서 </a:t>
            </a:r>
            <a:r>
              <a:rPr lang="en-US" altLang="ko-KR" dirty="0"/>
              <a:t>html</a:t>
            </a:r>
            <a:r>
              <a:rPr lang="ko-KR" altLang="en-US" dirty="0"/>
              <a:t>을 그려서 클라이언트에 내림</a:t>
            </a:r>
            <a:endParaRPr lang="en-US" altLang="ko-KR" dirty="0"/>
          </a:p>
          <a:p>
            <a:pPr lvl="2"/>
            <a:r>
              <a:rPr lang="en-US" altLang="ko-KR"/>
              <a:t>Thymeleaf(Spring</a:t>
            </a:r>
            <a:r>
              <a:rPr lang="ko-KR" altLang="en-US"/>
              <a:t>에서 권장</a:t>
            </a:r>
            <a:r>
              <a:rPr lang="en-US" altLang="ko-KR"/>
              <a:t>), JSP(war</a:t>
            </a:r>
            <a:r>
              <a:rPr lang="ko-KR" altLang="en-US"/>
              <a:t>로 패키징하는 불편함</a:t>
            </a:r>
            <a:r>
              <a:rPr lang="en-US" altLang="ko-KR"/>
              <a:t>, </a:t>
            </a:r>
            <a:r>
              <a:rPr lang="ko-KR" altLang="en-US"/>
              <a:t>느린속도 등의 문제</a:t>
            </a:r>
            <a:r>
              <a:rPr lang="en-US" altLang="ko-KR"/>
              <a:t>), </a:t>
            </a:r>
            <a:r>
              <a:rPr lang="en-US" altLang="ko-KR" dirty="0" err="1"/>
              <a:t>Freemarker</a:t>
            </a:r>
            <a:r>
              <a:rPr lang="en-US" altLang="ko-KR" dirty="0"/>
              <a:t>(</a:t>
            </a:r>
            <a:r>
              <a:rPr lang="ko-KR" altLang="en-US" dirty="0"/>
              <a:t>비추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클라이언트 사이드</a:t>
            </a:r>
            <a:endParaRPr lang="en-US" altLang="ko-KR" sz="1800" dirty="0"/>
          </a:p>
          <a:p>
            <a:pPr lvl="2"/>
            <a:r>
              <a:rPr lang="ko-KR" altLang="en-US" dirty="0"/>
              <a:t>클라이언트는 서버에서는 필요한 데이터만 받은 뒤에 데이터</a:t>
            </a:r>
            <a:r>
              <a:rPr lang="en-US" altLang="ko-KR" dirty="0"/>
              <a:t>(</a:t>
            </a:r>
            <a:r>
              <a:rPr lang="en-US" altLang="ko-KR" dirty="0" err="1"/>
              <a:t>json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template</a:t>
            </a:r>
            <a:r>
              <a:rPr lang="ko-KR" altLang="en-US" dirty="0"/>
              <a:t>의 적절한 위치에 </a:t>
            </a:r>
            <a:r>
              <a:rPr lang="en-US" altLang="ko-KR" dirty="0"/>
              <a:t>replace</a:t>
            </a:r>
            <a:r>
              <a:rPr lang="ko-KR" altLang="en-US" dirty="0"/>
              <a:t>하고 다시 </a:t>
            </a:r>
            <a:r>
              <a:rPr lang="en-US" altLang="ko-KR" dirty="0"/>
              <a:t>DOM </a:t>
            </a:r>
            <a:r>
              <a:rPr lang="ko-KR" altLang="en-US" dirty="0"/>
              <a:t>객체에 동적으로 그림</a:t>
            </a:r>
            <a:endParaRPr lang="en-US" altLang="ko-KR" sz="1600" dirty="0"/>
          </a:p>
          <a:p>
            <a:pPr lvl="2"/>
            <a:r>
              <a:rPr lang="en-US" altLang="ko-KR" dirty="0"/>
              <a:t>React, </a:t>
            </a:r>
            <a:r>
              <a:rPr lang="en-US" altLang="ko-KR" dirty="0" err="1"/>
              <a:t>Vue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75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ModelAndView</a:t>
            </a:r>
            <a:r>
              <a:rPr lang="ko-KR" altLang="en-US" sz="2000" b="1" dirty="0"/>
              <a:t>추가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View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main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resources </a:t>
            </a:r>
            <a:r>
              <a:rPr lang="en-US" altLang="ko-KR" sz="1800" dirty="0">
                <a:sym typeface="Wingdings" panose="05000000000000000000" pitchFamily="2" charset="2"/>
              </a:rPr>
              <a:t> templates  </a:t>
            </a:r>
            <a:r>
              <a:rPr lang="en-US" altLang="ko-KR" sz="1800" dirty="0" err="1">
                <a:sym typeface="Wingdings" panose="05000000000000000000" pitchFamily="2" charset="2"/>
              </a:rPr>
              <a:t>index.mustache</a:t>
            </a:r>
            <a:r>
              <a:rPr lang="ko-KR" altLang="en-US" sz="1800" dirty="0">
                <a:sym typeface="Wingdings" panose="05000000000000000000" pitchFamily="2" charset="2"/>
              </a:rPr>
              <a:t>생성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2"/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0129" y="1351969"/>
            <a:ext cx="864691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"/springmvc/controller-base"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ControllerBase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Controller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handleRequest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"ControllerBase"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680" y="5156021"/>
            <a:ext cx="3700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	&lt;h1&gt; Welcome Page! &lt;/h1&gt;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312899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스프링에서 제공하는 것 이외에 추가적인 설정이 필요할 때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내가 새로운 설정 파일을 </a:t>
            </a:r>
            <a:r>
              <a:rPr lang="ko-KR" altLang="en-US" sz="2000" b="1"/>
              <a:t>만들고 싶다면</a:t>
            </a:r>
            <a:endParaRPr lang="en-US" sz="2000" b="1" dirty="0"/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1036662" y="4061798"/>
            <a:ext cx="10824900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dejavu sans"/>
              </a:rPr>
              <a:t>org.springframework.web.servlet.mvc.method.annotation.</a:t>
            </a:r>
            <a:r>
              <a:rPr lang="en-US" dirty="0">
                <a:solidFill>
                  <a:srgbClr val="0000FF"/>
                </a:solidFill>
                <a:latin typeface="dejavu sans"/>
              </a:rPr>
              <a:t>RequestMapping</a:t>
            </a:r>
            <a:r>
              <a:rPr lang="en-US" dirty="0">
                <a:latin typeface="dejavu sans"/>
              </a:rPr>
              <a:t>HandlerMapping</a:t>
            </a:r>
            <a:endParaRPr lang="en-US" b="0" i="0" dirty="0">
              <a:effectLst/>
              <a:latin typeface="dejavu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6662" y="4684501"/>
            <a:ext cx="10624787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dejavu sans"/>
              </a:rPr>
              <a:t>org.springframework.web.servlet.mvc.method.annotation.</a:t>
            </a:r>
            <a:r>
              <a:rPr lang="en-US" dirty="0">
                <a:solidFill>
                  <a:srgbClr val="0000FF"/>
                </a:solidFill>
                <a:latin typeface="dejavu sans"/>
              </a:rPr>
              <a:t>RequestMapping</a:t>
            </a:r>
            <a:r>
              <a:rPr lang="en-US" dirty="0">
                <a:latin typeface="dejavu sans"/>
              </a:rPr>
              <a:t>HandlerAdapter</a:t>
            </a:r>
            <a:endParaRPr lang="en-US" b="0" i="0" dirty="0">
              <a:effectLst/>
              <a:latin typeface="dejavu sans"/>
            </a:endParaRPr>
          </a:p>
        </p:txBody>
      </p:sp>
      <p:sp>
        <p:nvSpPr>
          <p:cNvPr id="7" name="오른쪽 화살표 6"/>
          <p:cNvSpPr/>
          <p:nvPr/>
        </p:nvSpPr>
        <p:spPr>
          <a:xfrm rot="5400000">
            <a:off x="3714750" y="3001225"/>
            <a:ext cx="680602" cy="70138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8297" y="3104553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자동으로 등록</a:t>
            </a:r>
            <a:endParaRPr 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1101774" y="2137269"/>
            <a:ext cx="2161865" cy="290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036661" y="1809435"/>
            <a:ext cx="909638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EnableWebMvc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MvcConfig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36661" y="5667831"/>
            <a:ext cx="857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EnableWebMvc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어노테이션을</a:t>
            </a:r>
            <a:r>
              <a:rPr lang="ko-KR" altLang="en-US" dirty="0">
                <a:solidFill>
                  <a:srgbClr val="FF0000"/>
                </a:solidFill>
              </a:rPr>
              <a:t> 붙이면 스프링부트가 제공하는 기본 설정을 무시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094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WebMvcConfigurer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EnableWebMvc</a:t>
            </a:r>
            <a:endParaRPr lang="en-US" sz="2000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Configuration of </a:t>
            </a:r>
            <a:r>
              <a:rPr lang="en-US" altLang="ko-KR" dirty="0"/>
              <a:t>Controller annotated with @Controller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Additional MVC setting with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WebMvcConfigurer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type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WebMvcConfigurer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interface implements default methods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just override what you need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60375" y="2235183"/>
            <a:ext cx="1163001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EnableWebMvc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MvcConfig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configureDefaultServletHandling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DefaultServletHandlerConfigurer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configurer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configureViewResolvers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.jsp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34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WebMvcConfigurer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89773" y="6356350"/>
            <a:ext cx="46553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dirty="0" err="1"/>
              <a:t>InternalResourceViewResolver</a:t>
            </a:r>
            <a:endParaRPr lang="en-US" sz="2000" dirty="0"/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5" descr="Spring] Spring Framework란? 기본 개념 핵심 정리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724048" y="3702535"/>
            <a:ext cx="9818794" cy="175432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Bean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InternalResourceViewResolver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InternalResourceViewResolver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vr.setPrefix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vr.setSuffix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4048" y="1398175"/>
            <a:ext cx="10944016" cy="147732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configureViewResolvers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.jsp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"/WEB-INF/view/", ".</a:t>
            </a:r>
            <a:r>
              <a:rPr lang="en-US" dirty="0" err="1">
                <a:latin typeface="Consolas" panose="020B0609020204030204" pitchFamily="49" charset="0"/>
              </a:rPr>
              <a:t>jsp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275610" y="2275609"/>
            <a:ext cx="10390" cy="135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5545" y="5777345"/>
            <a:ext cx="310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prefix + view name+ suffix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1381539" y="5088835"/>
            <a:ext cx="1424006" cy="87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7228" y="5754761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/WEB-INF/view/</a:t>
            </a:r>
            <a:r>
              <a:rPr lang="en-US" dirty="0" err="1">
                <a:latin typeface="Consolas" panose="020B0609020204030204" pitchFamily="49" charset="0"/>
              </a:rPr>
              <a:t>hello.jsp</a:t>
            </a:r>
            <a:endParaRPr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988650" y="57773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56957" y="575746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generate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039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부록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빌드가 안될 때 해결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맑은 고딕 (본문)"/>
              </a:rPr>
              <a:t>오라클 </a:t>
            </a:r>
            <a:r>
              <a:rPr lang="en-US" altLang="ko-KR" sz="2000" dirty="0">
                <a:latin typeface="맑은 고딕 (본문)"/>
              </a:rPr>
              <a:t>JDK 11 </a:t>
            </a:r>
            <a:r>
              <a:rPr lang="ko-KR" altLang="en-US" sz="2000" dirty="0">
                <a:latin typeface="맑은 고딕 (본문)"/>
              </a:rPr>
              <a:t>설치</a:t>
            </a:r>
            <a:endParaRPr lang="en-US" altLang="ko-KR" sz="2000" dirty="0">
              <a:latin typeface="맑은 고딕 (본문)"/>
            </a:endParaRPr>
          </a:p>
          <a:p>
            <a:pPr lvl="0">
              <a:defRPr/>
            </a:pPr>
            <a:r>
              <a:rPr lang="en-US" dirty="0">
                <a:latin typeface="맑은 고딕 (본문)"/>
              </a:rPr>
              <a:t>File </a:t>
            </a:r>
            <a:r>
              <a:rPr lang="en-US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dirty="0">
                <a:latin typeface="맑은 고딕 (본문)"/>
              </a:rPr>
              <a:t> Project Structure </a:t>
            </a:r>
            <a:r>
              <a:rPr lang="en-US" dirty="0">
                <a:latin typeface="맑은 고딕 (본문)"/>
                <a:sym typeface="Wingdings" panose="05000000000000000000" pitchFamily="2" charset="2"/>
              </a:rPr>
              <a:t> Project SDK </a:t>
            </a:r>
            <a:r>
              <a:rPr lang="ko-KR" altLang="en-US" dirty="0">
                <a:latin typeface="맑은 고딕 (본문)"/>
                <a:sym typeface="Wingdings" panose="05000000000000000000" pitchFamily="2" charset="2"/>
              </a:rPr>
              <a:t>항목에 설치한 </a:t>
            </a:r>
            <a:r>
              <a:rPr lang="en-US" altLang="ko-KR" dirty="0" err="1">
                <a:latin typeface="맑은 고딕 (본문)"/>
                <a:sym typeface="Wingdings" panose="05000000000000000000" pitchFamily="2" charset="2"/>
              </a:rPr>
              <a:t>jdk</a:t>
            </a:r>
            <a:r>
              <a:rPr lang="ko-KR" altLang="en-US" dirty="0">
                <a:latin typeface="맑은 고딕 (본문)"/>
                <a:sym typeface="Wingdings" panose="05000000000000000000" pitchFamily="2" charset="2"/>
              </a:rPr>
              <a:t>가 지정되어 있는지 확인</a:t>
            </a:r>
            <a:endParaRPr lang="en-US" sz="20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7" y="2403475"/>
            <a:ext cx="82772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빌드가 안될 때 해결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맑은 고딕 (본문)"/>
              </a:rPr>
              <a:t>오라클 </a:t>
            </a:r>
            <a:r>
              <a:rPr lang="en-US" altLang="ko-KR" sz="2000" dirty="0">
                <a:latin typeface="맑은 고딕 (본문)"/>
              </a:rPr>
              <a:t>JDK 11 </a:t>
            </a:r>
            <a:r>
              <a:rPr lang="ko-KR" altLang="en-US" sz="2000" dirty="0">
                <a:latin typeface="맑은 고딕 (본문)"/>
              </a:rPr>
              <a:t>설치</a:t>
            </a:r>
            <a:endParaRPr lang="en-US" altLang="ko-KR" sz="2000" dirty="0">
              <a:latin typeface="맑은 고딕 (본문)"/>
            </a:endParaRPr>
          </a:p>
          <a:p>
            <a:pPr lvl="0">
              <a:defRPr/>
            </a:pPr>
            <a:r>
              <a:rPr lang="en-US" dirty="0">
                <a:latin typeface="맑은 고딕 (본문)"/>
              </a:rPr>
              <a:t>File </a:t>
            </a:r>
            <a:r>
              <a:rPr lang="en-US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Settings</a:t>
            </a:r>
          </a:p>
          <a:p>
            <a:pPr lvl="1">
              <a:defRPr/>
            </a:pPr>
            <a:r>
              <a:rPr lang="en-US" sz="1600" dirty="0">
                <a:latin typeface="맑은 고딕 (본문)"/>
              </a:rPr>
              <a:t>Build and run using </a:t>
            </a:r>
            <a:r>
              <a:rPr lang="en-US" altLang="ko-KR" sz="1600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맑은 고딕 (본문)"/>
              </a:rPr>
              <a:t> IntelliJ IDEA</a:t>
            </a:r>
          </a:p>
          <a:p>
            <a:pPr lvl="1">
              <a:defRPr/>
            </a:pPr>
            <a:r>
              <a:rPr lang="en-US" altLang="ko-KR" sz="1600" dirty="0">
                <a:latin typeface="맑은 고딕 (본문)"/>
              </a:rPr>
              <a:t>Build tests using --&gt; IntelliJ IDEA</a:t>
            </a:r>
          </a:p>
          <a:p>
            <a:pPr lvl="1">
              <a:defRPr/>
            </a:pPr>
            <a:r>
              <a:rPr lang="en-US" altLang="ko-KR" sz="1600" dirty="0" err="1">
                <a:latin typeface="맑은 고딕 (본문)"/>
              </a:rPr>
              <a:t>Gradle</a:t>
            </a:r>
            <a:r>
              <a:rPr lang="en-US" altLang="ko-KR" sz="1600" dirty="0">
                <a:latin typeface="맑은 고딕 (본문)"/>
              </a:rPr>
              <a:t> JVM </a:t>
            </a:r>
            <a:r>
              <a:rPr lang="en-US" altLang="ko-KR" sz="1600" dirty="0">
                <a:latin typeface="맑은 고딕 (본문)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ko-KR" altLang="en-US" sz="1600" dirty="0">
                <a:latin typeface="맑은 고딕 (본문)"/>
              </a:rPr>
              <a:t>설치한 자바 </a:t>
            </a:r>
            <a:r>
              <a:rPr lang="en-US" altLang="ko-KR" sz="1600" dirty="0">
                <a:latin typeface="맑은 고딕 (본문)"/>
              </a:rPr>
              <a:t>11 </a:t>
            </a:r>
            <a:r>
              <a:rPr lang="ko-KR" altLang="en-US" sz="1600" dirty="0">
                <a:latin typeface="맑은 고딕 (본문)"/>
              </a:rPr>
              <a:t>지정</a:t>
            </a:r>
            <a:endParaRPr lang="en-US" sz="16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2794"/>
          <a:stretch/>
        </p:blipFill>
        <p:spPr>
          <a:xfrm>
            <a:off x="1104110" y="3190149"/>
            <a:ext cx="7740968" cy="3592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5806" y="839659"/>
            <a:ext cx="782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방화벽에 의한 문제</a:t>
            </a:r>
            <a:endParaRPr lang="en-US" altLang="ko-KR" dirty="0"/>
          </a:p>
          <a:p>
            <a:r>
              <a:rPr lang="en-US" altLang="ko-KR" dirty="0"/>
              <a:t>https://ink1234.tistory.com/10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https://blog.naver.com/PostView.nhn?blogId=fhdgofhdgo&amp;logNo=221692770741</a:t>
            </a:r>
          </a:p>
        </p:txBody>
      </p:sp>
    </p:spTree>
    <p:extLst>
      <p:ext uri="{BB962C8B-B14F-4D97-AF65-F5344CB8AC3E}">
        <p14:creationId xmlns:p14="http://schemas.microsoft.com/office/powerpoint/2010/main" val="4612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롬복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782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롬복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(</a:t>
            </a:r>
            <a:r>
              <a:rPr lang="ko-KR" altLang="en-US" b="1" dirty="0" err="1"/>
              <a:t>인텔리제이</a:t>
            </a:r>
            <a:r>
              <a:rPr lang="ko-KR" altLang="en-US" b="1" dirty="0"/>
              <a:t> 기준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Settings </a:t>
            </a:r>
            <a:r>
              <a:rPr lang="en-US" altLang="ko-KR" dirty="0">
                <a:sym typeface="Wingdings" panose="05000000000000000000" pitchFamily="2" charset="2"/>
              </a:rPr>
              <a:t> Build, Execution, Deployment  Annotation Processors  Enable annotation processing</a:t>
            </a:r>
            <a:r>
              <a:rPr lang="en-US" altLang="ko-KR" dirty="0"/>
              <a:t> </a:t>
            </a:r>
          </a:p>
          <a:p>
            <a:pPr lvl="2"/>
            <a:endParaRPr lang="en-US" altLang="ko-KR" sz="2000" dirty="0"/>
          </a:p>
          <a:p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2" y="2467289"/>
            <a:ext cx="9763125" cy="3762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9571" y="3052826"/>
            <a:ext cx="1870796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</a:rPr>
              <a:t>서블릿</a:t>
            </a:r>
            <a:r>
              <a:rPr lang="ko-KR" altLang="en-US" sz="2800" dirty="0">
                <a:solidFill>
                  <a:prstClr val="black"/>
                </a:solidFill>
              </a:rPr>
              <a:t> 프로그램의 불편함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200" b="1" dirty="0" err="1">
                <a:solidFill>
                  <a:prstClr val="black"/>
                </a:solidFill>
              </a:rPr>
              <a:t>HttpServlet</a:t>
            </a:r>
            <a:r>
              <a:rPr lang="en-US" altLang="ko-KR" sz="2200" b="1" dirty="0">
                <a:solidFill>
                  <a:prstClr val="black"/>
                </a:solidFill>
              </a:rPr>
              <a:t> </a:t>
            </a:r>
            <a:r>
              <a:rPr lang="ko-KR" altLang="en-US" sz="2200" b="1" dirty="0">
                <a:solidFill>
                  <a:prstClr val="black"/>
                </a:solidFill>
              </a:rPr>
              <a:t>상속</a:t>
            </a: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3142" y="1417882"/>
            <a:ext cx="589616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response)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142" y="4256576"/>
            <a:ext cx="6901889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HttpServlet</a:t>
            </a:r>
            <a:r>
              <a:rPr lang="ko-KR" altLang="en-US" dirty="0"/>
              <a:t>을 상속받아야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HttpServletRequest</a:t>
            </a:r>
            <a:r>
              <a:rPr lang="ko-KR" altLang="en-US"/>
              <a:t>와 </a:t>
            </a:r>
            <a:r>
              <a:rPr lang="en-US" altLang="ko-KR"/>
              <a:t>HttpServletResponse</a:t>
            </a:r>
            <a:r>
              <a:rPr lang="ko-KR" altLang="en-US" dirty="0"/>
              <a:t>가 </a:t>
            </a:r>
            <a:r>
              <a:rPr lang="ko-KR" altLang="en-US" dirty="0" err="1"/>
              <a:t>메소드에</a:t>
            </a:r>
            <a:r>
              <a:rPr lang="ko-KR" altLang="en-US" dirty="0"/>
              <a:t> 따라 다님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장점</a:t>
            </a:r>
            <a:endParaRPr lang="en-US" altLang="ko-KR" sz="2000" b="1" dirty="0">
              <a:latin typeface="맑은 고딕 (본문)"/>
            </a:endParaRPr>
          </a:p>
          <a:p>
            <a:pPr lvl="1"/>
            <a:r>
              <a:rPr lang="ko-KR" altLang="en-US" sz="1800" dirty="0"/>
              <a:t>스프링 부트가 지원하는 </a:t>
            </a:r>
            <a:r>
              <a:rPr lang="ko-KR" altLang="en-US" sz="1800" dirty="0" err="1"/>
              <a:t>인메모리</a:t>
            </a:r>
            <a:r>
              <a:rPr lang="ko-KR" altLang="en-US" sz="1800" dirty="0"/>
              <a:t> 관계형 데이터베이스</a:t>
            </a:r>
          </a:p>
          <a:p>
            <a:pPr lvl="1"/>
            <a:r>
              <a:rPr lang="ko-KR" altLang="en-US" sz="1800" dirty="0" err="1"/>
              <a:t>인메모리로</a:t>
            </a:r>
            <a:r>
              <a:rPr lang="ko-KR" altLang="en-US" sz="1800" dirty="0"/>
              <a:t> 띄우면 애플리케이션을 </a:t>
            </a:r>
            <a:r>
              <a:rPr lang="ko-KR" altLang="en-US" sz="1800" dirty="0" err="1"/>
              <a:t>재시작할</a:t>
            </a:r>
            <a:r>
              <a:rPr lang="ko-KR" altLang="en-US" sz="1800" dirty="0"/>
              <a:t> 때마다 초기화</a:t>
            </a:r>
          </a:p>
          <a:p>
            <a:pPr lvl="1"/>
            <a:r>
              <a:rPr lang="ko-KR" altLang="en-US" sz="1800" dirty="0"/>
              <a:t>별도의 설치가 필요 없음</a:t>
            </a:r>
          </a:p>
          <a:p>
            <a:pPr lvl="1"/>
            <a:r>
              <a:rPr lang="ko-KR" altLang="en-US" sz="1800" dirty="0"/>
              <a:t>로컬 환경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 환경에서 많이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0">
              <a:defRPr/>
            </a:pPr>
            <a:r>
              <a:rPr lang="ko-KR" altLang="en-US" sz="2000" b="1" dirty="0">
                <a:latin typeface="맑은 고딕 (본문)"/>
              </a:rPr>
              <a:t>설치</a:t>
            </a:r>
            <a:endParaRPr lang="en-US" altLang="ko-KR" sz="2000" b="1" dirty="0">
              <a:latin typeface="맑은 고딕 (본문)"/>
            </a:endParaRPr>
          </a:p>
          <a:p>
            <a:pPr lvl="1"/>
            <a:r>
              <a:rPr lang="en-US" altLang="ko-KR" sz="1800" dirty="0">
                <a:hlinkClick r:id="rId2"/>
              </a:rPr>
              <a:t>http://h2database.com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All Platforms</a:t>
            </a:r>
            <a:r>
              <a:rPr lang="ko-KR" altLang="en-US" sz="1800" dirty="0">
                <a:sym typeface="Wingdings" panose="05000000000000000000" pitchFamily="2" charset="2"/>
              </a:rPr>
              <a:t>를 다운 받아 적절한 곳에 압축 풀기</a:t>
            </a:r>
            <a:endParaRPr lang="ko-KR" altLang="en-US" sz="1800" dirty="0"/>
          </a:p>
          <a:p>
            <a:pPr lvl="1"/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827" t="10999" r="4646" b="12050"/>
          <a:stretch/>
        </p:blipFill>
        <p:spPr>
          <a:xfrm>
            <a:off x="1031846" y="4521666"/>
            <a:ext cx="2533475" cy="19535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90568" y="5692878"/>
            <a:ext cx="2416029" cy="73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b="1" dirty="0">
                <a:latin typeface="맑은 고딕 (본문)"/>
              </a:rPr>
              <a:t>실행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리눅스 계열</a:t>
            </a:r>
            <a:r>
              <a:rPr lang="en-US" altLang="ko-KR" sz="1800" dirty="0">
                <a:latin typeface="맑은 고딕 (본문)"/>
              </a:rPr>
              <a:t>: h2.sh </a:t>
            </a:r>
            <a:r>
              <a:rPr lang="ko-KR" altLang="en-US" sz="1800" dirty="0">
                <a:latin typeface="맑은 고딕 (본문)"/>
              </a:rPr>
              <a:t>실행</a:t>
            </a: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윈도우</a:t>
            </a:r>
            <a:r>
              <a:rPr lang="en-US" altLang="ko-KR" sz="1800" dirty="0">
                <a:latin typeface="맑은 고딕 (본문)"/>
              </a:rPr>
              <a:t>: h2.bat </a:t>
            </a:r>
            <a:r>
              <a:rPr lang="ko-KR" altLang="en-US" sz="1800" dirty="0">
                <a:latin typeface="맑은 고딕 (본문)"/>
              </a:rPr>
              <a:t>실행</a:t>
            </a:r>
            <a:r>
              <a:rPr lang="en-US" altLang="ko-KR" sz="1800" dirty="0">
                <a:latin typeface="맑은 고딕 (본문)"/>
              </a:rPr>
              <a:t> </a:t>
            </a: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윈도우</a:t>
            </a:r>
            <a:r>
              <a:rPr lang="en-US" altLang="ko-KR" sz="1800" dirty="0">
                <a:latin typeface="맑은 고딕 (본문)"/>
              </a:rPr>
              <a:t>: </a:t>
            </a:r>
            <a:r>
              <a:rPr lang="ko-KR" altLang="en-US" sz="1800" dirty="0"/>
              <a:t>윈도우 시스템 트레이에서 </a:t>
            </a:r>
            <a:r>
              <a:rPr lang="en-US" altLang="ko-KR" sz="1800" dirty="0"/>
              <a:t>H2</a:t>
            </a:r>
            <a:r>
              <a:rPr lang="ko-KR" altLang="en-US" sz="1800" dirty="0"/>
              <a:t>아이콘 클릭</a:t>
            </a:r>
            <a:endParaRPr lang="en-US" altLang="ko-KR" sz="1800" dirty="0">
              <a:latin typeface="맑은 고딕 (본문)"/>
            </a:endParaRPr>
          </a:p>
          <a:p>
            <a:pPr lvl="1"/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2" y="4703123"/>
            <a:ext cx="1905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92" y="1754495"/>
            <a:ext cx="6562725" cy="1428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88041" y="2707887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4989439" y="2440837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데이터베이스 생성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그냥 연결하려고 하면 </a:t>
            </a:r>
            <a:r>
              <a:rPr lang="en-US" altLang="ko-KR" sz="1800" dirty="0">
                <a:latin typeface="맑은 고딕 (본문)"/>
              </a:rPr>
              <a:t>Database not found, either pre-create it or allow remote database creation (not recommended in secure environments) </a:t>
            </a:r>
            <a:r>
              <a:rPr lang="ko-KR" altLang="en-US" sz="1800" dirty="0">
                <a:latin typeface="맑은 고딕 (본문)"/>
              </a:rPr>
              <a:t>에러가 발생</a:t>
            </a:r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https://blog.kakaocdn.net/dn/mZFvY/btqCXwf9sKe/leYYRflzvXCPNYVsuwQty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950" b="2898"/>
          <a:stretch/>
        </p:blipFill>
        <p:spPr bwMode="auto">
          <a:xfrm>
            <a:off x="1434517" y="2193697"/>
            <a:ext cx="4479722" cy="42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46508" y="3761210"/>
            <a:ext cx="4176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연결이 성공하면</a:t>
            </a:r>
            <a:endParaRPr lang="en-US" dirty="0"/>
          </a:p>
          <a:p>
            <a:r>
              <a:rPr lang="en-US" dirty="0"/>
              <a:t>C:\Users\user</a:t>
            </a:r>
            <a:r>
              <a:rPr lang="ko-KR" altLang="en-US" dirty="0"/>
              <a:t>에 </a:t>
            </a:r>
            <a:r>
              <a:rPr lang="en-US" altLang="ko-KR" dirty="0" err="1"/>
              <a:t>test.mv.db</a:t>
            </a:r>
            <a:r>
              <a:rPr lang="ko-KR" altLang="en-US" dirty="0"/>
              <a:t>파일이 생성됨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88352" y="4926105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jdbc:h2:~/test</a:t>
            </a:r>
          </a:p>
        </p:txBody>
      </p:sp>
    </p:spTree>
    <p:extLst>
      <p:ext uri="{BB962C8B-B14F-4D97-AF65-F5344CB8AC3E}">
        <p14:creationId xmlns:p14="http://schemas.microsoft.com/office/powerpoint/2010/main" val="13220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데이터베이스 접속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8436" name="Picture 4" descr="https://blog.kakaocdn.net/dn/dGc3nG/btqCWL5HJ0c/EldXMcLoOKconiIk7STJQ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r="7987" b="4011"/>
          <a:stretch/>
        </p:blipFill>
        <p:spPr bwMode="auto">
          <a:xfrm>
            <a:off x="813731" y="1489470"/>
            <a:ext cx="4605557" cy="451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38697" y="1525550"/>
            <a:ext cx="4245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다시</a:t>
            </a:r>
            <a:r>
              <a:rPr lang="en-US" dirty="0"/>
              <a:t> 첫 </a:t>
            </a:r>
            <a:r>
              <a:rPr lang="en-US" dirty="0" err="1"/>
              <a:t>화면으로</a:t>
            </a:r>
            <a:r>
              <a:rPr lang="en-US" dirty="0"/>
              <a:t> </a:t>
            </a:r>
            <a:r>
              <a:rPr lang="en-US" dirty="0" err="1"/>
              <a:t>가서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저장한</a:t>
            </a:r>
            <a:r>
              <a:rPr lang="en-US" dirty="0"/>
              <a:t> </a:t>
            </a:r>
            <a:r>
              <a:rPr lang="en-US" dirty="0" err="1"/>
              <a:t>설정</a:t>
            </a:r>
            <a:r>
              <a:rPr lang="en-US" dirty="0"/>
              <a:t>: Generic H2 (Server)</a:t>
            </a:r>
          </a:p>
          <a:p>
            <a:endParaRPr lang="en-US" dirty="0"/>
          </a:p>
          <a:p>
            <a:r>
              <a:rPr lang="en-US" dirty="0"/>
              <a:t>JDBC URL: jdbc:h2:tcp://localhost/~/test</a:t>
            </a:r>
          </a:p>
          <a:p>
            <a:endParaRPr lang="en-US" dirty="0"/>
          </a:p>
          <a:p>
            <a:r>
              <a:rPr lang="en-US" dirty="0"/>
              <a:t>를 </a:t>
            </a:r>
            <a:r>
              <a:rPr lang="en-US" dirty="0" err="1"/>
              <a:t>입력하고</a:t>
            </a:r>
            <a:r>
              <a:rPr lang="en-US" dirty="0"/>
              <a:t> </a:t>
            </a:r>
            <a:r>
              <a:rPr lang="en-US" dirty="0" err="1"/>
              <a:t>연결을</a:t>
            </a:r>
            <a:r>
              <a:rPr lang="en-US" dirty="0"/>
              <a:t> </a:t>
            </a:r>
            <a:r>
              <a:rPr lang="en-US" dirty="0" err="1"/>
              <a:t>클릭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8697" y="5058561"/>
            <a:ext cx="503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H2</a:t>
            </a:r>
            <a:r>
              <a:rPr lang="ko-KR" altLang="en-US" dirty="0"/>
              <a:t>데이터베이스 연결이 잘 안되는 수강생은</a:t>
            </a:r>
            <a:r>
              <a:rPr lang="en-US" altLang="ko-KR" dirty="0"/>
              <a:t> MySQL</a:t>
            </a:r>
            <a:r>
              <a:rPr lang="ko-KR" altLang="en-US" dirty="0"/>
              <a:t>과 같은 다른 </a:t>
            </a:r>
            <a:r>
              <a:rPr lang="en-US" altLang="ko-KR" dirty="0"/>
              <a:t>DB</a:t>
            </a:r>
            <a:r>
              <a:rPr lang="ko-KR" altLang="en-US" dirty="0"/>
              <a:t>를 사용해도 무방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생성 시 자신이 사용할 </a:t>
            </a:r>
            <a:r>
              <a:rPr lang="en-US" altLang="ko-KR" dirty="0"/>
              <a:t>DB </a:t>
            </a:r>
            <a:r>
              <a:rPr lang="ko-KR" altLang="en-US" dirty="0"/>
              <a:t>선택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</a:rPr>
              <a:t>서블릿</a:t>
            </a:r>
            <a:r>
              <a:rPr lang="ko-KR" altLang="en-US" sz="2800" dirty="0">
                <a:solidFill>
                  <a:prstClr val="black"/>
                </a:solidFill>
              </a:rPr>
              <a:t> 프로그램의 불편함</a:t>
            </a:r>
            <a:r>
              <a:rPr lang="en-US" altLang="ko-KR" sz="2800" dirty="0">
                <a:solidFill>
                  <a:prstClr val="black"/>
                </a:solidFill>
              </a:rPr>
              <a:t>(</a:t>
            </a:r>
            <a:r>
              <a:rPr lang="en-US" altLang="ko-KR" sz="2800" dirty="0"/>
              <a:t>Servlet Mapping</a:t>
            </a:r>
            <a:r>
              <a:rPr lang="en-US" altLang="ko-KR" sz="2800" dirty="0">
                <a:solidFill>
                  <a:prstClr val="black"/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000" b="1" dirty="0">
                <a:solidFill>
                  <a:prstClr val="black"/>
                </a:solidFill>
              </a:rPr>
              <a:t>DD</a:t>
            </a:r>
            <a:r>
              <a:rPr lang="ko-KR" altLang="en-US" sz="2000" b="1" dirty="0">
                <a:solidFill>
                  <a:prstClr val="black"/>
                </a:solidFill>
              </a:rPr>
              <a:t>파일 이용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000" b="1" dirty="0" err="1">
                <a:solidFill>
                  <a:prstClr val="black"/>
                </a:solidFill>
              </a:rPr>
              <a:t>어노테이션</a:t>
            </a:r>
            <a:r>
              <a:rPr lang="ko-KR" altLang="en-US" sz="2000" b="1" dirty="0">
                <a:solidFill>
                  <a:prstClr val="black"/>
                </a:solidFill>
              </a:rPr>
              <a:t> 사용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57289" y="1402140"/>
            <a:ext cx="9867835" cy="2308324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com.web.servlet.MemberRegister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/register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7289" y="4780826"/>
            <a:ext cx="518282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WebServlet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Servlet Mapping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6100600"/>
          </a:xfrm>
        </p:spPr>
        <p:txBody>
          <a:bodyPr>
            <a:normAutofit lnSpcReduction="10000"/>
          </a:bodyPr>
          <a:lstStyle/>
          <a:p>
            <a:r>
              <a:rPr lang="en-US" altLang="ko-KR" sz="2200" b="1" dirty="0">
                <a:solidFill>
                  <a:prstClr val="black"/>
                </a:solidFill>
              </a:rPr>
              <a:t>MVC</a:t>
            </a:r>
            <a:r>
              <a:rPr lang="ko-KR" altLang="en-US" sz="2200" b="1" dirty="0">
                <a:solidFill>
                  <a:prstClr val="black"/>
                </a:solidFill>
              </a:rPr>
              <a:t>코드</a:t>
            </a:r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pPr lvl="1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매번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getRequestDispatcher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호출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prstClr val="black"/>
                </a:solidFill>
              </a:rPr>
              <a:t>view</a:t>
            </a:r>
            <a:r>
              <a:rPr lang="ko-KR" altLang="en-US" sz="1800" dirty="0">
                <a:solidFill>
                  <a:prstClr val="black"/>
                </a:solidFill>
              </a:rPr>
              <a:t>이름 지정을 위해 </a:t>
            </a:r>
            <a:r>
              <a:rPr lang="en-US" altLang="ko-KR" sz="1800" dirty="0" err="1">
                <a:solidFill>
                  <a:prstClr val="black"/>
                </a:solidFill>
              </a:rPr>
              <a:t>jsp</a:t>
            </a:r>
            <a:r>
              <a:rPr lang="ko-KR" altLang="en-US" sz="1800" dirty="0">
                <a:solidFill>
                  <a:prstClr val="black"/>
                </a:solidFill>
              </a:rPr>
              <a:t>파일에 </a:t>
            </a:r>
            <a:r>
              <a:rPr lang="en-US" altLang="ko-KR" sz="1800" dirty="0">
                <a:solidFill>
                  <a:prstClr val="black"/>
                </a:solidFill>
              </a:rPr>
              <a:t>prefix</a:t>
            </a:r>
            <a:r>
              <a:rPr lang="ko-KR" altLang="en-US" sz="1800" dirty="0">
                <a:solidFill>
                  <a:prstClr val="black"/>
                </a:solidFill>
              </a:rPr>
              <a:t>와 </a:t>
            </a:r>
            <a:r>
              <a:rPr lang="en-US" altLang="ko-KR" sz="1800" dirty="0">
                <a:solidFill>
                  <a:prstClr val="black"/>
                </a:solidFill>
              </a:rPr>
              <a:t>suffix</a:t>
            </a:r>
            <a:r>
              <a:rPr lang="ko-KR" altLang="en-US" sz="1800" dirty="0">
                <a:solidFill>
                  <a:prstClr val="black"/>
                </a:solidFill>
              </a:rPr>
              <a:t>를 붙임</a:t>
            </a:r>
            <a:r>
              <a:rPr lang="en-US" altLang="ko-KR" sz="1800" dirty="0">
                <a:solidFill>
                  <a:prstClr val="black"/>
                </a:solidFill>
              </a:rPr>
              <a:t>(</a:t>
            </a:r>
            <a:r>
              <a:rPr lang="ko-KR" altLang="en-US" sz="1800" dirty="0">
                <a:solidFill>
                  <a:prstClr val="black"/>
                </a:solidFill>
              </a:rPr>
              <a:t>중복</a:t>
            </a:r>
            <a:r>
              <a:rPr lang="en-US" altLang="ko-KR" sz="1800" dirty="0">
                <a:solidFill>
                  <a:prstClr val="black"/>
                </a:solidFill>
              </a:rPr>
              <a:t>)</a:t>
            </a:r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endParaRPr lang="en-US" altLang="ko-KR" sz="2200" b="1" dirty="0">
              <a:solidFill>
                <a:prstClr val="black"/>
              </a:solidFill>
            </a:endParaRPr>
          </a:p>
          <a:p>
            <a:endParaRPr lang="ko-KR" altLang="en-US" sz="2200" b="1" dirty="0">
              <a:solidFill>
                <a:prstClr val="black"/>
              </a:solidFill>
            </a:endParaRP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98580" y="1356273"/>
            <a:ext cx="1174273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BoardController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.getServletContext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RequestDispatcher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dispatcher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.getRequestDispatcher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/WEB-INF/views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board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.jsp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dispatcher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forward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416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Servlet Mapping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prstClr val="black"/>
                </a:solidFill>
              </a:rPr>
              <a:t>복잡한</a:t>
            </a:r>
            <a:r>
              <a:rPr lang="en-US" altLang="ko-KR" sz="2200" b="1" dirty="0">
                <a:solidFill>
                  <a:prstClr val="black"/>
                </a:solidFill>
              </a:rPr>
              <a:t> JSP</a:t>
            </a:r>
            <a:endParaRPr lang="ko-KR" altLang="en-US" sz="2200" b="1" dirty="0">
              <a:solidFill>
                <a:prstClr val="black"/>
              </a:solidFill>
            </a:endParaRPr>
          </a:p>
          <a:p>
            <a:pPr lvl="1"/>
            <a:endParaRPr lang="ko-KR" altLang="en-US" sz="1800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2"/>
            <a:endParaRPr lang="en-US" altLang="ko-KR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9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47988" y="1319135"/>
            <a:ext cx="1108681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"700"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"3" </a:t>
            </a:r>
            <a:r>
              <a:rPr lang="en-US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bordercolor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lightgray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align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thead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제 목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글쓴이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조회수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thead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(List&lt;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request.getAttribute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list) {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pageContext.setAttribute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dto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${dto.id}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dto.contents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dto.regdate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dto.hit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0652068" y="924186"/>
            <a:ext cx="10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board.jsp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프로젝트 준비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Spring Initializer</a:t>
            </a:r>
          </a:p>
          <a:p>
            <a:pPr lvl="1"/>
            <a:r>
              <a:rPr lang="en-US" altLang="ko-KR" dirty="0">
                <a:hlinkClick r:id="rId2"/>
              </a:rPr>
              <a:t>https://start.spring.io/</a:t>
            </a:r>
            <a:endParaRPr lang="en-US" altLang="ko-KR" dirty="0"/>
          </a:p>
          <a:p>
            <a:pPr lvl="1"/>
            <a:endParaRPr lang="en-US" sz="1200" dirty="0"/>
          </a:p>
          <a:p>
            <a:r>
              <a:rPr lang="en-US" altLang="ko-KR" b="1" dirty="0"/>
              <a:t>Dependencies</a:t>
            </a:r>
          </a:p>
          <a:p>
            <a:pPr lvl="1"/>
            <a:endParaRPr 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799"/>
          <a:stretch/>
        </p:blipFill>
        <p:spPr>
          <a:xfrm>
            <a:off x="698076" y="2810311"/>
            <a:ext cx="6095163" cy="39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62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 lvl="1"/>
            <a:endParaRPr 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1" y="757400"/>
            <a:ext cx="6657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093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17971</TotalTime>
  <Words>1866</Words>
  <Application>Microsoft Office PowerPoint</Application>
  <PresentationFormat>와이드스크린</PresentationFormat>
  <Paragraphs>431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Arial Unicode MS</vt:lpstr>
      <vt:lpstr>dejavu sans</vt:lpstr>
      <vt:lpstr>JetBrains Mono</vt:lpstr>
      <vt:lpstr>Ubuntu Mono</vt:lpstr>
      <vt:lpstr>맑은 고딕</vt:lpstr>
      <vt:lpstr>맑은 고딕 (본문)</vt:lpstr>
      <vt:lpstr>Arial</vt:lpstr>
      <vt:lpstr>Calibri</vt:lpstr>
      <vt:lpstr>Calibri Light</vt:lpstr>
      <vt:lpstr>Consolas</vt:lpstr>
      <vt:lpstr>Wingdings</vt:lpstr>
      <vt:lpstr>Office 테마</vt:lpstr>
      <vt:lpstr>Servlet</vt:lpstr>
      <vt:lpstr>서블릿의 핵심 메서드</vt:lpstr>
      <vt:lpstr>서블릿 프로그램의 불편함</vt:lpstr>
      <vt:lpstr>서블릿 프로그램의 불편함(Servlet Mapping)</vt:lpstr>
      <vt:lpstr>Servlet Mapping</vt:lpstr>
      <vt:lpstr>Servlet Mapping</vt:lpstr>
      <vt:lpstr>프로젝트 준비</vt:lpstr>
      <vt:lpstr>프로젝트 생성</vt:lpstr>
      <vt:lpstr>프로젝트 생성</vt:lpstr>
      <vt:lpstr>스프링 MVC</vt:lpstr>
      <vt:lpstr>PowerPoint 프레젠테이션</vt:lpstr>
      <vt:lpstr>PowerPoint 프레젠테이션</vt:lpstr>
      <vt:lpstr>DispatcherServlet</vt:lpstr>
      <vt:lpstr>DispatcherServlet</vt:lpstr>
      <vt:lpstr>DispatcherServlet</vt:lpstr>
      <vt:lpstr>HandlerMapping</vt:lpstr>
      <vt:lpstr>HandlerAdapter</vt:lpstr>
      <vt:lpstr>HandlerAdapter</vt:lpstr>
      <vt:lpstr>ViewResolver</vt:lpstr>
      <vt:lpstr>View</vt:lpstr>
      <vt:lpstr>템플릿 엔진</vt:lpstr>
      <vt:lpstr>ViewResolver</vt:lpstr>
      <vt:lpstr>스프링에서 제공하는 것 이외에 추가적인 설정이 필요할 때</vt:lpstr>
      <vt:lpstr>WebMvcConfigurer</vt:lpstr>
      <vt:lpstr>WebMvcConfigurer</vt:lpstr>
      <vt:lpstr>부록</vt:lpstr>
      <vt:lpstr>빌드가 안될 때 해결 방법</vt:lpstr>
      <vt:lpstr>빌드가 안될 때 해결 방법</vt:lpstr>
      <vt:lpstr>롬복</vt:lpstr>
      <vt:lpstr>H2데이터베이스</vt:lpstr>
      <vt:lpstr>H2데이터베이스</vt:lpstr>
      <vt:lpstr>H2데이터베이스</vt:lpstr>
      <vt:lpstr>H2데이터베이스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5724</cp:revision>
  <dcterms:created xsi:type="dcterms:W3CDTF">2020-03-06T01:35:43Z</dcterms:created>
  <dcterms:modified xsi:type="dcterms:W3CDTF">2022-03-23T00:03:20Z</dcterms:modified>
  <cp:version>1000.0000.01</cp:version>
</cp:coreProperties>
</file>