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notesMasterIdLst>
    <p:notesMasterId r:id="rId39"/>
  </p:notesMasterIdLst>
  <p:sldIdLst>
    <p:sldId id="343" r:id="rId2"/>
    <p:sldId id="347" r:id="rId3"/>
    <p:sldId id="349" r:id="rId4"/>
    <p:sldId id="361" r:id="rId5"/>
    <p:sldId id="344" r:id="rId6"/>
    <p:sldId id="345" r:id="rId7"/>
    <p:sldId id="362" r:id="rId8"/>
    <p:sldId id="348" r:id="rId9"/>
    <p:sldId id="310" r:id="rId10"/>
    <p:sldId id="332" r:id="rId11"/>
    <p:sldId id="363" r:id="rId12"/>
    <p:sldId id="366" r:id="rId13"/>
    <p:sldId id="364" r:id="rId14"/>
    <p:sldId id="333" r:id="rId15"/>
    <p:sldId id="365" r:id="rId16"/>
    <p:sldId id="338" r:id="rId17"/>
    <p:sldId id="368" r:id="rId18"/>
    <p:sldId id="367" r:id="rId19"/>
    <p:sldId id="335" r:id="rId20"/>
    <p:sldId id="336" r:id="rId21"/>
    <p:sldId id="339" r:id="rId22"/>
    <p:sldId id="342" r:id="rId23"/>
    <p:sldId id="350" r:id="rId24"/>
    <p:sldId id="337" r:id="rId25"/>
    <p:sldId id="341" r:id="rId26"/>
    <p:sldId id="369" r:id="rId27"/>
    <p:sldId id="353" r:id="rId28"/>
    <p:sldId id="354" r:id="rId29"/>
    <p:sldId id="356" r:id="rId30"/>
    <p:sldId id="355" r:id="rId31"/>
    <p:sldId id="357" r:id="rId32"/>
    <p:sldId id="371" r:id="rId33"/>
    <p:sldId id="370" r:id="rId34"/>
    <p:sldId id="352" r:id="rId35"/>
    <p:sldId id="360" r:id="rId36"/>
    <p:sldId id="359" r:id="rId37"/>
    <p:sldId id="351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76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보통 스타일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TxStyle/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TxStyle/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29" autoAdjust="0"/>
    <p:restoredTop sz="94723" autoAdjust="0"/>
  </p:normalViewPr>
  <p:slideViewPr>
    <p:cSldViewPr snapToGrid="0">
      <p:cViewPr varScale="1">
        <p:scale>
          <a:sx n="109" d="100"/>
          <a:sy n="109" d="100"/>
        </p:scale>
        <p:origin x="252" y="11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89B25A7D-0240-4D0E-A5B3-3234B957F6EF}" type="datetime1">
              <a:rPr lang="en-US"/>
              <a:pPr lvl="0">
                <a:defRPr/>
              </a:pPr>
              <a:t>3/28/2022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E163349B-D4CA-41F9-BE36-059942AD9331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8DAD7-809B-4C4A-8A23-1E146EAD9E8F}" type="datetime1">
              <a:rPr lang="en-US" smtClean="0"/>
              <a:pPr/>
              <a:t>3/28/2022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277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333E4-9C34-4B01-AEFF-3C6F1AF12FD7}" type="datetime1">
              <a:rPr lang="en-US" smtClean="0"/>
              <a:pPr/>
              <a:t>3/28/2022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034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72B1E-F176-43F3-BFB4-FA11701E5307}" type="datetime1">
              <a:rPr lang="en-US" smtClean="0"/>
              <a:pPr/>
              <a:t>3/28/2022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75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0552" y="160027"/>
            <a:ext cx="10515600" cy="344002"/>
          </a:xfrm>
        </p:spPr>
        <p:txBody>
          <a:bodyPr>
            <a:noAutofit/>
          </a:bodyPr>
          <a:lstStyle>
            <a:lvl1pPr>
              <a:defRPr sz="2500" b="1">
                <a:latin typeface="+mj-ea"/>
                <a:ea typeface="+mj-ea"/>
              </a:defRPr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530551" y="757400"/>
            <a:ext cx="11331011" cy="5429755"/>
          </a:xfrm>
        </p:spPr>
        <p:txBody>
          <a:bodyPr/>
          <a:lstStyle>
            <a:lvl1pPr>
              <a:lnSpc>
                <a:spcPct val="140000"/>
              </a:lnSpc>
              <a:defRPr sz="2400">
                <a:latin typeface="+mn-ea"/>
                <a:ea typeface="+mn-ea"/>
              </a:defRPr>
            </a:lvl1pPr>
            <a:lvl2pPr marL="685800" indent="-228600">
              <a:lnSpc>
                <a:spcPct val="140000"/>
              </a:lnSpc>
              <a:buFont typeface="Wingdings"/>
              <a:buChar char="§"/>
              <a:defRPr sz="2000">
                <a:latin typeface="+mn-ea"/>
                <a:ea typeface="+mn-ea"/>
              </a:defRPr>
            </a:lvl2pPr>
            <a:lvl3pPr>
              <a:lnSpc>
                <a:spcPct val="140000"/>
              </a:lnSpc>
              <a:defRPr sz="1800">
                <a:latin typeface="+mn-ea"/>
                <a:ea typeface="+mn-ea"/>
              </a:defRPr>
            </a:lvl3pPr>
          </a:lstStyle>
          <a:p>
            <a:pPr lvl="0">
              <a:defRPr/>
            </a:pPr>
            <a:r>
              <a:rPr lang="ko-KR" altLang="en-US"/>
              <a:t>마스터 텍스트 스타일 편집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C06EDA91-2055-40FE-B45A-5804B08C2696}" type="datetime1">
              <a:rPr lang="en-US" smtClean="0"/>
              <a:pPr lvl="0">
                <a:defRPr/>
              </a:pPr>
              <a:t>3/28/2022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227048" y="6356350"/>
            <a:ext cx="27432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5C795-451E-46E0-AE92-5A497CF41061}" type="datetime1">
              <a:rPr lang="en-US" smtClean="0"/>
              <a:pPr/>
              <a:t>3/28/2022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513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8975-3397-4FC8-A820-2112C504E006}" type="datetime1">
              <a:rPr lang="en-US" smtClean="0"/>
              <a:pPr/>
              <a:t>3/28/2022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749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B25CA-AD45-4C95-8C23-1C6A039469A5}" type="datetime1">
              <a:rPr lang="en-US" smtClean="0"/>
              <a:pPr/>
              <a:t>3/28/2022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92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12E71-0A1A-4073-B60F-FA59C2CA001A}" type="datetime1">
              <a:rPr lang="en-US" smtClean="0"/>
              <a:pPr/>
              <a:t>3/28/2022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766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758C-1694-4565-82D4-EBBF833CB257}" type="datetime1">
              <a:rPr lang="en-US" smtClean="0"/>
              <a:pPr/>
              <a:t>3/28/2022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756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25484-FD6D-41C0-A29C-477D0CF69679}" type="datetime1">
              <a:rPr lang="en-US" smtClean="0"/>
              <a:pPr/>
              <a:t>3/28/2022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916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A1DD6-19D4-44B1-8E93-C64691C69E13}" type="datetime1">
              <a:rPr lang="en-US" smtClean="0"/>
              <a:pPr/>
              <a:t>3/28/2022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051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ED2D49-5DE7-4756-AE86-CEB698DB686D}" type="datetime1">
              <a:rPr lang="en-US" smtClean="0"/>
              <a:pPr/>
              <a:t>3/28/2022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67E06-563C-4DAC-B352-5CBE54DE7B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054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asser&#49436;.github.io/doc/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22130" y="838518"/>
            <a:ext cx="9700846" cy="1069974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dirty="0"/>
              <a:t>java8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 err="1"/>
              <a:t>람다식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242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JUnit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530550" y="757400"/>
            <a:ext cx="11119257" cy="6033925"/>
          </a:xfrm>
        </p:spPr>
        <p:txBody>
          <a:bodyPr>
            <a:normAutofit/>
          </a:bodyPr>
          <a:lstStyle/>
          <a:p>
            <a:r>
              <a:rPr lang="ko-KR" altLang="en-US" sz="2000" b="1"/>
              <a:t>테스트 코드 작성 목적</a:t>
            </a:r>
            <a:endParaRPr lang="en-US" altLang="ko-KR" sz="2000" b="1" dirty="0"/>
          </a:p>
          <a:p>
            <a:pPr lvl="1"/>
            <a:r>
              <a:rPr lang="ko-KR" altLang="en-US"/>
              <a:t>새로운 자동차를 출시하는 데 에어백의 작동유무를 테스트하지 않고 판매한다면</a:t>
            </a:r>
            <a:r>
              <a:rPr lang="en-US" altLang="ko-KR"/>
              <a:t>?</a:t>
            </a:r>
          </a:p>
          <a:p>
            <a:pPr lvl="1"/>
            <a:r>
              <a:rPr lang="ko-KR" altLang="en-US"/>
              <a:t>코드의 안전성을 높일 수 있음</a:t>
            </a:r>
            <a:endParaRPr lang="en-US" altLang="ko-KR"/>
          </a:p>
          <a:p>
            <a:pPr lvl="1"/>
            <a:r>
              <a:rPr lang="ko-KR" altLang="en-US"/>
              <a:t>기능을 추가하거나 변경하는 과정에서 발생할 수 있는 </a:t>
            </a:r>
            <a:r>
              <a:rPr lang="en-US" altLang="ko-KR"/>
              <a:t>Side-Effect</a:t>
            </a:r>
            <a:r>
              <a:rPr lang="ko-KR" altLang="en-US"/>
              <a:t>를 줄일 수 있음</a:t>
            </a:r>
            <a:endParaRPr lang="en-US" altLang="ko-KR"/>
          </a:p>
          <a:p>
            <a:pPr lvl="2"/>
            <a:r>
              <a:rPr lang="ko-KR" altLang="en-US" sz="2000"/>
              <a:t>새로운 기능을 추가하거나 코드를 변경해도 이와 관련 없는 이전 테스트는 여전히 통과해야 함</a:t>
            </a:r>
            <a:endParaRPr lang="en-US" altLang="ko-KR" sz="2000"/>
          </a:p>
          <a:p>
            <a:pPr lvl="1"/>
            <a:r>
              <a:rPr lang="ko-KR" altLang="en-US"/>
              <a:t>해당 코드가 작성된 목적을 명확하게 표현할 수 있음</a:t>
            </a:r>
            <a:endParaRPr lang="en-US" altLang="ko-KR"/>
          </a:p>
          <a:p>
            <a:pPr lvl="2"/>
            <a:r>
              <a:rPr lang="ko-KR" altLang="en-US"/>
              <a:t>테스트는 결국 핵심 로직을 검사하는 것 </a:t>
            </a:r>
            <a:r>
              <a:rPr lang="en-US" altLang="ko-KR">
                <a:sym typeface="Wingdings" panose="05000000000000000000" pitchFamily="2" charset="2"/>
              </a:rPr>
              <a:t> </a:t>
            </a:r>
            <a:r>
              <a:rPr lang="ko-KR" altLang="en-US">
                <a:sym typeface="Wingdings" panose="05000000000000000000" pitchFamily="2" charset="2"/>
              </a:rPr>
              <a:t>테스트에 포함</a:t>
            </a:r>
            <a:r>
              <a:rPr lang="en-US" altLang="ko-KR">
                <a:sym typeface="Wingdings" panose="05000000000000000000" pitchFamily="2" charset="2"/>
              </a:rPr>
              <a:t>(</a:t>
            </a:r>
            <a:r>
              <a:rPr lang="ko-KR" altLang="en-US">
                <a:sym typeface="Wingdings" panose="05000000000000000000" pitchFamily="2" charset="2"/>
              </a:rPr>
              <a:t>사용</a:t>
            </a:r>
            <a:r>
              <a:rPr lang="en-US" altLang="ko-KR">
                <a:sym typeface="Wingdings" panose="05000000000000000000" pitchFamily="2" charset="2"/>
              </a:rPr>
              <a:t>)</a:t>
            </a:r>
            <a:r>
              <a:rPr lang="ko-KR" altLang="en-US">
                <a:sym typeface="Wingdings" panose="05000000000000000000" pitchFamily="2" charset="2"/>
              </a:rPr>
              <a:t>되지 않는 코드의 경우 불필요한 코드일 수 있음</a:t>
            </a:r>
            <a:endParaRPr lang="en-US" sz="2000" dirty="0"/>
          </a:p>
          <a:p>
            <a:pPr lvl="1"/>
            <a:endParaRPr lang="en-US" altLang="ko-KR" b="1" dirty="0"/>
          </a:p>
          <a:p>
            <a:pPr lvl="2" fontAlgn="base"/>
            <a:endParaRPr lang="en-US" b="1" dirty="0"/>
          </a:p>
          <a:p>
            <a:pPr fontAlgn="base"/>
            <a:endParaRPr lang="en-US" b="1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80724183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JUnit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530550" y="757400"/>
            <a:ext cx="11347857" cy="6033925"/>
          </a:xfrm>
        </p:spPr>
        <p:txBody>
          <a:bodyPr>
            <a:normAutofit/>
          </a:bodyPr>
          <a:lstStyle/>
          <a:p>
            <a:r>
              <a:rPr lang="en-US" altLang="ko-KR" sz="2000" b="1"/>
              <a:t>Junit</a:t>
            </a:r>
          </a:p>
          <a:p>
            <a:pPr lvl="1"/>
            <a:r>
              <a:rPr lang="ko-KR" altLang="en-US" sz="1800"/>
              <a:t>단위 </a:t>
            </a:r>
            <a:r>
              <a:rPr lang="ko-KR" altLang="en-US" sz="1800" dirty="0"/>
              <a:t>테스트를 위해 가장 많이 사용되는 </a:t>
            </a:r>
            <a:r>
              <a:rPr lang="ko-KR" altLang="en-US" sz="1800" err="1"/>
              <a:t>테스팅</a:t>
            </a:r>
            <a:r>
              <a:rPr lang="ko-KR" altLang="en-US" sz="1800"/>
              <a:t> 프레임워크</a:t>
            </a:r>
            <a:endParaRPr lang="en-US" altLang="ko-KR" sz="1800"/>
          </a:p>
          <a:p>
            <a:r>
              <a:rPr lang="ko-KR" altLang="en-US" sz="2000" b="1"/>
              <a:t>테스트의 종류</a:t>
            </a:r>
            <a:endParaRPr lang="en-US" altLang="ko-KR" sz="2000" b="1"/>
          </a:p>
          <a:p>
            <a:pPr lvl="1"/>
            <a:r>
              <a:rPr lang="ko-KR" altLang="en-US" sz="1800"/>
              <a:t>단위 테스트</a:t>
            </a:r>
            <a:r>
              <a:rPr lang="en-US" altLang="ko-KR" sz="1800"/>
              <a:t>(Unit Test): </a:t>
            </a:r>
            <a:r>
              <a:rPr lang="ko-KR" altLang="en-US" sz="1800"/>
              <a:t>일반적으로 클래스 또는 메소드 수준의 테스트</a:t>
            </a:r>
            <a:endParaRPr lang="en-US" altLang="ko-KR" sz="1800"/>
          </a:p>
          <a:p>
            <a:pPr lvl="1"/>
            <a:r>
              <a:rPr lang="ko-KR" altLang="en-US" sz="1800"/>
              <a:t>통합 테스트</a:t>
            </a:r>
            <a:r>
              <a:rPr lang="en-US" altLang="ko-KR" sz="1800"/>
              <a:t>(Integration Test): </a:t>
            </a:r>
            <a:r>
              <a:rPr lang="ko-KR" altLang="en-US" sz="1800"/>
              <a:t>개발자가 제어할 수 없는 부분까지 묶어 검증</a:t>
            </a:r>
            <a:r>
              <a:rPr lang="en-US" altLang="ko-KR" sz="1800"/>
              <a:t>(ex.</a:t>
            </a:r>
            <a:r>
              <a:rPr lang="ko-KR" altLang="en-US" sz="1800"/>
              <a:t> 외부 라이브러리와 연동</a:t>
            </a:r>
            <a:r>
              <a:rPr lang="en-US" altLang="ko-KR" sz="1800"/>
              <a:t>, DB </a:t>
            </a:r>
            <a:r>
              <a:rPr lang="ko-KR" altLang="en-US" sz="1800"/>
              <a:t>연동</a:t>
            </a:r>
            <a:r>
              <a:rPr lang="en-US" altLang="ko-KR" sz="1800"/>
              <a:t>..), </a:t>
            </a:r>
            <a:r>
              <a:rPr lang="ko-KR" altLang="en-US" sz="1800"/>
              <a:t>비즈니스 로직을 테스트</a:t>
            </a:r>
            <a:endParaRPr lang="en-US" altLang="ko-KR" sz="1800"/>
          </a:p>
          <a:p>
            <a:pPr lvl="1"/>
            <a:r>
              <a:rPr lang="ko-KR" altLang="en-US" sz="1800"/>
              <a:t>인수 테스트</a:t>
            </a:r>
            <a:r>
              <a:rPr lang="en-US" altLang="ko-KR" sz="1800"/>
              <a:t>(Acceptance Test): </a:t>
            </a:r>
            <a:r>
              <a:rPr lang="ko-KR" altLang="en-US" sz="1800"/>
              <a:t>다른 의사소통집단</a:t>
            </a:r>
            <a:r>
              <a:rPr lang="en-US" altLang="ko-KR" sz="1800"/>
              <a:t>(</a:t>
            </a:r>
            <a:r>
              <a:rPr lang="ko-KR" altLang="en-US" sz="1800"/>
              <a:t>기획자</a:t>
            </a:r>
            <a:r>
              <a:rPr lang="en-US" altLang="ko-KR" sz="1800"/>
              <a:t>, </a:t>
            </a:r>
            <a:r>
              <a:rPr lang="ko-KR" altLang="en-US" sz="1800"/>
              <a:t>클라이언트</a:t>
            </a:r>
            <a:r>
              <a:rPr lang="en-US" altLang="ko-KR" sz="1800"/>
              <a:t>, </a:t>
            </a:r>
            <a:r>
              <a:rPr lang="ko-KR" altLang="en-US" sz="1800"/>
              <a:t>개발자 등</a:t>
            </a:r>
            <a:r>
              <a:rPr lang="en-US" altLang="ko-KR" sz="1800"/>
              <a:t>)</a:t>
            </a:r>
            <a:r>
              <a:rPr lang="ko-KR" altLang="en-US" sz="1800"/>
              <a:t>으로부터 시나리오를 받고</a:t>
            </a:r>
            <a:r>
              <a:rPr lang="en-US" altLang="ko-KR" sz="1800"/>
              <a:t>(</a:t>
            </a:r>
            <a:r>
              <a:rPr lang="ko-KR" altLang="en-US" sz="1800"/>
              <a:t>인수</a:t>
            </a:r>
            <a:r>
              <a:rPr lang="en-US" altLang="ko-KR" sz="1800"/>
              <a:t>), </a:t>
            </a:r>
            <a:r>
              <a:rPr lang="ko-KR" altLang="en-US" sz="1800"/>
              <a:t>개발자는 이에 의거해서 코드를 작성</a:t>
            </a:r>
            <a:endParaRPr lang="en-US" altLang="ko-KR" sz="1800"/>
          </a:p>
          <a:p>
            <a:pPr lvl="1"/>
            <a:endParaRPr lang="en-US" altLang="ko-KR" b="1" dirty="0"/>
          </a:p>
          <a:p>
            <a:pPr lvl="2" fontAlgn="base"/>
            <a:endParaRPr lang="en-US" b="1" dirty="0"/>
          </a:p>
          <a:p>
            <a:pPr fontAlgn="base"/>
            <a:endParaRPr lang="en-US" b="1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38996680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JUnit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6033925"/>
          </a:xfrm>
        </p:spPr>
        <p:txBody>
          <a:bodyPr>
            <a:normAutofit/>
          </a:bodyPr>
          <a:lstStyle/>
          <a:p>
            <a:r>
              <a:rPr lang="en-US" altLang="ko-KR" sz="2000" b="1"/>
              <a:t>F.I.R.S.T </a:t>
            </a:r>
            <a:r>
              <a:rPr lang="ko-KR" altLang="en-US" sz="2000" b="1"/>
              <a:t>원칙</a:t>
            </a:r>
            <a:r>
              <a:rPr lang="en-US" altLang="ko-KR" sz="2000" b="1"/>
              <a:t>(</a:t>
            </a:r>
            <a:r>
              <a:rPr lang="ko-KR" altLang="en-US" sz="2000" b="1"/>
              <a:t>로버트마틴의 클린코드 참조</a:t>
            </a:r>
            <a:r>
              <a:rPr lang="en-US" altLang="ko-KR" sz="2000" b="1"/>
              <a:t>)</a:t>
            </a:r>
          </a:p>
          <a:p>
            <a:pPr lvl="1"/>
            <a:r>
              <a:rPr lang="ko-KR" altLang="en-US" sz="1800"/>
              <a:t>단위 테스트 수행 요구사항을 정리한 원칙</a:t>
            </a:r>
            <a:endParaRPr lang="en-US" altLang="ko-KR"/>
          </a:p>
          <a:p>
            <a:pPr lvl="2"/>
            <a:r>
              <a:rPr lang="en-US" altLang="ko-KR"/>
              <a:t>Fast: </a:t>
            </a:r>
            <a:r>
              <a:rPr lang="ko-KR" altLang="en-US"/>
              <a:t>빠르게 수행되어야 함</a:t>
            </a:r>
            <a:endParaRPr lang="en-US" altLang="ko-KR"/>
          </a:p>
          <a:p>
            <a:pPr lvl="2"/>
            <a:r>
              <a:rPr lang="en-US" altLang="ko-KR"/>
              <a:t>Independent: </a:t>
            </a:r>
            <a:r>
              <a:rPr lang="ko-KR" altLang="en-US"/>
              <a:t>테스트는 </a:t>
            </a:r>
            <a:r>
              <a:rPr lang="ko-KR" altLang="en-US">
                <a:solidFill>
                  <a:srgbClr val="0000FF"/>
                </a:solidFill>
              </a:rPr>
              <a:t>서로 독립</a:t>
            </a:r>
            <a:r>
              <a:rPr lang="ko-KR" altLang="en-US"/>
              <a:t>이어야 하며 </a:t>
            </a:r>
            <a:r>
              <a:rPr lang="ko-KR" altLang="en-US">
                <a:solidFill>
                  <a:srgbClr val="0000FF"/>
                </a:solidFill>
              </a:rPr>
              <a:t>실행 순서에도 영향을 받아선 안됨</a:t>
            </a:r>
            <a:endParaRPr lang="en-US" altLang="ko-KR">
              <a:solidFill>
                <a:srgbClr val="0000FF"/>
              </a:solidFill>
            </a:endParaRPr>
          </a:p>
          <a:p>
            <a:pPr lvl="2"/>
            <a:r>
              <a:rPr lang="en-US" altLang="ko-KR"/>
              <a:t>Repeatable: </a:t>
            </a:r>
            <a:r>
              <a:rPr lang="ko-KR" altLang="en-US"/>
              <a:t>수정이 발생하지 않는 한 </a:t>
            </a:r>
            <a:r>
              <a:rPr lang="ko-KR" altLang="en-US">
                <a:solidFill>
                  <a:srgbClr val="0000FF"/>
                </a:solidFill>
              </a:rPr>
              <a:t>반복적으로 수행해도 결과가 같아야 함</a:t>
            </a:r>
            <a:r>
              <a:rPr lang="en-US" altLang="ko-KR"/>
              <a:t>(ex. Transactional)</a:t>
            </a:r>
          </a:p>
          <a:p>
            <a:pPr lvl="2"/>
            <a:r>
              <a:rPr lang="en-US" altLang="ko-KR"/>
              <a:t>Self-Validation: </a:t>
            </a:r>
            <a:r>
              <a:rPr lang="ko-KR" altLang="en-US"/>
              <a:t>테스트의 결과는 성공 또는 실패여아 함</a:t>
            </a:r>
            <a:r>
              <a:rPr lang="en-US" altLang="ko-KR"/>
              <a:t>. print, log</a:t>
            </a:r>
            <a:r>
              <a:rPr lang="ko-KR" altLang="en-US"/>
              <a:t>와 같이 눈으로 확인하는 것이 아니어야 함</a:t>
            </a:r>
            <a:endParaRPr lang="en-US" altLang="ko-KR"/>
          </a:p>
          <a:p>
            <a:pPr lvl="2"/>
            <a:r>
              <a:rPr lang="en-US" altLang="ko-KR"/>
              <a:t>Timely: </a:t>
            </a:r>
            <a:r>
              <a:rPr lang="ko-KR" altLang="en-US"/>
              <a:t>테스트는 적시에 작성해야 함</a:t>
            </a:r>
            <a:r>
              <a:rPr lang="en-US" altLang="ko-KR"/>
              <a:t>, </a:t>
            </a:r>
            <a:r>
              <a:rPr lang="ko-KR" altLang="en-US"/>
              <a:t>단위테스트는 테스트 하려는 실제 코드를 구현하기 직전에 구현되어야 함</a:t>
            </a:r>
            <a:r>
              <a:rPr lang="en-US" altLang="ko-KR"/>
              <a:t>. </a:t>
            </a:r>
            <a:r>
              <a:rPr lang="ko-KR" altLang="en-US"/>
              <a:t>이는 선택사항이며 </a:t>
            </a:r>
            <a:r>
              <a:rPr lang="en-US" altLang="ko-KR"/>
              <a:t>TDD</a:t>
            </a:r>
            <a:r>
              <a:rPr lang="ko-KR" altLang="en-US"/>
              <a:t>와 밀접한 연관이 있음</a:t>
            </a:r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 sz="1600" dirty="0"/>
          </a:p>
          <a:p>
            <a:pPr lvl="1"/>
            <a:endParaRPr lang="en-US" altLang="ko-KR" b="1" dirty="0"/>
          </a:p>
          <a:p>
            <a:pPr lvl="2" fontAlgn="base"/>
            <a:endParaRPr lang="en-US" b="1" dirty="0"/>
          </a:p>
          <a:p>
            <a:pPr fontAlgn="base"/>
            <a:endParaRPr lang="en-US" b="1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94054792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JUnit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221752" y="757400"/>
            <a:ext cx="7093447" cy="6033925"/>
          </a:xfrm>
        </p:spPr>
        <p:txBody>
          <a:bodyPr>
            <a:normAutofit/>
          </a:bodyPr>
          <a:lstStyle/>
          <a:p>
            <a:r>
              <a:rPr lang="en-US" altLang="ko-KR" sz="2000" b="1"/>
              <a:t>JUnit </a:t>
            </a:r>
            <a:r>
              <a:rPr lang="en-US" altLang="ko-KR" sz="2000" b="1" dirty="0"/>
              <a:t>5 = </a:t>
            </a:r>
            <a:r>
              <a:rPr lang="en-US" altLang="ko-KR" sz="2000" b="1"/>
              <a:t>Junit Platform + </a:t>
            </a:r>
            <a:r>
              <a:rPr lang="en-US" altLang="ko-KR" sz="2000" b="1" dirty="0"/>
              <a:t>Junit Jupiter + Junit </a:t>
            </a:r>
            <a:r>
              <a:rPr lang="en-US" altLang="ko-KR" sz="2000" b="1" dirty="0" err="1"/>
              <a:t>Vingate</a:t>
            </a:r>
            <a:endParaRPr lang="en-US" altLang="ko-KR" sz="2000" b="1" dirty="0"/>
          </a:p>
          <a:p>
            <a:pPr lvl="1"/>
            <a:r>
              <a:rPr lang="en-US" altLang="ko-KR" sz="1800"/>
              <a:t>JUnit Platform</a:t>
            </a:r>
          </a:p>
          <a:p>
            <a:pPr lvl="2"/>
            <a:r>
              <a:rPr lang="ko-KR" altLang="en-US"/>
              <a:t>테스트를 실행하기 위한 뼈대</a:t>
            </a:r>
            <a:endParaRPr lang="en-US" altLang="ko-KR"/>
          </a:p>
          <a:p>
            <a:pPr lvl="2"/>
            <a:r>
              <a:rPr lang="en-US" altLang="ko-KR"/>
              <a:t>TestEngine </a:t>
            </a:r>
            <a:r>
              <a:rPr lang="en-US" altLang="ko-KR" dirty="0"/>
              <a:t>API</a:t>
            </a:r>
            <a:r>
              <a:rPr lang="ko-KR" altLang="en-US"/>
              <a:t>를 제공</a:t>
            </a:r>
            <a:endParaRPr lang="en-US" altLang="ko-KR"/>
          </a:p>
          <a:p>
            <a:pPr lvl="2"/>
            <a:r>
              <a:rPr lang="ko-KR" altLang="en-US"/>
              <a:t>테스트코드를 </a:t>
            </a:r>
            <a:r>
              <a:rPr lang="ko-KR" altLang="en-US" dirty="0"/>
              <a:t>실행해주는 </a:t>
            </a:r>
            <a:r>
              <a:rPr lang="ko-KR" altLang="en-US" dirty="0" err="1"/>
              <a:t>런처</a:t>
            </a:r>
            <a:r>
              <a:rPr lang="en-US" altLang="ko-KR" dirty="0"/>
              <a:t> </a:t>
            </a:r>
            <a:r>
              <a:rPr lang="ko-KR" altLang="en-US" dirty="0"/>
              <a:t>제공</a:t>
            </a:r>
            <a:r>
              <a:rPr lang="en-US" altLang="ko-KR" dirty="0"/>
              <a:t>(main</a:t>
            </a:r>
            <a:r>
              <a:rPr lang="ko-KR" altLang="en-US" dirty="0" err="1"/>
              <a:t>메소드가</a:t>
            </a:r>
            <a:r>
              <a:rPr lang="ko-KR" altLang="en-US" dirty="0"/>
              <a:t> 아니더라도 </a:t>
            </a:r>
            <a:r>
              <a:rPr lang="en-US" altLang="ko-KR" dirty="0"/>
              <a:t>@Test</a:t>
            </a:r>
            <a:r>
              <a:rPr lang="ko-KR" altLang="en-US" dirty="0"/>
              <a:t> </a:t>
            </a:r>
            <a:r>
              <a:rPr lang="ko-KR" altLang="en-US" dirty="0" err="1"/>
              <a:t>어노테이션을</a:t>
            </a:r>
            <a:r>
              <a:rPr lang="ko-KR" altLang="en-US" dirty="0"/>
              <a:t> 통해 </a:t>
            </a:r>
            <a:r>
              <a:rPr lang="ko-KR" altLang="en-US" dirty="0" err="1"/>
              <a:t>테스트코드</a:t>
            </a:r>
            <a:r>
              <a:rPr lang="ko-KR" altLang="en-US" dirty="0"/>
              <a:t> 실행 가능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sz="1800"/>
              <a:t>구현체</a:t>
            </a:r>
            <a:endParaRPr lang="en-US" altLang="ko-KR" sz="1800"/>
          </a:p>
          <a:p>
            <a:pPr lvl="2"/>
            <a:r>
              <a:rPr lang="en-US" altLang="ko-KR"/>
              <a:t>JUnit Vintage: </a:t>
            </a:r>
            <a:r>
              <a:rPr lang="ko-KR" altLang="en-US"/>
              <a:t>하위 버전과 호환을 위해 </a:t>
            </a:r>
            <a:r>
              <a:rPr lang="en-US" altLang="ko-KR"/>
              <a:t>JUnit3, JUnit4 </a:t>
            </a:r>
            <a:r>
              <a:rPr lang="ko-KR" altLang="en-US"/>
              <a:t>기반의 테스트 엔진을 제공</a:t>
            </a:r>
            <a:endParaRPr lang="en-US" altLang="ko-KR"/>
          </a:p>
          <a:p>
            <a:pPr lvl="2"/>
            <a:r>
              <a:rPr lang="en-US" altLang="ko-KR"/>
              <a:t>JUnit Jupiter: </a:t>
            </a:r>
            <a:r>
              <a:rPr lang="en-US" altLang="ko-KR" dirty="0" err="1"/>
              <a:t>TestEngine</a:t>
            </a:r>
            <a:r>
              <a:rPr lang="en-US" altLang="ko-KR" dirty="0"/>
              <a:t> API </a:t>
            </a:r>
            <a:r>
              <a:rPr lang="ko-KR" altLang="en-US" dirty="0"/>
              <a:t>구현체로 </a:t>
            </a:r>
            <a:r>
              <a:rPr lang="en-US" altLang="ko-KR" dirty="0"/>
              <a:t>JUnit5 API</a:t>
            </a:r>
            <a:r>
              <a:rPr lang="ko-KR" altLang="en-US"/>
              <a:t>를 구현하고 있음</a:t>
            </a:r>
            <a:r>
              <a:rPr lang="en-US" altLang="ko-KR"/>
              <a:t>(</a:t>
            </a:r>
            <a:r>
              <a:rPr lang="ko-KR" altLang="en-US" dirty="0"/>
              <a:t>스프링 부트 </a:t>
            </a:r>
            <a:r>
              <a:rPr lang="en-US" altLang="ko-KR" dirty="0"/>
              <a:t>2.2</a:t>
            </a:r>
            <a:r>
              <a:rPr lang="ko-KR" altLang="en-US" dirty="0"/>
              <a:t>부터 </a:t>
            </a:r>
            <a:r>
              <a:rPr lang="en-US" altLang="ko-KR" dirty="0"/>
              <a:t>JUnit5</a:t>
            </a:r>
            <a:r>
              <a:rPr lang="ko-KR" altLang="en-US" dirty="0"/>
              <a:t>를 사용</a:t>
            </a:r>
            <a:r>
              <a:rPr lang="en-US" altLang="ko-KR" dirty="0"/>
              <a:t>)</a:t>
            </a:r>
          </a:p>
          <a:p>
            <a:pPr lvl="1"/>
            <a:endParaRPr lang="en-US" altLang="ko-KR" b="1" dirty="0"/>
          </a:p>
          <a:p>
            <a:pPr lvl="2" fontAlgn="base"/>
            <a:endParaRPr lang="en-US" b="1" dirty="0"/>
          </a:p>
          <a:p>
            <a:pPr fontAlgn="base"/>
            <a:endParaRPr lang="en-US" b="1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7389539" y="1149531"/>
            <a:ext cx="4580709" cy="38780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607851" y="5138839"/>
            <a:ext cx="1981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JUnit5</a:t>
            </a:r>
            <a:r>
              <a:rPr lang="ko-KR" altLang="en-US" dirty="0"/>
              <a:t>의 </a:t>
            </a:r>
            <a:r>
              <a:rPr lang="ko-KR" altLang="en-US" dirty="0" err="1"/>
              <a:t>세부모듈</a:t>
            </a:r>
            <a:endParaRPr lang="en-US" dirty="0"/>
          </a:p>
        </p:txBody>
      </p:sp>
      <p:pic>
        <p:nvPicPr>
          <p:cNvPr id="10242" name="Picture 2" descr="https://t1.daumcdn.net/cfile/tistory/9945A13359DC5D75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7995" y="1389301"/>
            <a:ext cx="3895725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6441611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 err="1"/>
              <a:t>어노테이션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6033925"/>
          </a:xfrm>
        </p:spPr>
        <p:txBody>
          <a:bodyPr>
            <a:normAutofit/>
          </a:bodyPr>
          <a:lstStyle/>
          <a:p>
            <a:r>
              <a:rPr lang="ko-KR" altLang="en-US" sz="2000" b="1"/>
              <a:t>어노테이션</a:t>
            </a:r>
            <a:endParaRPr lang="en-US" altLang="ko-KR" sz="2000" b="1"/>
          </a:p>
          <a:p>
            <a:pPr lvl="1"/>
            <a:r>
              <a:rPr lang="en-US" altLang="ko-KR" sz="1800"/>
              <a:t>Junit</a:t>
            </a:r>
            <a:r>
              <a:rPr lang="ko-KR" altLang="en-US" sz="1800"/>
              <a:t>은 테스트 라이브 사이클을 가지고 있음</a:t>
            </a:r>
            <a:endParaRPr lang="en-US" altLang="ko-KR" sz="1800" dirty="0"/>
          </a:p>
          <a:p>
            <a:pPr lvl="1"/>
            <a:endParaRPr lang="en-US" altLang="ko-KR" b="1" dirty="0"/>
          </a:p>
          <a:p>
            <a:pPr lvl="2" fontAlgn="base"/>
            <a:endParaRPr lang="en-US" b="1" dirty="0"/>
          </a:p>
          <a:p>
            <a:pPr fontAlgn="base"/>
            <a:endParaRPr lang="en-US" b="1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3110785"/>
              </p:ext>
            </p:extLst>
          </p:nvPr>
        </p:nvGraphicFramePr>
        <p:xfrm>
          <a:off x="640594" y="1993216"/>
          <a:ext cx="11220968" cy="389244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610985">
                  <a:extLst>
                    <a:ext uri="{9D8B030D-6E8A-4147-A177-3AD203B41FA5}">
                      <a16:colId xmlns:a16="http://schemas.microsoft.com/office/drawing/2014/main" val="459906049"/>
                    </a:ext>
                  </a:extLst>
                </a:gridCol>
                <a:gridCol w="8609983">
                  <a:extLst>
                    <a:ext uri="{9D8B030D-6E8A-4147-A177-3AD203B41FA5}">
                      <a16:colId xmlns:a16="http://schemas.microsoft.com/office/drawing/2014/main" val="32168913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800" u="none" dirty="0">
                          <a:effectLst/>
                        </a:rPr>
                        <a:t>Annotation</a:t>
                      </a:r>
                      <a:endParaRPr lang="en-US" sz="180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80000" marR="144000" marT="36000" marB="3600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800" u="none" dirty="0">
                          <a:effectLst/>
                        </a:rPr>
                        <a:t>description</a:t>
                      </a:r>
                      <a:endParaRPr lang="en-US" sz="180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80000" marR="144000" marT="36000" marB="3600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3734793"/>
                  </a:ext>
                </a:extLst>
              </a:tr>
              <a:tr h="287106">
                <a:tc>
                  <a:txBody>
                    <a:bodyPr/>
                    <a:lstStyle/>
                    <a:p>
                      <a:pPr latinLnBrk="1"/>
                      <a:r>
                        <a:rPr lang="en-US" sz="1800" u="none" dirty="0">
                          <a:effectLst/>
                        </a:rPr>
                        <a:t>@Test</a:t>
                      </a:r>
                      <a:endParaRPr lang="en-US" sz="180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80000" marR="144000" marT="36000" marB="36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u="none" dirty="0">
                          <a:effectLst/>
                        </a:rPr>
                        <a:t>테스트 </a:t>
                      </a:r>
                      <a:r>
                        <a:rPr lang="ko-KR" altLang="en-US" sz="1800" u="none" dirty="0" err="1">
                          <a:effectLst/>
                        </a:rPr>
                        <a:t>메소드임을</a:t>
                      </a:r>
                      <a:r>
                        <a:rPr lang="ko-KR" altLang="en-US" sz="1800" u="none" dirty="0">
                          <a:effectLst/>
                        </a:rPr>
                        <a:t> 나타냄</a:t>
                      </a:r>
                      <a:endParaRPr lang="en-US" altLang="ko-KR" sz="180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80000" marR="144000" marT="36000" marB="36000" anchor="ctr"/>
                </a:tc>
                <a:extLst>
                  <a:ext uri="{0D108BD9-81ED-4DB2-BD59-A6C34878D82A}">
                    <a16:rowId xmlns:a16="http://schemas.microsoft.com/office/drawing/2014/main" val="874588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sz="1800" u="none" dirty="0">
                          <a:effectLst/>
                        </a:rPr>
                        <a:t>@</a:t>
                      </a:r>
                      <a:r>
                        <a:rPr lang="en-US" sz="1800" u="none" dirty="0" err="1">
                          <a:effectLst/>
                        </a:rPr>
                        <a:t>ParameterizedTest</a:t>
                      </a:r>
                      <a:endParaRPr lang="en-US" sz="180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80000" marR="144000" marT="36000" marB="36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u="none" dirty="0">
                          <a:effectLst/>
                        </a:rPr>
                        <a:t>하나의 테스트에 대해 서로 다른 인자를 가지고 여러 번 테스트를 수행</a:t>
                      </a:r>
                      <a:endParaRPr lang="en-US" altLang="ko-KR" sz="180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80000" marR="144000" marT="36000" marB="36000" anchor="ctr"/>
                </a:tc>
                <a:extLst>
                  <a:ext uri="{0D108BD9-81ED-4DB2-BD59-A6C34878D82A}">
                    <a16:rowId xmlns:a16="http://schemas.microsoft.com/office/drawing/2014/main" val="6289143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sz="1800" u="none" dirty="0">
                          <a:effectLst/>
                        </a:rPr>
                        <a:t>@</a:t>
                      </a:r>
                      <a:r>
                        <a:rPr lang="en-US" sz="1800" u="none" dirty="0" err="1">
                          <a:effectLst/>
                        </a:rPr>
                        <a:t>RepeatedTest</a:t>
                      </a:r>
                      <a:endParaRPr lang="en-US" sz="180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80000" marR="144000" marT="36000" marB="36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u="none" dirty="0">
                          <a:effectLst/>
                        </a:rPr>
                        <a:t>지정한 반복 횟수만큼 테스트 </a:t>
                      </a:r>
                      <a:endParaRPr lang="en-US" altLang="ko-KR" sz="180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80000" marR="144000" marT="36000" marB="36000" anchor="ctr"/>
                </a:tc>
                <a:extLst>
                  <a:ext uri="{0D108BD9-81ED-4DB2-BD59-A6C34878D82A}">
                    <a16:rowId xmlns:a16="http://schemas.microsoft.com/office/drawing/2014/main" val="22000287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sz="1800" u="none" dirty="0">
                          <a:effectLst/>
                        </a:rPr>
                        <a:t>@</a:t>
                      </a:r>
                      <a:r>
                        <a:rPr lang="en-US" sz="1800" u="none" dirty="0" err="1">
                          <a:effectLst/>
                        </a:rPr>
                        <a:t>DisplayName</a:t>
                      </a:r>
                      <a:endParaRPr lang="en-US" sz="180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80000" marR="144000" marT="36000" marB="36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u="none" dirty="0">
                          <a:effectLst/>
                        </a:rPr>
                        <a:t>테스트 결과를 </a:t>
                      </a:r>
                      <a:r>
                        <a:rPr lang="ko-KR" altLang="en-US" sz="1800" u="none" dirty="0" err="1">
                          <a:effectLst/>
                        </a:rPr>
                        <a:t>메소드명이</a:t>
                      </a:r>
                      <a:r>
                        <a:rPr lang="ko-KR" altLang="en-US" sz="1800" u="none" dirty="0">
                          <a:effectLst/>
                        </a:rPr>
                        <a:t> 아닌 사용자가 지정한 이름으로 표시하여 </a:t>
                      </a:r>
                      <a:r>
                        <a:rPr lang="ko-KR" altLang="en-US" sz="1800" u="none" dirty="0" err="1">
                          <a:effectLst/>
                        </a:rPr>
                        <a:t>가독성을</a:t>
                      </a:r>
                      <a:r>
                        <a:rPr lang="ko-KR" altLang="en-US" sz="1800" u="none" dirty="0">
                          <a:effectLst/>
                        </a:rPr>
                        <a:t> 높임</a:t>
                      </a:r>
                      <a:endParaRPr lang="en-US" altLang="ko-KR" sz="180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80000" marR="144000" marT="36000" marB="36000" anchor="ctr"/>
                </a:tc>
                <a:extLst>
                  <a:ext uri="{0D108BD9-81ED-4DB2-BD59-A6C34878D82A}">
                    <a16:rowId xmlns:a16="http://schemas.microsoft.com/office/drawing/2014/main" val="184643572"/>
                  </a:ext>
                </a:extLst>
              </a:tr>
              <a:tr h="253548">
                <a:tc>
                  <a:txBody>
                    <a:bodyPr/>
                    <a:lstStyle/>
                    <a:p>
                      <a:pPr latinLnBrk="1"/>
                      <a:r>
                        <a:rPr lang="en-US" sz="1800" u="none" dirty="0">
                          <a:effectLst/>
                        </a:rPr>
                        <a:t>@</a:t>
                      </a:r>
                      <a:r>
                        <a:rPr lang="en-US" sz="1800" u="none" dirty="0" err="1">
                          <a:effectLst/>
                        </a:rPr>
                        <a:t>BeforeEach</a:t>
                      </a:r>
                      <a:endParaRPr lang="en-US" sz="180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80000" marR="144000" marT="36000" marB="36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u="none" dirty="0">
                          <a:effectLst/>
                        </a:rPr>
                        <a:t>각 테스트 전에 수행되어야 할 </a:t>
                      </a:r>
                      <a:r>
                        <a:rPr lang="ko-KR" altLang="en-US" sz="1800" u="none" dirty="0" err="1">
                          <a:effectLst/>
                        </a:rPr>
                        <a:t>메소드</a:t>
                      </a:r>
                      <a:endParaRPr lang="en-US" altLang="ko-KR" sz="180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80000" marR="144000" marT="36000" marB="36000" anchor="ctr"/>
                </a:tc>
                <a:extLst>
                  <a:ext uri="{0D108BD9-81ED-4DB2-BD59-A6C34878D82A}">
                    <a16:rowId xmlns:a16="http://schemas.microsoft.com/office/drawing/2014/main" val="1429471500"/>
                  </a:ext>
                </a:extLst>
              </a:tr>
              <a:tr h="253548">
                <a:tc>
                  <a:txBody>
                    <a:bodyPr/>
                    <a:lstStyle/>
                    <a:p>
                      <a:pPr latinLnBrk="1"/>
                      <a:r>
                        <a:rPr lang="en-US" sz="1800" u="none" dirty="0">
                          <a:effectLst/>
                        </a:rPr>
                        <a:t>@</a:t>
                      </a:r>
                      <a:r>
                        <a:rPr lang="en-US" sz="1800" u="none" dirty="0" err="1">
                          <a:effectLst/>
                        </a:rPr>
                        <a:t>AfterEach</a:t>
                      </a:r>
                      <a:endParaRPr lang="en-US" sz="180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80000" marR="144000" marT="36000" marB="36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u="none" dirty="0">
                          <a:effectLst/>
                        </a:rPr>
                        <a:t>각 테스트 후에 수행되어야 할 </a:t>
                      </a:r>
                      <a:r>
                        <a:rPr lang="ko-KR" altLang="en-US" sz="1800" u="none" dirty="0" err="1">
                          <a:effectLst/>
                        </a:rPr>
                        <a:t>메소드</a:t>
                      </a:r>
                      <a:endParaRPr lang="en-US" altLang="ko-KR" sz="180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80000" marR="144000" marT="36000" marB="36000" anchor="ctr"/>
                </a:tc>
                <a:extLst>
                  <a:ext uri="{0D108BD9-81ED-4DB2-BD59-A6C34878D82A}">
                    <a16:rowId xmlns:a16="http://schemas.microsoft.com/office/drawing/2014/main" val="2634709646"/>
                  </a:ext>
                </a:extLst>
              </a:tr>
              <a:tr h="387780">
                <a:tc>
                  <a:txBody>
                    <a:bodyPr/>
                    <a:lstStyle/>
                    <a:p>
                      <a:pPr latinLnBrk="1"/>
                      <a:r>
                        <a:rPr lang="en-US" sz="1800" u="none" dirty="0">
                          <a:effectLst/>
                        </a:rPr>
                        <a:t>@</a:t>
                      </a:r>
                      <a:r>
                        <a:rPr lang="en-US" sz="1800" u="none" dirty="0" err="1">
                          <a:effectLst/>
                        </a:rPr>
                        <a:t>Before</a:t>
                      </a:r>
                      <a:r>
                        <a:rPr lang="en-US" sz="1800" u="none" dirty="0" err="1">
                          <a:solidFill>
                            <a:srgbClr val="0000FF"/>
                          </a:solidFill>
                          <a:effectLst/>
                        </a:rPr>
                        <a:t>All</a:t>
                      </a:r>
                      <a:endParaRPr lang="en-US" sz="1800" u="none" dirty="0">
                        <a:solidFill>
                          <a:srgbClr val="0000FF"/>
                        </a:solidFill>
                        <a:effectLst/>
                      </a:endParaRPr>
                    </a:p>
                  </a:txBody>
                  <a:tcPr marL="180000" marR="144000" marT="36000" marB="36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u="none" dirty="0">
                          <a:effectLst/>
                        </a:rPr>
                        <a:t>모든 테스트가 수행되기 전에 한 번 실행되는 </a:t>
                      </a:r>
                      <a:r>
                        <a:rPr lang="ko-KR" altLang="en-US" sz="1800" u="none" dirty="0" err="1">
                          <a:effectLst/>
                        </a:rPr>
                        <a:t>메소드</a:t>
                      </a:r>
                      <a:r>
                        <a:rPr lang="en-US" altLang="ko-KR" sz="1800" u="none" dirty="0">
                          <a:effectLst/>
                        </a:rPr>
                        <a:t>(</a:t>
                      </a:r>
                      <a:r>
                        <a:rPr lang="en-US" altLang="ko-KR" sz="1800" u="none" dirty="0">
                          <a:solidFill>
                            <a:srgbClr val="0000FF"/>
                          </a:solidFill>
                          <a:effectLst/>
                        </a:rPr>
                        <a:t>static</a:t>
                      </a:r>
                      <a:r>
                        <a:rPr lang="en-US" altLang="ko-KR" sz="1800" u="none" dirty="0">
                          <a:effectLst/>
                        </a:rPr>
                        <a:t> void, no return)</a:t>
                      </a:r>
                      <a:endParaRPr lang="en-US" altLang="ko-KR" sz="180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80000" marR="144000" marT="36000" marB="36000" anchor="ctr"/>
                </a:tc>
                <a:extLst>
                  <a:ext uri="{0D108BD9-81ED-4DB2-BD59-A6C34878D82A}">
                    <a16:rowId xmlns:a16="http://schemas.microsoft.com/office/drawing/2014/main" val="2339119977"/>
                  </a:ext>
                </a:extLst>
              </a:tr>
              <a:tr h="387780">
                <a:tc>
                  <a:txBody>
                    <a:bodyPr/>
                    <a:lstStyle/>
                    <a:p>
                      <a:pPr latinLnBrk="1"/>
                      <a:r>
                        <a:rPr lang="en-US" sz="1800" u="none" dirty="0">
                          <a:effectLst/>
                        </a:rPr>
                        <a:t>@</a:t>
                      </a:r>
                      <a:r>
                        <a:rPr lang="en-US" sz="1800" u="none" dirty="0" err="1">
                          <a:effectLst/>
                        </a:rPr>
                        <a:t>After</a:t>
                      </a:r>
                      <a:r>
                        <a:rPr lang="en-US" sz="1800" u="none" dirty="0" err="1">
                          <a:solidFill>
                            <a:srgbClr val="0000FF"/>
                          </a:solidFill>
                          <a:effectLst/>
                        </a:rPr>
                        <a:t>All</a:t>
                      </a:r>
                      <a:endParaRPr lang="en-US" sz="1800" u="none" dirty="0">
                        <a:solidFill>
                          <a:srgbClr val="0000FF"/>
                        </a:solidFill>
                        <a:effectLst/>
                      </a:endParaRPr>
                    </a:p>
                  </a:txBody>
                  <a:tcPr marL="180000" marR="144000" marT="36000" marB="36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u="none" dirty="0">
                          <a:effectLst/>
                        </a:rPr>
                        <a:t>모든 테스트가 종료되고 한 번 실행되는 </a:t>
                      </a:r>
                      <a:r>
                        <a:rPr lang="ko-KR" altLang="en-US" sz="1800" u="none" dirty="0" err="1">
                          <a:effectLst/>
                        </a:rPr>
                        <a:t>메소드</a:t>
                      </a:r>
                      <a:r>
                        <a:rPr lang="en-US" altLang="ko-KR" sz="1800" u="none" dirty="0">
                          <a:effectLst/>
                        </a:rPr>
                        <a:t>(</a:t>
                      </a:r>
                      <a:r>
                        <a:rPr lang="en-US" altLang="ko-KR" sz="1800" u="none" dirty="0">
                          <a:solidFill>
                            <a:srgbClr val="0000FF"/>
                          </a:solidFill>
                          <a:effectLst/>
                        </a:rPr>
                        <a:t>static</a:t>
                      </a:r>
                      <a:r>
                        <a:rPr lang="en-US" altLang="ko-KR" sz="1800" u="none" dirty="0">
                          <a:effectLst/>
                        </a:rPr>
                        <a:t> void, no return)</a:t>
                      </a:r>
                      <a:endParaRPr lang="en-US" altLang="ko-KR" sz="180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80000" marR="144000" marT="36000" marB="36000" anchor="ctr"/>
                </a:tc>
                <a:extLst>
                  <a:ext uri="{0D108BD9-81ED-4DB2-BD59-A6C34878D82A}">
                    <a16:rowId xmlns:a16="http://schemas.microsoft.com/office/drawing/2014/main" val="3422393843"/>
                  </a:ext>
                </a:extLst>
              </a:tr>
              <a:tr h="287106">
                <a:tc>
                  <a:txBody>
                    <a:bodyPr/>
                    <a:lstStyle/>
                    <a:p>
                      <a:pPr latinLnBrk="1"/>
                      <a:r>
                        <a:rPr lang="en-US" sz="1800" u="none" dirty="0">
                          <a:effectLst/>
                        </a:rPr>
                        <a:t>@Tag</a:t>
                      </a:r>
                      <a:endParaRPr lang="en-US" sz="180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80000" marR="144000" marT="36000" marB="36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u="none" dirty="0">
                          <a:effectLst/>
                        </a:rPr>
                        <a:t>클래스 또는 </a:t>
                      </a:r>
                      <a:r>
                        <a:rPr lang="ko-KR" altLang="en-US" sz="1800" u="none" dirty="0" err="1">
                          <a:effectLst/>
                        </a:rPr>
                        <a:t>메소드</a:t>
                      </a:r>
                      <a:r>
                        <a:rPr lang="ko-KR" altLang="en-US" sz="1800" u="none" dirty="0">
                          <a:effectLst/>
                        </a:rPr>
                        <a:t> 레벨에서 동작시킬 테스트를 선별</a:t>
                      </a:r>
                      <a:r>
                        <a:rPr lang="en-US" altLang="ko-KR" sz="1800" u="none" dirty="0">
                          <a:effectLst/>
                        </a:rPr>
                        <a:t>(</a:t>
                      </a:r>
                      <a:r>
                        <a:rPr lang="ko-KR" altLang="en-US" sz="1800" u="none" dirty="0" err="1">
                          <a:effectLst/>
                        </a:rPr>
                        <a:t>필터링</a:t>
                      </a:r>
                      <a:r>
                        <a:rPr lang="en-US" altLang="ko-KR" sz="1800" u="none" dirty="0">
                          <a:effectLst/>
                        </a:rPr>
                        <a:t>)</a:t>
                      </a:r>
                      <a:endParaRPr lang="en-US" altLang="ko-KR" sz="180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80000" marR="144000" marT="36000" marB="36000" anchor="ctr"/>
                </a:tc>
                <a:extLst>
                  <a:ext uri="{0D108BD9-81ED-4DB2-BD59-A6C34878D82A}">
                    <a16:rowId xmlns:a16="http://schemas.microsoft.com/office/drawing/2014/main" val="32405766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sz="1800" u="none" dirty="0">
                          <a:effectLst/>
                        </a:rPr>
                        <a:t>@Disabled</a:t>
                      </a:r>
                      <a:endParaRPr lang="en-US" sz="180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80000" marR="144000" marT="36000" marB="36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u="none" dirty="0">
                          <a:effectLst/>
                        </a:rPr>
                        <a:t>클래스 또는 </a:t>
                      </a:r>
                      <a:r>
                        <a:rPr lang="ko-KR" altLang="en-US" sz="1800" u="none" dirty="0" err="1">
                          <a:effectLst/>
                        </a:rPr>
                        <a:t>메소드</a:t>
                      </a:r>
                      <a:r>
                        <a:rPr lang="ko-KR" altLang="en-US" sz="1800" u="none" dirty="0">
                          <a:effectLst/>
                        </a:rPr>
                        <a:t> 레벨에서 테스트에 제외될 대상 선정</a:t>
                      </a:r>
                      <a:r>
                        <a:rPr lang="en-US" altLang="ko-KR" sz="1800" u="none" dirty="0">
                          <a:effectLst/>
                        </a:rPr>
                        <a:t>(</a:t>
                      </a:r>
                      <a:r>
                        <a:rPr lang="ko-KR" altLang="en-US" sz="1800" u="none" dirty="0" err="1">
                          <a:effectLst/>
                        </a:rPr>
                        <a:t>필터링</a:t>
                      </a:r>
                      <a:r>
                        <a:rPr lang="en-US" altLang="ko-KR" sz="1800" u="none" dirty="0">
                          <a:effectLst/>
                        </a:rPr>
                        <a:t>)</a:t>
                      </a:r>
                      <a:endParaRPr lang="en-US" altLang="ko-KR" sz="180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80000" marR="144000" marT="36000" marB="36000" anchor="ctr"/>
                </a:tc>
                <a:extLst>
                  <a:ext uri="{0D108BD9-81ED-4DB2-BD59-A6C34878D82A}">
                    <a16:rowId xmlns:a16="http://schemas.microsoft.com/office/drawing/2014/main" val="40524733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6894160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 err="1"/>
              <a:t>어노테이션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6033925"/>
          </a:xfrm>
        </p:spPr>
        <p:txBody>
          <a:bodyPr>
            <a:normAutofit/>
          </a:bodyPr>
          <a:lstStyle/>
          <a:p>
            <a:r>
              <a:rPr lang="en-US" altLang="ko-KR" sz="2000" b="1"/>
              <a:t>Junit Main Annotation</a:t>
            </a:r>
          </a:p>
          <a:p>
            <a:pPr lvl="1"/>
            <a:r>
              <a:rPr lang="en-US" altLang="ko-KR"/>
              <a:t>@SpringBootTest</a:t>
            </a:r>
          </a:p>
          <a:p>
            <a:pPr lvl="2"/>
            <a:r>
              <a:rPr lang="ko-KR" altLang="en-US"/>
              <a:t>통합</a:t>
            </a:r>
            <a:r>
              <a:rPr lang="en-US" altLang="ko-KR"/>
              <a:t> </a:t>
            </a:r>
            <a:r>
              <a:rPr lang="ko-KR" altLang="en-US"/>
              <a:t>테스트 용도로 사용됨</a:t>
            </a:r>
            <a:endParaRPr lang="en-US" altLang="ko-KR"/>
          </a:p>
          <a:p>
            <a:pPr lvl="2"/>
            <a:r>
              <a:rPr lang="ko-KR" altLang="en-US"/>
              <a:t>스프링 부트에 등록된 모든 빈을 포함</a:t>
            </a:r>
            <a:r>
              <a:rPr lang="en-US" altLang="ko-KR"/>
              <a:t>(</a:t>
            </a:r>
            <a:r>
              <a:rPr lang="ko-KR" altLang="en-US"/>
              <a:t>스캔 후 로드</a:t>
            </a:r>
            <a:r>
              <a:rPr lang="en-US" altLang="ko-KR"/>
              <a:t>)</a:t>
            </a:r>
            <a:r>
              <a:rPr lang="ko-KR" altLang="en-US"/>
              <a:t>하여 테스트</a:t>
            </a:r>
            <a:r>
              <a:rPr lang="en-US" altLang="ko-KR"/>
              <a:t>(</a:t>
            </a:r>
            <a:r>
              <a:rPr lang="ko-KR" altLang="en-US"/>
              <a:t>무거운 작업이 수행됨을 주의</a:t>
            </a:r>
            <a:r>
              <a:rPr lang="en-US" altLang="ko-KR"/>
              <a:t>)</a:t>
            </a:r>
          </a:p>
          <a:p>
            <a:pPr lvl="1"/>
            <a:r>
              <a:rPr lang="en-US" altLang="ko-KR"/>
              <a:t>@ExtendWidh</a:t>
            </a:r>
          </a:p>
          <a:p>
            <a:pPr lvl="2"/>
            <a:r>
              <a:rPr lang="en-US" altLang="ko-KR"/>
              <a:t>JUnit4</a:t>
            </a:r>
            <a:r>
              <a:rPr lang="ko-KR" altLang="en-US"/>
              <a:t>에서 </a:t>
            </a:r>
            <a:r>
              <a:rPr lang="en-US" altLang="ko-KR"/>
              <a:t>@RunWith</a:t>
            </a:r>
            <a:r>
              <a:rPr lang="ko-KR" altLang="en-US"/>
              <a:t>로 사용되던 어노테이션이 </a:t>
            </a:r>
            <a:r>
              <a:rPr lang="en-US" altLang="ko-KR"/>
              <a:t>ExtendWith</a:t>
            </a:r>
            <a:r>
              <a:rPr lang="ko-KR" altLang="en-US"/>
              <a:t>로 변경됨</a:t>
            </a:r>
            <a:endParaRPr lang="en-US" altLang="ko-KR"/>
          </a:p>
          <a:p>
            <a:pPr lvl="2"/>
            <a:r>
              <a:rPr lang="en-US" altLang="ko-KR"/>
              <a:t>@ExtendWith</a:t>
            </a:r>
            <a:r>
              <a:rPr lang="ko-KR" altLang="en-US"/>
              <a:t>는 메인으로 실행될 </a:t>
            </a:r>
            <a:r>
              <a:rPr lang="en-US" altLang="ko-KR"/>
              <a:t>Class</a:t>
            </a:r>
            <a:r>
              <a:rPr lang="ko-KR" altLang="en-US"/>
              <a:t>를 지정할 수 있음</a:t>
            </a:r>
            <a:endParaRPr lang="en-US" altLang="ko-KR"/>
          </a:p>
          <a:p>
            <a:pPr lvl="2"/>
            <a:r>
              <a:rPr lang="en-US" altLang="ko-KR"/>
              <a:t>@SpringBootTest</a:t>
            </a:r>
            <a:r>
              <a:rPr lang="ko-KR" altLang="en-US"/>
              <a:t>는 기본적으로 </a:t>
            </a:r>
            <a:r>
              <a:rPr lang="en-US" altLang="ko-KR"/>
              <a:t>@ExtendWith</a:t>
            </a:r>
            <a:r>
              <a:rPr lang="ko-KR" altLang="en-US"/>
              <a:t>가 추가되어 있음</a:t>
            </a:r>
            <a:endParaRPr lang="en-US" altLang="ko-KR"/>
          </a:p>
          <a:p>
            <a:pPr lvl="1"/>
            <a:r>
              <a:rPr lang="en-US" altLang="ko-KR"/>
              <a:t>@WebMvcTest(Class</a:t>
            </a:r>
            <a:r>
              <a:rPr lang="ko-KR" altLang="en-US"/>
              <a:t>명</a:t>
            </a:r>
            <a:r>
              <a:rPr lang="en-US" altLang="ko-KR"/>
              <a:t>.class)</a:t>
            </a:r>
          </a:p>
          <a:p>
            <a:pPr lvl="2"/>
            <a:r>
              <a:rPr lang="en-US" altLang="ko-KR"/>
              <a:t>()</a:t>
            </a:r>
            <a:r>
              <a:rPr lang="ko-KR" altLang="en-US"/>
              <a:t>에</a:t>
            </a:r>
            <a:r>
              <a:rPr lang="en-US" altLang="ko-KR"/>
              <a:t> </a:t>
            </a:r>
            <a:r>
              <a:rPr lang="ko-KR" altLang="en-US"/>
              <a:t>작성된 클래스만 실제로 로드하여 테스트를 진행</a:t>
            </a:r>
            <a:endParaRPr lang="en-US" altLang="ko-KR"/>
          </a:p>
          <a:p>
            <a:pPr lvl="2"/>
            <a:r>
              <a:rPr lang="ko-KR" altLang="en-US"/>
              <a:t>매개변수를 지정해주지 않으면 </a:t>
            </a:r>
            <a:r>
              <a:rPr lang="en-US" altLang="ko-KR"/>
              <a:t>@Controller,</a:t>
            </a:r>
            <a:r>
              <a:rPr lang="ko-KR" altLang="en-US"/>
              <a:t> </a:t>
            </a:r>
            <a:r>
              <a:rPr lang="en-US" altLang="ko-KR"/>
              <a:t>@RestController,</a:t>
            </a:r>
            <a:r>
              <a:rPr lang="ko-KR" altLang="en-US"/>
              <a:t> </a:t>
            </a:r>
            <a:r>
              <a:rPr lang="en-US" altLang="ko-KR"/>
              <a:t>@RestControllerAdvice </a:t>
            </a:r>
            <a:r>
              <a:rPr lang="ko-KR" altLang="en-US"/>
              <a:t>등 컨트롤러와 연관된 </a:t>
            </a:r>
            <a:r>
              <a:rPr lang="en-US" altLang="ko-KR"/>
              <a:t>Bean</a:t>
            </a:r>
            <a:r>
              <a:rPr lang="ko-KR" altLang="en-US"/>
              <a:t>이 모두 로드됨</a:t>
            </a:r>
            <a:r>
              <a:rPr lang="en-US" altLang="ko-KR"/>
              <a:t>(@SpringBootTest</a:t>
            </a:r>
            <a:r>
              <a:rPr lang="ko-KR" altLang="en-US"/>
              <a:t>보다 가볍게 테스트</a:t>
            </a:r>
            <a:r>
              <a:rPr lang="en-US" altLang="ko-KR"/>
              <a:t>)</a:t>
            </a:r>
          </a:p>
          <a:p>
            <a:pPr lvl="2"/>
            <a:r>
              <a:rPr lang="ko-KR" altLang="en-US"/>
              <a:t>굳이 브라우저를 실행하지 않아도 </a:t>
            </a:r>
            <a:r>
              <a:rPr lang="en-US" altLang="ko-KR"/>
              <a:t>controller</a:t>
            </a:r>
            <a:r>
              <a:rPr lang="ko-KR" altLang="en-US"/>
              <a:t>를 테스트할 수 있음</a:t>
            </a:r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 sz="1600" dirty="0"/>
          </a:p>
          <a:p>
            <a:pPr lvl="1"/>
            <a:endParaRPr lang="en-US" altLang="ko-KR" b="1" dirty="0"/>
          </a:p>
          <a:p>
            <a:pPr lvl="2" fontAlgn="base"/>
            <a:endParaRPr lang="en-US" b="1" dirty="0"/>
          </a:p>
          <a:p>
            <a:pPr fontAlgn="base"/>
            <a:endParaRPr lang="en-US" b="1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41191422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BDD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6033925"/>
          </a:xfrm>
        </p:spPr>
        <p:txBody>
          <a:bodyPr>
            <a:normAutofit/>
          </a:bodyPr>
          <a:lstStyle/>
          <a:p>
            <a:r>
              <a:rPr lang="en-US" altLang="ko-KR" sz="2000" b="1" dirty="0"/>
              <a:t>Behavior-Driven Development</a:t>
            </a:r>
          </a:p>
          <a:p>
            <a:pPr lvl="1"/>
            <a:r>
              <a:rPr lang="ko-KR" altLang="en-US" sz="1800" dirty="0"/>
              <a:t>테스트케이스 자체가 요구 사양이 되도록 하는 </a:t>
            </a:r>
            <a:r>
              <a:rPr lang="ko-KR" altLang="en-US" sz="1800"/>
              <a:t>개발방법</a:t>
            </a:r>
            <a:r>
              <a:rPr lang="en-US" altLang="ko-KR" sz="1800"/>
              <a:t>(TDD</a:t>
            </a:r>
            <a:r>
              <a:rPr lang="ko-KR" altLang="en-US" sz="1800"/>
              <a:t>와 상호 보완적인 관계</a:t>
            </a:r>
            <a:r>
              <a:rPr lang="en-US" altLang="ko-KR" sz="1800"/>
              <a:t>)</a:t>
            </a:r>
            <a:endParaRPr lang="en-US" altLang="ko-KR" sz="1800" dirty="0"/>
          </a:p>
          <a:p>
            <a:r>
              <a:rPr lang="en-US" altLang="ko-KR" sz="2000" b="1" dirty="0"/>
              <a:t>BDD</a:t>
            </a:r>
            <a:r>
              <a:rPr lang="ko-KR" altLang="en-US" sz="2000" b="1" dirty="0"/>
              <a:t>기본 패턴</a:t>
            </a:r>
            <a:endParaRPr lang="en-US" altLang="ko-KR" sz="2000" b="1" dirty="0"/>
          </a:p>
          <a:p>
            <a:pPr lvl="1"/>
            <a:r>
              <a:rPr lang="ko-KR" altLang="en-US" sz="1800" dirty="0"/>
              <a:t>개발자가 아닌 사람이 봐도 이해할 수 있을 정도의 레벨의 시나리오를 기반으로 테스트 케이스를 작성</a:t>
            </a:r>
            <a:endParaRPr lang="en-US" altLang="ko-KR" sz="1800" dirty="0"/>
          </a:p>
          <a:p>
            <a:pPr lvl="1"/>
            <a:r>
              <a:rPr lang="ko-KR" altLang="en-US" sz="1800" dirty="0"/>
              <a:t>하나의 시나리오는 </a:t>
            </a:r>
            <a:r>
              <a:rPr lang="en-US" altLang="ko-KR" sz="1800" dirty="0"/>
              <a:t>Given, When, Then</a:t>
            </a:r>
            <a:r>
              <a:rPr lang="ko-KR" altLang="en-US" sz="1800" dirty="0"/>
              <a:t>구조를 가지는 것을 기본패턴으로 권장</a:t>
            </a:r>
            <a:endParaRPr lang="en-US" altLang="ko-KR" sz="1800" dirty="0"/>
          </a:p>
          <a:p>
            <a:pPr lvl="2"/>
            <a:r>
              <a:rPr lang="en-US" altLang="ko-KR" dirty="0"/>
              <a:t>Feature : </a:t>
            </a:r>
            <a:r>
              <a:rPr lang="ko-KR" altLang="en-US" dirty="0"/>
              <a:t>테스트에 대상의 기능</a:t>
            </a:r>
            <a:r>
              <a:rPr lang="en-US" altLang="ko-KR" dirty="0"/>
              <a:t>/</a:t>
            </a:r>
            <a:r>
              <a:rPr lang="ko-KR" altLang="en-US" dirty="0"/>
              <a:t>책임을 명시</a:t>
            </a:r>
          </a:p>
          <a:p>
            <a:pPr lvl="2"/>
            <a:r>
              <a:rPr lang="en-US" altLang="ko-KR" dirty="0"/>
              <a:t>Scenario : </a:t>
            </a:r>
            <a:r>
              <a:rPr lang="ko-KR" altLang="en-US" dirty="0"/>
              <a:t>테스트 목적에 대한 상황을 설명</a:t>
            </a:r>
          </a:p>
          <a:p>
            <a:pPr lvl="2"/>
            <a:r>
              <a:rPr lang="en-US" altLang="ko-KR" dirty="0">
                <a:solidFill>
                  <a:srgbClr val="0000FF"/>
                </a:solidFill>
              </a:rPr>
              <a:t>Given</a:t>
            </a:r>
            <a:r>
              <a:rPr lang="en-US" altLang="ko-KR" dirty="0"/>
              <a:t> : </a:t>
            </a:r>
            <a:r>
              <a:rPr lang="ko-KR" altLang="en-US" dirty="0"/>
              <a:t>시나리오 진행에 필요한 값을 설정</a:t>
            </a:r>
            <a:r>
              <a:rPr lang="en-US" altLang="ko-KR" dirty="0"/>
              <a:t>(</a:t>
            </a:r>
            <a:r>
              <a:rPr lang="ko-KR" altLang="en-US" dirty="0"/>
              <a:t>인스턴스 생성과 같은 테스트를 위한 필요 사항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>
                <a:solidFill>
                  <a:srgbClr val="0000FF"/>
                </a:solidFill>
              </a:rPr>
              <a:t>When(Do)</a:t>
            </a:r>
            <a:r>
              <a:rPr lang="en-US" altLang="ko-KR"/>
              <a:t> </a:t>
            </a:r>
            <a:r>
              <a:rPr lang="en-US" altLang="ko-KR" dirty="0"/>
              <a:t>: </a:t>
            </a:r>
            <a:r>
              <a:rPr lang="ko-KR" altLang="en-US" dirty="0"/>
              <a:t>시나리오를 진행하는데 필요한 조건을 명시</a:t>
            </a:r>
            <a:r>
              <a:rPr lang="en-US" altLang="ko-KR" dirty="0"/>
              <a:t>(</a:t>
            </a:r>
            <a:r>
              <a:rPr lang="ko-KR" altLang="en-US" dirty="0"/>
              <a:t>검증할 코드 실행</a:t>
            </a:r>
            <a:r>
              <a:rPr lang="en-US" altLang="ko-KR" dirty="0"/>
              <a:t>)</a:t>
            </a:r>
            <a:endParaRPr lang="ko-KR" altLang="en-US" dirty="0"/>
          </a:p>
          <a:p>
            <a:pPr lvl="2"/>
            <a:r>
              <a:rPr lang="en-US" altLang="ko-KR" dirty="0">
                <a:solidFill>
                  <a:srgbClr val="0000FF"/>
                </a:solidFill>
              </a:rPr>
              <a:t>Then</a:t>
            </a:r>
            <a:r>
              <a:rPr lang="en-US" altLang="ko-KR" dirty="0"/>
              <a:t> : </a:t>
            </a:r>
            <a:r>
              <a:rPr lang="ko-KR" altLang="en-US" dirty="0"/>
              <a:t>시나리오를 완료했을 때 보장해야 하는 결과를 명시</a:t>
            </a:r>
            <a:r>
              <a:rPr lang="en-US" altLang="ko-KR" dirty="0"/>
              <a:t>(</a:t>
            </a:r>
            <a:r>
              <a:rPr lang="ko-KR" altLang="en-US" dirty="0"/>
              <a:t>결과 테스트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FF0000"/>
                </a:solidFill>
              </a:rPr>
              <a:t>Assert(</a:t>
            </a:r>
            <a:r>
              <a:rPr lang="ko-KR" altLang="en-US" dirty="0">
                <a:solidFill>
                  <a:srgbClr val="FF0000"/>
                </a:solidFill>
              </a:rPr>
              <a:t>단언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r>
              <a:rPr lang="en-US" altLang="ko-KR" dirty="0"/>
              <a:t>)</a:t>
            </a:r>
            <a:endParaRPr lang="en-US" altLang="ko-KR" sz="1600" dirty="0"/>
          </a:p>
          <a:p>
            <a:pPr lvl="1"/>
            <a:endParaRPr lang="en-US" altLang="ko-KR" sz="1800" dirty="0"/>
          </a:p>
          <a:p>
            <a:pPr lvl="1"/>
            <a:endParaRPr lang="en-US" altLang="ko-KR" b="1" dirty="0"/>
          </a:p>
          <a:p>
            <a:pPr lvl="2" fontAlgn="base"/>
            <a:endParaRPr lang="en-US" b="1" dirty="0"/>
          </a:p>
          <a:p>
            <a:pPr fontAlgn="base"/>
            <a:endParaRPr lang="en-US" b="1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78298945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22130" y="838518"/>
            <a:ext cx="9700846" cy="1069974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/>
              <a:t>테스트 실습 </a:t>
            </a:r>
            <a:r>
              <a:rPr lang="en-US" altLang="ko-KR"/>
              <a:t>1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124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 err="1"/>
              <a:t>어노테이션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6033925"/>
          </a:xfrm>
        </p:spPr>
        <p:txBody>
          <a:bodyPr>
            <a:normAutofit/>
          </a:bodyPr>
          <a:lstStyle/>
          <a:p>
            <a:r>
              <a:rPr lang="ko-KR" altLang="en-US" sz="2000" b="1" dirty="0"/>
              <a:t>기본 사용법</a:t>
            </a:r>
            <a:endParaRPr lang="en-US" altLang="ko-KR" sz="2000" b="1" dirty="0"/>
          </a:p>
          <a:p>
            <a:pPr lvl="1"/>
            <a:endParaRPr lang="en-US" altLang="ko-KR" b="1" dirty="0"/>
          </a:p>
          <a:p>
            <a:pPr lvl="2" fontAlgn="base"/>
            <a:endParaRPr lang="en-US" b="1" dirty="0"/>
          </a:p>
          <a:p>
            <a:pPr fontAlgn="base"/>
            <a:endParaRPr lang="en-US" b="1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92183" y="1468709"/>
            <a:ext cx="5330305" cy="175432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@Test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DisplayName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객체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생성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void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create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Member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"kim"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assertNotNull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(member)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2495E44-8085-4E03-BD6A-17D332E3A6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662"/>
          <a:stretch/>
        </p:blipFill>
        <p:spPr>
          <a:xfrm>
            <a:off x="9395901" y="2757487"/>
            <a:ext cx="2356859" cy="8286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864E678-7FF8-474A-9AED-3A926E1D8D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3693" y="2757487"/>
            <a:ext cx="2886075" cy="13430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E9B7200-671B-4E16-8D7D-08F0B3299B11}"/>
              </a:ext>
            </a:extLst>
          </p:cNvPr>
          <p:cNvSpPr txBox="1"/>
          <p:nvPr/>
        </p:nvSpPr>
        <p:spPr>
          <a:xfrm>
            <a:off x="6117573" y="2346186"/>
            <a:ext cx="3218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production</a:t>
            </a:r>
            <a:r>
              <a:rPr lang="ko-KR" altLang="en-US"/>
              <a:t> </a:t>
            </a:r>
            <a:r>
              <a:rPr lang="en-US" altLang="ko-KR"/>
              <a:t>code</a:t>
            </a:r>
            <a:r>
              <a:rPr lang="ko-KR" altLang="en-US"/>
              <a:t>와 동일한 경로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C84DA6-2376-4073-972C-9664B6D96E52}"/>
              </a:ext>
            </a:extLst>
          </p:cNvPr>
          <p:cNvSpPr txBox="1"/>
          <p:nvPr/>
        </p:nvSpPr>
        <p:spPr>
          <a:xfrm>
            <a:off x="9993882" y="3586162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결과 확인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B8353C2-0E17-4DF3-A105-B48BB70E31F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113" r="30868" b="27619"/>
          <a:stretch/>
        </p:blipFill>
        <p:spPr>
          <a:xfrm>
            <a:off x="592183" y="3296847"/>
            <a:ext cx="5330305" cy="349447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2B176DE-D5FF-4404-91CF-C8C3FF433EBB}"/>
              </a:ext>
            </a:extLst>
          </p:cNvPr>
          <p:cNvSpPr txBox="1"/>
          <p:nvPr/>
        </p:nvSpPr>
        <p:spPr>
          <a:xfrm>
            <a:off x="6269514" y="4674754"/>
            <a:ext cx="53853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테스트는 통과하지만 결과 </a:t>
            </a:r>
            <a:r>
              <a:rPr lang="en-US" altLang="ko-KR"/>
              <a:t>Display</a:t>
            </a:r>
            <a:r>
              <a:rPr lang="ko-KR" altLang="en-US"/>
              <a:t>설정이 안 될 경우</a:t>
            </a:r>
            <a:r>
              <a:rPr lang="en-US" altLang="ko-KR"/>
              <a:t>,</a:t>
            </a:r>
          </a:p>
          <a:p>
            <a:r>
              <a:rPr lang="en-US" altLang="ko-KR" b="1"/>
              <a:t>File-&gt;Settings-&gt;</a:t>
            </a:r>
          </a:p>
          <a:p>
            <a:r>
              <a:rPr lang="en-US" altLang="ko-KR" b="1"/>
              <a:t>Build, Exceution, Deployment -&gt; Build Tools -&gt; Gradle</a:t>
            </a:r>
          </a:p>
          <a:p>
            <a:endParaRPr lang="en-US" altLang="ko-KR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801CC68-F330-425C-A51A-941E1A3336B9}"/>
              </a:ext>
            </a:extLst>
          </p:cNvPr>
          <p:cNvSpPr/>
          <p:nvPr/>
        </p:nvSpPr>
        <p:spPr>
          <a:xfrm>
            <a:off x="3274717" y="5869758"/>
            <a:ext cx="2899369" cy="6866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F34FFC7B-285B-43F9-9EB0-DFCB20DFE8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6056" y="1680253"/>
            <a:ext cx="4724435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static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org.junit.jupiter.api.Assertions.*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endParaRPr kumimoji="0" lang="ko-KR" altLang="ko-K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4BAD965-8399-4A3D-A23D-C634A3A685AB}"/>
              </a:ext>
            </a:extLst>
          </p:cNvPr>
          <p:cNvSpPr txBox="1"/>
          <p:nvPr/>
        </p:nvSpPr>
        <p:spPr>
          <a:xfrm>
            <a:off x="6196056" y="1289937"/>
            <a:ext cx="3017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Assertion</a:t>
            </a:r>
            <a:r>
              <a:rPr lang="ko-KR" altLang="en-US"/>
              <a:t>을 위해 자동</a:t>
            </a:r>
            <a:r>
              <a:rPr lang="en-US" altLang="ko-KR"/>
              <a:t> import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0368157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 err="1"/>
              <a:t>어노테이션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6033925"/>
          </a:xfrm>
        </p:spPr>
        <p:txBody>
          <a:bodyPr>
            <a:normAutofit/>
          </a:bodyPr>
          <a:lstStyle/>
          <a:p>
            <a:r>
              <a:rPr lang="en-US" altLang="ko-KR" sz="2000" b="1" dirty="0"/>
              <a:t>(Before/After)(Each/</a:t>
            </a:r>
            <a:r>
              <a:rPr lang="en-US" altLang="ko-KR" sz="2000" b="1"/>
              <a:t>All)</a:t>
            </a:r>
          </a:p>
          <a:p>
            <a:pPr lvl="1"/>
            <a:r>
              <a:rPr lang="en-US" altLang="ko-KR"/>
              <a:t>JUnit 5 </a:t>
            </a:r>
            <a:r>
              <a:rPr lang="ko-KR" altLang="en-US"/>
              <a:t>부터는 </a:t>
            </a:r>
            <a:r>
              <a:rPr lang="en-US" altLang="ko-KR"/>
              <a:t>public </a:t>
            </a:r>
            <a:r>
              <a:rPr lang="ko-KR" altLang="en-US"/>
              <a:t>생략 가능</a:t>
            </a:r>
            <a:endParaRPr lang="en-US" altLang="ko-KR" sz="1600" b="1" dirty="0"/>
          </a:p>
          <a:p>
            <a:pPr lvl="1"/>
            <a:endParaRPr lang="en-US" altLang="ko-KR" b="1" dirty="0"/>
          </a:p>
          <a:p>
            <a:pPr lvl="2" fontAlgn="base"/>
            <a:endParaRPr lang="en-US" b="1" dirty="0"/>
          </a:p>
          <a:p>
            <a:pPr fontAlgn="base"/>
            <a:endParaRPr lang="en-US" b="1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7FE3B71-4709-4A83-9672-6D680A0B71CA}"/>
              </a:ext>
            </a:extLst>
          </p:cNvPr>
          <p:cNvSpPr/>
          <p:nvPr/>
        </p:nvSpPr>
        <p:spPr>
          <a:xfrm>
            <a:off x="5065355" y="136525"/>
            <a:ext cx="4615714" cy="649408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/>
              <a:t>class MemberControllerTest {</a:t>
            </a:r>
          </a:p>
          <a:p>
            <a:r>
              <a:rPr lang="en-US" altLang="ko-KR" sz="1600"/>
              <a:t>    @Test</a:t>
            </a:r>
          </a:p>
          <a:p>
            <a:r>
              <a:rPr lang="en-US" altLang="ko-KR" sz="1600"/>
              <a:t>    void test1(){</a:t>
            </a:r>
          </a:p>
          <a:p>
            <a:r>
              <a:rPr lang="en-US" altLang="ko-KR" sz="1600"/>
              <a:t>        System.out.println("test1");</a:t>
            </a:r>
          </a:p>
          <a:p>
            <a:r>
              <a:rPr lang="en-US" altLang="ko-KR" sz="1600"/>
              <a:t>    }</a:t>
            </a:r>
          </a:p>
          <a:p>
            <a:r>
              <a:rPr lang="en-US" altLang="ko-KR" sz="1600"/>
              <a:t>    @Test</a:t>
            </a:r>
          </a:p>
          <a:p>
            <a:r>
              <a:rPr lang="en-US" altLang="ko-KR" sz="1600"/>
              <a:t>    void test2(){</a:t>
            </a:r>
          </a:p>
          <a:p>
            <a:r>
              <a:rPr lang="en-US" altLang="ko-KR" sz="1600"/>
              <a:t>        System.out.println("test2");</a:t>
            </a:r>
          </a:p>
          <a:p>
            <a:r>
              <a:rPr lang="en-US" altLang="ko-KR" sz="1600"/>
              <a:t>    }</a:t>
            </a:r>
          </a:p>
          <a:p>
            <a:r>
              <a:rPr lang="en-US" altLang="ko-KR" sz="1600"/>
              <a:t>    @BeforeAll</a:t>
            </a:r>
          </a:p>
          <a:p>
            <a:r>
              <a:rPr lang="en-US" altLang="ko-KR" sz="1600"/>
              <a:t>    </a:t>
            </a:r>
            <a:r>
              <a:rPr lang="en-US" altLang="ko-KR" sz="1600">
                <a:solidFill>
                  <a:srgbClr val="0000FF"/>
                </a:solidFill>
              </a:rPr>
              <a:t>static</a:t>
            </a:r>
            <a:r>
              <a:rPr lang="en-US" altLang="ko-KR" sz="1600"/>
              <a:t> void beforeAll(){</a:t>
            </a:r>
          </a:p>
          <a:p>
            <a:r>
              <a:rPr lang="en-US" altLang="ko-KR" sz="1600"/>
              <a:t>        System.out.println("beforeAll");</a:t>
            </a:r>
          </a:p>
          <a:p>
            <a:r>
              <a:rPr lang="en-US" altLang="ko-KR" sz="1600"/>
              <a:t>    }</a:t>
            </a:r>
          </a:p>
          <a:p>
            <a:r>
              <a:rPr lang="en-US" altLang="ko-KR" sz="1600"/>
              <a:t>    @AfterAll</a:t>
            </a:r>
          </a:p>
          <a:p>
            <a:r>
              <a:rPr lang="en-US" altLang="ko-KR" sz="1600"/>
              <a:t>    </a:t>
            </a:r>
            <a:r>
              <a:rPr lang="en-US" altLang="ko-KR" sz="1600">
                <a:solidFill>
                  <a:srgbClr val="0000FF"/>
                </a:solidFill>
              </a:rPr>
              <a:t>static</a:t>
            </a:r>
            <a:r>
              <a:rPr lang="en-US" altLang="ko-KR" sz="1600"/>
              <a:t> void afterAll(){</a:t>
            </a:r>
          </a:p>
          <a:p>
            <a:r>
              <a:rPr lang="en-US" altLang="ko-KR" sz="1600"/>
              <a:t>        System.out.println("afterAll");</a:t>
            </a:r>
          </a:p>
          <a:p>
            <a:r>
              <a:rPr lang="en-US" altLang="ko-KR" sz="1600"/>
              <a:t>    }</a:t>
            </a:r>
          </a:p>
          <a:p>
            <a:r>
              <a:rPr lang="en-US" altLang="ko-KR" sz="1600"/>
              <a:t>    @BeforeEach</a:t>
            </a:r>
          </a:p>
          <a:p>
            <a:r>
              <a:rPr lang="en-US" altLang="ko-KR" sz="1600"/>
              <a:t>    void beforeEach(){</a:t>
            </a:r>
          </a:p>
          <a:p>
            <a:r>
              <a:rPr lang="en-US" altLang="ko-KR" sz="1600"/>
              <a:t>        System.out.println("beforeEach");</a:t>
            </a:r>
          </a:p>
          <a:p>
            <a:r>
              <a:rPr lang="en-US" altLang="ko-KR" sz="1600"/>
              <a:t>    }</a:t>
            </a:r>
          </a:p>
          <a:p>
            <a:r>
              <a:rPr lang="en-US" altLang="ko-KR" sz="1600"/>
              <a:t>    @AfterEach</a:t>
            </a:r>
          </a:p>
          <a:p>
            <a:r>
              <a:rPr lang="en-US" altLang="ko-KR" sz="1600"/>
              <a:t>    void afterEach(){</a:t>
            </a:r>
          </a:p>
          <a:p>
            <a:r>
              <a:rPr lang="en-US" altLang="ko-KR" sz="1600"/>
              <a:t>        System.out.println("afterEach");</a:t>
            </a:r>
          </a:p>
          <a:p>
            <a:r>
              <a:rPr lang="en-US" altLang="ko-KR" sz="1600"/>
              <a:t>    }</a:t>
            </a:r>
          </a:p>
          <a:p>
            <a:r>
              <a:rPr lang="en-US" altLang="ko-KR" sz="1600"/>
              <a:t>}</a:t>
            </a: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2712650682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Lambda Expression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6033925"/>
          </a:xfrm>
        </p:spPr>
        <p:txBody>
          <a:bodyPr>
            <a:normAutofit/>
          </a:bodyPr>
          <a:lstStyle/>
          <a:p>
            <a:r>
              <a:rPr lang="ko-KR" altLang="en-US" b="1" dirty="0"/>
              <a:t>람다 표현식의 사용 목적</a:t>
            </a:r>
            <a:endParaRPr lang="en-US" altLang="ko-KR" b="1" dirty="0"/>
          </a:p>
          <a:p>
            <a:pPr lvl="1"/>
            <a:r>
              <a:rPr lang="ko-KR" altLang="en-US" sz="1800" dirty="0"/>
              <a:t>간결한 코드 작성을 위해</a:t>
            </a:r>
            <a:endParaRPr lang="en-US" altLang="ko-KR" sz="1800" dirty="0"/>
          </a:p>
          <a:p>
            <a:pPr lvl="1"/>
            <a:r>
              <a:rPr lang="ko-KR" altLang="en-US" sz="1800" dirty="0"/>
              <a:t>함수형</a:t>
            </a:r>
            <a:r>
              <a:rPr lang="en-US" altLang="ko-KR" sz="1800" dirty="0"/>
              <a:t>(</a:t>
            </a:r>
            <a:r>
              <a:rPr lang="ko-KR" altLang="en-US" sz="1800" dirty="0"/>
              <a:t>함수적</a:t>
            </a:r>
            <a:r>
              <a:rPr lang="en-US" altLang="ko-KR" sz="1800" dirty="0"/>
              <a:t>) </a:t>
            </a:r>
            <a:r>
              <a:rPr lang="ko-KR" altLang="en-US" sz="1800" dirty="0"/>
              <a:t>인터페이스를 구현하기 위해</a:t>
            </a:r>
            <a:endParaRPr lang="en-US" altLang="ko-KR" sz="1800" dirty="0"/>
          </a:p>
          <a:p>
            <a:pPr lvl="1"/>
            <a:r>
              <a:rPr lang="en-US" altLang="ko-KR" sz="1800" dirty="0"/>
              <a:t>collection</a:t>
            </a:r>
            <a:r>
              <a:rPr lang="ko-KR" altLang="en-US" sz="1800" dirty="0"/>
              <a:t>타입 데이터의 조작 코드를 간편하게 작성</a:t>
            </a:r>
            <a:r>
              <a:rPr lang="en-US" altLang="ko-KR" sz="1800" dirty="0"/>
              <a:t>(</a:t>
            </a:r>
            <a:r>
              <a:rPr lang="ko-KR" altLang="en-US" sz="1800" dirty="0"/>
              <a:t>참고</a:t>
            </a:r>
            <a:r>
              <a:rPr lang="en-US" altLang="ko-KR" sz="1800" dirty="0"/>
              <a:t>: https://www.baeldung.com/java-stream-filter-lambda)</a:t>
            </a:r>
          </a:p>
          <a:p>
            <a:r>
              <a:rPr lang="ko-KR" altLang="en-US" b="1" dirty="0"/>
              <a:t>람다 표현식 문법</a:t>
            </a:r>
            <a:endParaRPr lang="en-US" altLang="ko-KR" b="1" dirty="0"/>
          </a:p>
          <a:p>
            <a:pPr lvl="1"/>
            <a:r>
              <a:rPr lang="en-US" altLang="ko-KR" sz="1800" dirty="0"/>
              <a:t>(argument-list) -&gt; {body} </a:t>
            </a:r>
          </a:p>
          <a:p>
            <a:pPr lvl="1"/>
            <a:r>
              <a:rPr lang="en-US" altLang="ko-KR" sz="1800" dirty="0"/>
              <a:t>argument-list: </a:t>
            </a:r>
            <a:r>
              <a:rPr lang="ko-KR" altLang="en-US" sz="1800" dirty="0"/>
              <a:t>구현하려는 </a:t>
            </a:r>
            <a:r>
              <a:rPr lang="ko-KR" altLang="en-US" sz="1800" dirty="0" err="1"/>
              <a:t>메소드의</a:t>
            </a:r>
            <a:r>
              <a:rPr lang="ko-KR" altLang="en-US" sz="1800" dirty="0"/>
              <a:t> </a:t>
            </a:r>
            <a:r>
              <a:rPr lang="ko-KR" altLang="en-US" sz="1800" dirty="0" err="1"/>
              <a:t>파라미터</a:t>
            </a:r>
            <a:r>
              <a:rPr lang="en-US" altLang="ko-KR" sz="1800" dirty="0"/>
              <a:t>. </a:t>
            </a:r>
          </a:p>
          <a:p>
            <a:pPr lvl="1"/>
            <a:r>
              <a:rPr lang="en-US" altLang="ko-KR" sz="1800" dirty="0"/>
              <a:t>-&gt; : argument-list</a:t>
            </a:r>
            <a:r>
              <a:rPr lang="ko-KR" altLang="en-US" sz="1800" dirty="0"/>
              <a:t>와 </a:t>
            </a:r>
            <a:r>
              <a:rPr lang="ko-KR" altLang="en-US" sz="1800" dirty="0" err="1"/>
              <a:t>구현부를</a:t>
            </a:r>
            <a:r>
              <a:rPr lang="ko-KR" altLang="en-US" sz="1800" dirty="0"/>
              <a:t> 연결</a:t>
            </a:r>
            <a:r>
              <a:rPr lang="en-US" altLang="ko-KR" sz="1800" dirty="0"/>
              <a:t>(</a:t>
            </a:r>
            <a:r>
              <a:rPr lang="ko-KR" altLang="en-US" sz="1800" dirty="0" err="1"/>
              <a:t>람다식을</a:t>
            </a:r>
            <a:r>
              <a:rPr lang="ko-KR" altLang="en-US" sz="1800" dirty="0"/>
              <a:t> 화살표 </a:t>
            </a:r>
            <a:r>
              <a:rPr lang="ko-KR" altLang="en-US" sz="1800" dirty="0" err="1"/>
              <a:t>함수라고도</a:t>
            </a:r>
            <a:r>
              <a:rPr lang="ko-KR" altLang="en-US" sz="1800" dirty="0"/>
              <a:t> 함</a:t>
            </a:r>
            <a:r>
              <a:rPr lang="en-US" altLang="ko-KR" sz="1800" dirty="0"/>
              <a:t>)</a:t>
            </a:r>
          </a:p>
          <a:p>
            <a:pPr marL="457200" lvl="1" indent="0">
              <a:buNone/>
            </a:pPr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b="1" dirty="0"/>
          </a:p>
          <a:p>
            <a:pPr lvl="2" fontAlgn="base"/>
            <a:endParaRPr lang="en-US" b="1" dirty="0"/>
          </a:p>
          <a:p>
            <a:pPr fontAlgn="base"/>
            <a:endParaRPr lang="en-US" b="1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1067116" y="5022738"/>
            <a:ext cx="3748723" cy="8309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() -&gt; {  </a:t>
            </a:r>
          </a:p>
          <a:p>
            <a:r>
              <a:rPr lang="en-US" sz="1600" dirty="0">
                <a:solidFill>
                  <a:srgbClr val="008200"/>
                </a:solidFill>
                <a:latin typeface="verdana" panose="020B0604030504040204" pitchFamily="34" charset="0"/>
              </a:rPr>
              <a:t>//Body of no parameter lambda</a:t>
            </a:r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</a:p>
          <a:p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}  </a:t>
            </a:r>
            <a:endParaRPr lang="en-US" sz="16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067116" y="5960328"/>
            <a:ext cx="4044815" cy="8309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(p1) -&gt; {  </a:t>
            </a:r>
          </a:p>
          <a:p>
            <a:r>
              <a:rPr lang="en-US" sz="1600" dirty="0">
                <a:solidFill>
                  <a:srgbClr val="008200"/>
                </a:solidFill>
                <a:latin typeface="verdana" panose="020B0604030504040204" pitchFamily="34" charset="0"/>
              </a:rPr>
              <a:t>//Body of single parameter lambda</a:t>
            </a:r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</a:p>
          <a:p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}  </a:t>
            </a:r>
            <a:endParaRPr lang="en-US" sz="16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334316" y="5960328"/>
            <a:ext cx="4279946" cy="8309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(p1,p2) -&gt; {  </a:t>
            </a:r>
          </a:p>
          <a:p>
            <a:r>
              <a:rPr lang="en-US" sz="1600" dirty="0">
                <a:solidFill>
                  <a:srgbClr val="008200"/>
                </a:solidFill>
                <a:latin typeface="verdana" panose="020B0604030504040204" pitchFamily="34" charset="0"/>
              </a:rPr>
              <a:t>//Body of multiple parameter lambda</a:t>
            </a:r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</a:p>
          <a:p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}  </a:t>
            </a:r>
            <a:endParaRPr lang="en-US" sz="16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7602998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 err="1"/>
              <a:t>어노테이션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6033925"/>
          </a:xfrm>
        </p:spPr>
        <p:txBody>
          <a:bodyPr>
            <a:normAutofit/>
          </a:bodyPr>
          <a:lstStyle/>
          <a:p>
            <a:r>
              <a:rPr lang="en-US" altLang="ko-KR" sz="2000" b="1" dirty="0"/>
              <a:t>@</a:t>
            </a:r>
            <a:r>
              <a:rPr lang="en-US" altLang="ko-KR" sz="2000" b="1" dirty="0" err="1"/>
              <a:t>DisplayName</a:t>
            </a:r>
            <a:endParaRPr lang="en-US" altLang="ko-KR" sz="2000" b="1" dirty="0"/>
          </a:p>
          <a:p>
            <a:pPr lvl="1"/>
            <a:r>
              <a:rPr lang="ko-KR" altLang="en-US" sz="1800" dirty="0" err="1"/>
              <a:t>가독성을</a:t>
            </a:r>
            <a:r>
              <a:rPr lang="ko-KR" altLang="en-US" sz="1800" dirty="0"/>
              <a:t> 위해 </a:t>
            </a:r>
            <a:r>
              <a:rPr lang="ko-KR" altLang="en-US" sz="1800" dirty="0" err="1"/>
              <a:t>메소드명이</a:t>
            </a:r>
            <a:r>
              <a:rPr lang="ko-KR" altLang="en-US" sz="1800" dirty="0"/>
              <a:t> 아닌 새로운 </a:t>
            </a:r>
            <a:r>
              <a:rPr lang="ko-KR" altLang="en-US" sz="1800" dirty="0" err="1"/>
              <a:t>메소드명을</a:t>
            </a:r>
            <a:r>
              <a:rPr lang="ko-KR" altLang="en-US" sz="1800" dirty="0"/>
              <a:t> 붙이고 싶을 때</a:t>
            </a:r>
            <a:endParaRPr lang="en-US" altLang="ko-KR" sz="1800" dirty="0"/>
          </a:p>
          <a:p>
            <a:pPr lvl="1"/>
            <a:endParaRPr lang="en-US" altLang="ko-KR" sz="1800" dirty="0"/>
          </a:p>
          <a:p>
            <a:r>
              <a:rPr lang="en-US" altLang="ko-KR" sz="2000" b="1" dirty="0"/>
              <a:t>@</a:t>
            </a:r>
            <a:r>
              <a:rPr lang="en-US" altLang="ko-KR" sz="2000" b="1" dirty="0" err="1"/>
              <a:t>DisplayNameGeneration</a:t>
            </a:r>
            <a:endParaRPr lang="en-US" altLang="ko-KR" sz="2000" b="1" dirty="0"/>
          </a:p>
          <a:p>
            <a:pPr lvl="1"/>
            <a:r>
              <a:rPr lang="ko-KR" altLang="en-US" sz="1800" dirty="0"/>
              <a:t>클래스나 </a:t>
            </a:r>
            <a:r>
              <a:rPr lang="ko-KR" altLang="en-US" sz="1800" dirty="0" err="1"/>
              <a:t>메소드</a:t>
            </a:r>
            <a:r>
              <a:rPr lang="ko-KR" altLang="en-US" sz="1800" dirty="0"/>
              <a:t> 레벨에서 테스트 이름을 생성</a:t>
            </a:r>
            <a:endParaRPr lang="en-US" altLang="ko-KR" sz="1800" dirty="0"/>
          </a:p>
          <a:p>
            <a:pPr lvl="1"/>
            <a:endParaRPr lang="en-US" altLang="ko-KR" sz="1800"/>
          </a:p>
          <a:p>
            <a:pPr lvl="1"/>
            <a:endParaRPr lang="en-US" altLang="ko-KR" sz="180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2"/>
            <a:r>
              <a:rPr lang="en-US" altLang="ko-KR" dirty="0" err="1"/>
              <a:t>ReplaceUnderscores</a:t>
            </a:r>
            <a:r>
              <a:rPr lang="en-US" altLang="ko-KR" dirty="0"/>
              <a:t>: </a:t>
            </a:r>
            <a:r>
              <a:rPr lang="ko-KR" altLang="en-US" dirty="0"/>
              <a:t>밑줄을 </a:t>
            </a:r>
            <a:r>
              <a:rPr lang="ko-KR" altLang="en-US"/>
              <a:t>공백으로 치환</a:t>
            </a:r>
            <a:endParaRPr lang="en-US" altLang="ko-KR" sz="2000" b="1" dirty="0"/>
          </a:p>
          <a:p>
            <a:r>
              <a:rPr lang="ko-KR" altLang="en-US" sz="2000" b="1" dirty="0" err="1"/>
              <a:t>메소드</a:t>
            </a:r>
            <a:r>
              <a:rPr lang="ko-KR" altLang="en-US" sz="2000" b="1" dirty="0"/>
              <a:t> 이름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자체를 한글로도 작성 가능</a:t>
            </a:r>
            <a:endParaRPr lang="en-US" altLang="ko-KR" sz="2000" b="1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b="1" dirty="0"/>
          </a:p>
          <a:p>
            <a:pPr lvl="2" fontAlgn="base"/>
            <a:endParaRPr lang="en-US" b="1" dirty="0"/>
          </a:p>
          <a:p>
            <a:pPr fontAlgn="base"/>
            <a:endParaRPr lang="en-US" b="1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6C2BC08B-2CCA-4F4E-A855-EAB163F27C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1261" y="3167299"/>
            <a:ext cx="8292719" cy="175432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@DisplayNameGeneration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(DisplayNameGenerator.ReplaceUnderscores.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class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MemberControllerTest {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@Test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void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test_1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(){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System.</a:t>
            </a:r>
            <a:r>
              <a:rPr kumimoji="0" lang="ko-KR" altLang="ko-KR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out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.println(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"test1"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CC0261C-8DE9-4C82-9FBE-C0E93D88E571}"/>
              </a:ext>
            </a:extLst>
          </p:cNvPr>
          <p:cNvSpPr/>
          <p:nvPr/>
        </p:nvSpPr>
        <p:spPr>
          <a:xfrm>
            <a:off x="1850363" y="4295935"/>
            <a:ext cx="2899369" cy="3288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C56C709-47DE-45BA-850F-2CFEA2B7CC91}"/>
              </a:ext>
            </a:extLst>
          </p:cNvPr>
          <p:cNvSpPr/>
          <p:nvPr/>
        </p:nvSpPr>
        <p:spPr>
          <a:xfrm>
            <a:off x="1338559" y="3237155"/>
            <a:ext cx="8157133" cy="2717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3730380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BDD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6033925"/>
          </a:xfrm>
        </p:spPr>
        <p:txBody>
          <a:bodyPr>
            <a:normAutofit/>
          </a:bodyPr>
          <a:lstStyle/>
          <a:p>
            <a:r>
              <a:rPr lang="en-US" altLang="ko-KR" sz="2000" b="1" dirty="0"/>
              <a:t>BDD</a:t>
            </a:r>
            <a:r>
              <a:rPr lang="ko-KR" altLang="en-US" sz="2000" b="1" dirty="0"/>
              <a:t> 방식의 </a:t>
            </a:r>
            <a:r>
              <a:rPr lang="ko-KR" altLang="en-US" sz="2000" b="1" dirty="0" err="1"/>
              <a:t>테스트문</a:t>
            </a:r>
            <a:r>
              <a:rPr lang="ko-KR" altLang="en-US" sz="2000" b="1" dirty="0"/>
              <a:t> 작성</a:t>
            </a:r>
            <a:endParaRPr lang="en-US" altLang="ko-KR" sz="2000" b="1" dirty="0"/>
          </a:p>
          <a:p>
            <a:pPr lvl="1"/>
            <a:endParaRPr lang="en-US" altLang="ko-KR" sz="1800" dirty="0"/>
          </a:p>
          <a:p>
            <a:pPr lvl="1"/>
            <a:endParaRPr lang="en-US" altLang="ko-KR" b="1" dirty="0"/>
          </a:p>
          <a:p>
            <a:pPr lvl="2" fontAlgn="base"/>
            <a:endParaRPr lang="en-US" b="1" dirty="0"/>
          </a:p>
          <a:p>
            <a:pPr fontAlgn="base"/>
            <a:endParaRPr lang="en-US" b="1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BABAB525-10CD-4A5A-9079-40EA3671A8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839" y="1279047"/>
            <a:ext cx="7321235" cy="313932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@Test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void </a:t>
            </a:r>
            <a:r>
              <a:rPr kumimoji="0" lang="ko-KR" altLang="en-US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회원저장테스트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(){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MemberRepository memberRepository =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MemberRepository()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 member =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"kim"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20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Long id = memberRepository.save(member)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 findMember = memberRepository.findById(id)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System.</a:t>
            </a:r>
            <a:r>
              <a:rPr kumimoji="0" lang="ko-KR" altLang="ko-KR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out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.println(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"member "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 member)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System.</a:t>
            </a:r>
            <a:r>
              <a:rPr kumimoji="0" lang="ko-KR" altLang="ko-KR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out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.println(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"findMember = "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 findMember)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assertEquals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(member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findMember)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A454F71B-AE2B-4436-9AB7-08E524A9EB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839" y="4720760"/>
            <a:ext cx="3903633" cy="14773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Long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save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(Member member){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member.setId(++</a:t>
            </a:r>
            <a:r>
              <a:rPr kumimoji="0" lang="ko-KR" altLang="ko-KR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seq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members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.add(member)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return </a:t>
            </a:r>
            <a:r>
              <a:rPr kumimoji="0" lang="ko-KR" altLang="ko-KR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seq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5CA36E-450E-436C-99B5-1CE005A145D6}"/>
              </a:ext>
            </a:extLst>
          </p:cNvPr>
          <p:cNvSpPr txBox="1"/>
          <p:nvPr/>
        </p:nvSpPr>
        <p:spPr>
          <a:xfrm>
            <a:off x="4665552" y="5274758"/>
            <a:ext cx="2465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MemberRepository</a:t>
            </a:r>
            <a:r>
              <a:rPr lang="ko-KR" altLang="en-US"/>
              <a:t>수정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7D712B4-1721-4B73-9888-1A6F89B37BE5}"/>
              </a:ext>
            </a:extLst>
          </p:cNvPr>
          <p:cNvSpPr/>
          <p:nvPr/>
        </p:nvSpPr>
        <p:spPr>
          <a:xfrm>
            <a:off x="1366787" y="4769459"/>
            <a:ext cx="576314" cy="3288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52A3C07-BAA1-455D-A386-F054DCB73355}"/>
              </a:ext>
            </a:extLst>
          </p:cNvPr>
          <p:cNvSpPr/>
          <p:nvPr/>
        </p:nvSpPr>
        <p:spPr>
          <a:xfrm>
            <a:off x="877349" y="5613519"/>
            <a:ext cx="1303144" cy="3288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764304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메시지 출력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6033925"/>
          </a:xfrm>
        </p:spPr>
        <p:txBody>
          <a:bodyPr>
            <a:normAutofit/>
          </a:bodyPr>
          <a:lstStyle/>
          <a:p>
            <a:r>
              <a:rPr lang="ko-KR" altLang="en-US" sz="2000" b="1" dirty="0"/>
              <a:t>테스트 </a:t>
            </a:r>
            <a:r>
              <a:rPr lang="ko-KR" altLang="en-US" sz="2000" b="1" dirty="0" err="1"/>
              <a:t>실패시</a:t>
            </a:r>
            <a:r>
              <a:rPr lang="ko-KR" altLang="en-US" sz="2000" b="1" dirty="0"/>
              <a:t> 출력할 메시지 지정</a:t>
            </a:r>
            <a:endParaRPr lang="en-US" altLang="ko-KR" sz="2000" b="1" dirty="0"/>
          </a:p>
          <a:p>
            <a:pPr lvl="1"/>
            <a:r>
              <a:rPr lang="ko-KR" altLang="en-US" sz="1800" dirty="0"/>
              <a:t>문자열을 매개변수에 직접 대입</a:t>
            </a:r>
            <a:endParaRPr lang="en-US" altLang="ko-KR" sz="1800" dirty="0"/>
          </a:p>
          <a:p>
            <a:pPr lvl="1"/>
            <a:endParaRPr lang="en-US" altLang="ko-KR" sz="1800" dirty="0"/>
          </a:p>
          <a:p>
            <a:pPr marL="457200" lvl="1" indent="0">
              <a:buNone/>
            </a:pPr>
            <a:endParaRPr lang="en-US" altLang="ko-KR" sz="1800" dirty="0"/>
          </a:p>
          <a:p>
            <a:pPr lvl="1"/>
            <a:r>
              <a:rPr lang="en-US" altLang="ko-KR" sz="1800" dirty="0"/>
              <a:t>Supplier </a:t>
            </a:r>
            <a:r>
              <a:rPr lang="ko-KR" altLang="en-US" sz="1800" dirty="0" err="1"/>
              <a:t>오버라이딩</a:t>
            </a:r>
            <a:endParaRPr lang="en-US" altLang="ko-KR" sz="1800" dirty="0"/>
          </a:p>
          <a:p>
            <a:endParaRPr lang="en-US" altLang="ko-KR" sz="2000" b="1" dirty="0"/>
          </a:p>
          <a:p>
            <a:endParaRPr lang="en-US" altLang="ko-KR" sz="2000" b="1" dirty="0"/>
          </a:p>
          <a:p>
            <a:endParaRPr lang="en-US" altLang="ko-KR" sz="2000" b="1" dirty="0"/>
          </a:p>
          <a:p>
            <a:pPr lvl="1"/>
            <a:endParaRPr lang="en-US" altLang="ko-KR" sz="1800" dirty="0"/>
          </a:p>
          <a:p>
            <a:pPr lvl="1"/>
            <a:endParaRPr lang="en-US" altLang="ko-KR" b="1" dirty="0"/>
          </a:p>
          <a:p>
            <a:pPr lvl="2" fontAlgn="base"/>
            <a:endParaRPr lang="en-US" b="1" dirty="0"/>
          </a:p>
          <a:p>
            <a:pPr fontAlgn="base"/>
            <a:endParaRPr lang="en-US" b="1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107346" y="3146558"/>
            <a:ext cx="5492209" cy="92333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static void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assertEquals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(Object expected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Object actual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Supplier&lt;String&gt;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messageSupplier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107346" y="2249972"/>
            <a:ext cx="7901587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assertEquals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(member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member2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member+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와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+member2+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는 같아야 함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endPara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205CB6EE-AF27-4881-A985-495A371EA4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7346" y="1753955"/>
            <a:ext cx="4676280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 member2 =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"lee"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21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endParaRPr kumimoji="0" lang="ko-KR" altLang="ko-K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4578652-DFC4-4F64-9214-C7CB5550AA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7346" y="4238697"/>
            <a:ext cx="6532622" cy="175432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assertEquals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(member2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findMember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new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Supplier&lt;String&gt;() {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@Override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get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 {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B389C5"/>
                </a:solidFill>
                <a:effectLst/>
                <a:latin typeface="Arial Unicode MS"/>
                <a:ea typeface="JetBrains Mono"/>
              </a:rPr>
              <a:t>member2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와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B389C5"/>
                </a:solidFill>
                <a:effectLst/>
                <a:latin typeface="Arial Unicode MS"/>
                <a:ea typeface="JetBrains Mono"/>
              </a:rPr>
              <a:t>findMember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는 같아야 함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})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endParaRPr kumimoji="0" lang="ko-KR" altLang="ko-K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00B054B-D573-486F-8DE5-3CCB517CA9A1}"/>
              </a:ext>
            </a:extLst>
          </p:cNvPr>
          <p:cNvSpPr/>
          <p:nvPr/>
        </p:nvSpPr>
        <p:spPr>
          <a:xfrm>
            <a:off x="2403765" y="3742680"/>
            <a:ext cx="3847566" cy="3288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723884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메시지 출력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6033925"/>
          </a:xfrm>
        </p:spPr>
        <p:txBody>
          <a:bodyPr>
            <a:normAutofit/>
          </a:bodyPr>
          <a:lstStyle/>
          <a:p>
            <a:r>
              <a:rPr lang="ko-KR" altLang="en-US" sz="2000" b="1" dirty="0"/>
              <a:t>테스트 </a:t>
            </a:r>
            <a:r>
              <a:rPr lang="ko-KR" altLang="en-US" sz="2000" b="1" dirty="0" err="1"/>
              <a:t>실패시</a:t>
            </a:r>
            <a:r>
              <a:rPr lang="ko-KR" altLang="en-US" sz="2000" b="1" dirty="0"/>
              <a:t> 출력할 메시지 지정</a:t>
            </a:r>
            <a:r>
              <a:rPr lang="en-US" altLang="ko-KR" sz="2000" b="1" dirty="0"/>
              <a:t>with </a:t>
            </a:r>
            <a:r>
              <a:rPr lang="ko-KR" altLang="en-US" sz="2000" b="1" dirty="0" err="1"/>
              <a:t>람다표현식</a:t>
            </a:r>
            <a:endParaRPr lang="en-US" altLang="ko-KR" sz="2000" b="1" dirty="0"/>
          </a:p>
          <a:p>
            <a:pPr lvl="1"/>
            <a:r>
              <a:rPr lang="ko-KR" altLang="en-US" sz="1800" dirty="0"/>
              <a:t>람다 표현식을 이용하여 간편하게 작성</a:t>
            </a:r>
            <a:endParaRPr lang="en-US" altLang="ko-KR" sz="1800" dirty="0"/>
          </a:p>
          <a:p>
            <a:pPr marL="457200" lvl="1" indent="0">
              <a:buNone/>
            </a:pPr>
            <a:endParaRPr lang="en-US" altLang="ko-KR" sz="1800" dirty="0"/>
          </a:p>
          <a:p>
            <a:pPr lvl="1"/>
            <a:r>
              <a:rPr lang="en-US" altLang="ko-KR" sz="1800"/>
              <a:t>return</a:t>
            </a:r>
            <a:r>
              <a:rPr lang="ko-KR" altLang="en-US" sz="1800"/>
              <a:t>만 존재하므로 중괄호</a:t>
            </a:r>
            <a:r>
              <a:rPr lang="en-US" altLang="ko-KR" sz="1800"/>
              <a:t>, return, </a:t>
            </a:r>
            <a:r>
              <a:rPr lang="ko-KR" altLang="en-US" sz="1800"/>
              <a:t>콜론 생략 가능</a:t>
            </a:r>
            <a:endParaRPr lang="en-US" altLang="ko-KR" sz="1800"/>
          </a:p>
          <a:p>
            <a:pPr lvl="1"/>
            <a:endParaRPr lang="en-US" altLang="ko-KR" sz="1800"/>
          </a:p>
          <a:p>
            <a:pPr lvl="1"/>
            <a:endParaRPr lang="en-US" altLang="ko-KR" sz="1800"/>
          </a:p>
          <a:p>
            <a:pPr lvl="1"/>
            <a:endParaRPr lang="en-US" altLang="ko-KR" sz="1800"/>
          </a:p>
          <a:p>
            <a:r>
              <a:rPr lang="en-US" altLang="ko-KR" sz="2000" b="1"/>
              <a:t>Supplier</a:t>
            </a:r>
            <a:r>
              <a:rPr lang="ko-KR" altLang="en-US" sz="2000" b="1"/>
              <a:t>를</a:t>
            </a:r>
            <a:r>
              <a:rPr lang="en-US" altLang="ko-KR" sz="2000" b="1"/>
              <a:t> </a:t>
            </a:r>
            <a:r>
              <a:rPr lang="ko-KR" altLang="en-US" sz="2000" b="1"/>
              <a:t>사용하는 이유</a:t>
            </a:r>
            <a:endParaRPr lang="en-US" altLang="ko-KR" sz="2000" b="1"/>
          </a:p>
          <a:p>
            <a:pPr lvl="1"/>
            <a:r>
              <a:rPr lang="ko-KR" altLang="en-US" sz="1800"/>
              <a:t>오류가 발생한 순간에만 해당 </a:t>
            </a:r>
            <a:r>
              <a:rPr lang="en-US" altLang="ko-KR" sz="1800"/>
              <a:t>String</a:t>
            </a:r>
            <a:r>
              <a:rPr lang="ko-KR" altLang="en-US" sz="1800"/>
              <a:t>을 연산</a:t>
            </a:r>
            <a:r>
              <a:rPr lang="en-US" altLang="ko-KR" sz="1800"/>
              <a:t>(logger</a:t>
            </a:r>
            <a:r>
              <a:rPr lang="ko-KR" altLang="en-US" sz="1800"/>
              <a:t>가 동작하는 방식과 유사</a:t>
            </a:r>
            <a:r>
              <a:rPr lang="en-US" altLang="ko-KR" sz="1800"/>
              <a:t>)</a:t>
            </a:r>
          </a:p>
          <a:p>
            <a:pPr lvl="1"/>
            <a:r>
              <a:rPr lang="en-US" altLang="ko-KR" sz="1800"/>
              <a:t>Test </a:t>
            </a:r>
            <a:r>
              <a:rPr lang="ko-KR" altLang="en-US" sz="1800"/>
              <a:t>메소드를 실행할 때마다 매번 호출</a:t>
            </a:r>
            <a:r>
              <a:rPr lang="en-US" altLang="ko-KR" sz="1800"/>
              <a:t>(</a:t>
            </a:r>
            <a:r>
              <a:rPr lang="ko-KR" altLang="en-US" sz="1800"/>
              <a:t>메모리</a:t>
            </a:r>
            <a:r>
              <a:rPr lang="en-US" altLang="ko-KR" sz="1800"/>
              <a:t>, CPU </a:t>
            </a:r>
            <a:r>
              <a:rPr lang="ko-KR" altLang="en-US" sz="1800"/>
              <a:t>등의 자원사용</a:t>
            </a:r>
            <a:r>
              <a:rPr lang="en-US" altLang="ko-KR" sz="1800"/>
              <a:t>+</a:t>
            </a:r>
            <a:r>
              <a:rPr lang="ko-KR" altLang="en-US" sz="1800"/>
              <a:t>실행시간</a:t>
            </a:r>
            <a:r>
              <a:rPr lang="en-US" altLang="ko-KR" sz="1800"/>
              <a:t>)</a:t>
            </a:r>
          </a:p>
          <a:p>
            <a:pPr lvl="1"/>
            <a:endParaRPr lang="en-US" altLang="ko-KR"/>
          </a:p>
          <a:p>
            <a:pPr lvl="1"/>
            <a:endParaRPr lang="en-US" altLang="ko-KR" sz="1800"/>
          </a:p>
          <a:p>
            <a:pPr lvl="1"/>
            <a:endParaRPr lang="en-US" altLang="ko-KR" sz="1800" dirty="0"/>
          </a:p>
          <a:p>
            <a:endParaRPr lang="en-US" altLang="ko-KR" sz="2000" b="1" dirty="0"/>
          </a:p>
          <a:p>
            <a:endParaRPr lang="en-US" altLang="ko-KR" sz="2000" b="1" dirty="0"/>
          </a:p>
          <a:p>
            <a:endParaRPr lang="en-US" altLang="ko-KR" sz="2000" b="1" dirty="0"/>
          </a:p>
          <a:p>
            <a:pPr lvl="1"/>
            <a:endParaRPr lang="en-US" altLang="ko-KR" sz="1800" dirty="0"/>
          </a:p>
          <a:p>
            <a:pPr lvl="1"/>
            <a:endParaRPr lang="en-US" altLang="ko-KR" b="1" dirty="0"/>
          </a:p>
          <a:p>
            <a:pPr lvl="2" fontAlgn="base"/>
            <a:endParaRPr lang="en-US" b="1" dirty="0"/>
          </a:p>
          <a:p>
            <a:pPr fontAlgn="base"/>
            <a:endParaRPr lang="en-US" b="1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1145140" y="2630438"/>
            <a:ext cx="8525091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assertEquals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(member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member2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()-&gt;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389C5"/>
                </a:solidFill>
                <a:effectLst/>
                <a:latin typeface="Arial Unicode MS"/>
                <a:ea typeface="JetBrains Mono"/>
              </a:rPr>
              <a:t>member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와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389C5"/>
                </a:solidFill>
                <a:effectLst/>
                <a:latin typeface="Arial Unicode MS"/>
                <a:ea typeface="JetBrains Mono"/>
              </a:rPr>
              <a:t>member2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같아야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함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145140" y="1799842"/>
            <a:ext cx="9533379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assertEquals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(member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member2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()-&gt;{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389C5"/>
                </a:solidFill>
                <a:effectLst/>
                <a:latin typeface="Arial Unicode MS"/>
                <a:ea typeface="JetBrains Mono"/>
              </a:rPr>
              <a:t>member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와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389C5"/>
                </a:solidFill>
                <a:effectLst/>
                <a:latin typeface="Arial Unicode MS"/>
                <a:ea typeface="JetBrains Mono"/>
              </a:rPr>
              <a:t>member2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같아야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함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4141726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Assert(</a:t>
            </a:r>
            <a:r>
              <a:rPr lang="ko-KR" altLang="en-US" dirty="0"/>
              <a:t>단언</a:t>
            </a:r>
            <a:r>
              <a:rPr lang="en-US" altLang="ko-KR" dirty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6033925"/>
          </a:xfrm>
        </p:spPr>
        <p:txBody>
          <a:bodyPr>
            <a:normAutofit/>
          </a:bodyPr>
          <a:lstStyle/>
          <a:p>
            <a:r>
              <a:rPr lang="en-US" altLang="ko-KR" sz="2000" b="1" dirty="0"/>
              <a:t>Assert</a:t>
            </a:r>
            <a:r>
              <a:rPr lang="ko-KR" altLang="en-US" sz="2000" b="1" dirty="0"/>
              <a:t>핵심 </a:t>
            </a:r>
            <a:r>
              <a:rPr lang="ko-KR" altLang="en-US" sz="2000" b="1" dirty="0" err="1"/>
              <a:t>메소드</a:t>
            </a:r>
            <a:endParaRPr lang="en-US" altLang="ko-KR" sz="2000" b="1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b="1" dirty="0"/>
          </a:p>
          <a:p>
            <a:pPr lvl="2" fontAlgn="base"/>
            <a:endParaRPr lang="en-US" b="1" dirty="0"/>
          </a:p>
          <a:p>
            <a:pPr fontAlgn="base"/>
            <a:endParaRPr lang="en-US" b="1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5165775"/>
              </p:ext>
            </p:extLst>
          </p:nvPr>
        </p:nvGraphicFramePr>
        <p:xfrm>
          <a:off x="564300" y="1221749"/>
          <a:ext cx="10812946" cy="5499726"/>
        </p:xfrm>
        <a:graphic>
          <a:graphicData uri="http://schemas.openxmlformats.org/drawingml/2006/table">
            <a:tbl>
              <a:tblPr/>
              <a:tblGrid>
                <a:gridCol w="10812946">
                  <a:extLst>
                    <a:ext uri="{9D8B030D-6E8A-4147-A177-3AD203B41FA5}">
                      <a16:colId xmlns:a16="http://schemas.microsoft.com/office/drawing/2014/main" val="524103413"/>
                    </a:ext>
                  </a:extLst>
                </a:gridCol>
              </a:tblGrid>
              <a:tr h="245485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>
                          <a:effectLst/>
                        </a:rPr>
                        <a:t>Methods &amp; Description</a:t>
                      </a:r>
                    </a:p>
                  </a:txBody>
                  <a:tcPr marL="44767" marR="44767" marT="44767" marB="4476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0747103"/>
                  </a:ext>
                </a:extLst>
              </a:tr>
              <a:tr h="411855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</a:rPr>
                        <a:t>void </a:t>
                      </a:r>
                      <a:r>
                        <a:rPr lang="en-US" sz="1800" b="1" dirty="0" err="1">
                          <a:solidFill>
                            <a:srgbClr val="0000FF"/>
                          </a:solidFill>
                          <a:effectLst/>
                        </a:rPr>
                        <a:t>assertEquals</a:t>
                      </a: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</a:rPr>
                        <a:t>(</a:t>
                      </a:r>
                      <a:r>
                        <a:rPr lang="en-US" sz="1800" b="1" dirty="0" err="1">
                          <a:solidFill>
                            <a:srgbClr val="000000"/>
                          </a:solidFill>
                          <a:effectLst/>
                        </a:rPr>
                        <a:t>boolean</a:t>
                      </a: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</a:rPr>
                        <a:t> expected, </a:t>
                      </a:r>
                      <a:r>
                        <a:rPr lang="en-US" sz="1800" b="1" dirty="0" err="1">
                          <a:solidFill>
                            <a:srgbClr val="000000"/>
                          </a:solidFill>
                          <a:effectLst/>
                        </a:rPr>
                        <a:t>boolean</a:t>
                      </a: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</a:rPr>
                        <a:t>actual)</a:t>
                      </a:r>
                      <a:r>
                        <a:rPr lang="en-US" altLang="ko-KR" sz="1800" b="1">
                          <a:solidFill>
                            <a:srgbClr val="000000"/>
                          </a:solidFill>
                          <a:effectLst/>
                        </a:rPr>
                        <a:t>, </a:t>
                      </a:r>
                      <a:r>
                        <a:rPr lang="ko-KR" altLang="en-US" sz="1800" b="1">
                          <a:solidFill>
                            <a:srgbClr val="000000"/>
                          </a:solidFill>
                          <a:effectLst/>
                        </a:rPr>
                        <a:t>두 객체의 값이 같은지</a:t>
                      </a:r>
                      <a:r>
                        <a:rPr lang="en-US" altLang="ko-KR" sz="1800" b="1">
                          <a:solidFill>
                            <a:srgbClr val="000000"/>
                          </a:solidFill>
                          <a:effectLst/>
                        </a:rPr>
                        <a:t>.. </a:t>
                      </a:r>
                      <a:r>
                        <a:rPr lang="ko-KR" altLang="en-US" sz="1800" b="1">
                          <a:solidFill>
                            <a:srgbClr val="000000"/>
                          </a:solidFill>
                          <a:effectLst/>
                        </a:rPr>
                        <a:t>말 그대로 </a:t>
                      </a:r>
                      <a:r>
                        <a:rPr lang="en-US" altLang="ko-KR" sz="1800" b="1">
                          <a:solidFill>
                            <a:srgbClr val="000000"/>
                          </a:solidFill>
                          <a:effectLst/>
                        </a:rPr>
                        <a:t>equals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Checks that two primitives/objects are equal.</a:t>
                      </a:r>
                    </a:p>
                  </a:txBody>
                  <a:tcPr marL="44767" marR="44767" marT="44767" marB="4476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6545691"/>
                  </a:ext>
                </a:extLst>
              </a:tr>
              <a:tr h="411855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</a:rPr>
                        <a:t>void </a:t>
                      </a:r>
                      <a:r>
                        <a:rPr lang="en-US" sz="1800" b="1" dirty="0" err="1">
                          <a:solidFill>
                            <a:srgbClr val="000000"/>
                          </a:solidFill>
                          <a:effectLst/>
                        </a:rPr>
                        <a:t>assertTrue</a:t>
                      </a: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</a:rPr>
                        <a:t>(</a:t>
                      </a:r>
                      <a:r>
                        <a:rPr lang="en-US" sz="1800" b="1" dirty="0" err="1">
                          <a:solidFill>
                            <a:srgbClr val="000000"/>
                          </a:solidFill>
                          <a:effectLst/>
                        </a:rPr>
                        <a:t>boolean</a:t>
                      </a: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</a:rPr>
                        <a:t> condition)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Checks that a condition is true.</a:t>
                      </a:r>
                    </a:p>
                  </a:txBody>
                  <a:tcPr marL="44767" marR="44767" marT="44767" marB="4476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350749"/>
                  </a:ext>
                </a:extLst>
              </a:tr>
              <a:tr h="411855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</a:rPr>
                        <a:t>void </a:t>
                      </a:r>
                      <a:r>
                        <a:rPr lang="en-US" sz="1800" b="1" dirty="0" err="1">
                          <a:solidFill>
                            <a:srgbClr val="000000"/>
                          </a:solidFill>
                          <a:effectLst/>
                        </a:rPr>
                        <a:t>assertFalse</a:t>
                      </a: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</a:rPr>
                        <a:t>(</a:t>
                      </a:r>
                      <a:r>
                        <a:rPr lang="en-US" sz="1800" b="1" dirty="0" err="1">
                          <a:solidFill>
                            <a:srgbClr val="000000"/>
                          </a:solidFill>
                          <a:effectLst/>
                        </a:rPr>
                        <a:t>boolean</a:t>
                      </a: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</a:rPr>
                        <a:t> condition)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Checks that a condition is false.</a:t>
                      </a:r>
                    </a:p>
                  </a:txBody>
                  <a:tcPr marL="44767" marR="44767" marT="44767" marB="4476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3653806"/>
                  </a:ext>
                </a:extLst>
              </a:tr>
              <a:tr h="411855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</a:rPr>
                        <a:t>void </a:t>
                      </a:r>
                      <a:r>
                        <a:rPr lang="en-US" sz="1800" b="1" dirty="0" err="1">
                          <a:solidFill>
                            <a:srgbClr val="000000"/>
                          </a:solidFill>
                          <a:effectLst/>
                        </a:rPr>
                        <a:t>assertNotNull</a:t>
                      </a: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</a:rPr>
                        <a:t>(Object object)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Checks that an object isn't null.</a:t>
                      </a:r>
                    </a:p>
                  </a:txBody>
                  <a:tcPr marL="44767" marR="44767" marT="44767" marB="4476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2938229"/>
                  </a:ext>
                </a:extLst>
              </a:tr>
              <a:tr h="411855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</a:rPr>
                        <a:t>void </a:t>
                      </a:r>
                      <a:r>
                        <a:rPr lang="en-US" sz="1800" b="1" dirty="0" err="1">
                          <a:solidFill>
                            <a:srgbClr val="000000"/>
                          </a:solidFill>
                          <a:effectLst/>
                        </a:rPr>
                        <a:t>assertNull</a:t>
                      </a: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</a:rPr>
                        <a:t>(Object object)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Checks that an object is null.</a:t>
                      </a:r>
                    </a:p>
                  </a:txBody>
                  <a:tcPr marL="44767" marR="44767" marT="44767" marB="4476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8893554"/>
                  </a:ext>
                </a:extLst>
              </a:tr>
              <a:tr h="573016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</a:rPr>
                        <a:t>void </a:t>
                      </a:r>
                      <a:r>
                        <a:rPr lang="en-US" sz="1800" b="1" dirty="0" err="1">
                          <a:solidFill>
                            <a:srgbClr val="0000FF"/>
                          </a:solidFill>
                          <a:effectLst/>
                        </a:rPr>
                        <a:t>assertSame</a:t>
                      </a: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</a:rPr>
                        <a:t>(object1, object2)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The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</a:rPr>
                        <a:t>assertSame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() method tests if two object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effectLst/>
                        </a:rPr>
                        <a:t>references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 point to the same 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</a:rPr>
                        <a:t>object.</a:t>
                      </a:r>
                      <a:r>
                        <a:rPr lang="en-US" altLang="ko-KR" sz="1800">
                          <a:solidFill>
                            <a:srgbClr val="000000"/>
                          </a:solidFill>
                          <a:effectLst/>
                        </a:rPr>
                        <a:t>( ex. </a:t>
                      </a:r>
                      <a:r>
                        <a:rPr lang="ko-KR" altLang="en-US" sz="1800">
                          <a:solidFill>
                            <a:srgbClr val="000000"/>
                          </a:solidFill>
                          <a:effectLst/>
                        </a:rPr>
                        <a:t>싱글톤으로 관리되는지</a:t>
                      </a:r>
                      <a:r>
                        <a:rPr lang="en-US" altLang="ko-KR" sz="1800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4767" marR="44767" marT="44767" marB="4476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2480570"/>
                  </a:ext>
                </a:extLst>
              </a:tr>
              <a:tr h="573016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</a:rPr>
                        <a:t>void </a:t>
                      </a:r>
                      <a:r>
                        <a:rPr lang="en-US" sz="1800" b="1" dirty="0" err="1">
                          <a:solidFill>
                            <a:srgbClr val="000000"/>
                          </a:solidFill>
                          <a:effectLst/>
                        </a:rPr>
                        <a:t>assertNotSame</a:t>
                      </a: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</a:rPr>
                        <a:t>(object1, object2)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The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</a:rPr>
                        <a:t>assertNotSame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() method tests if two object references do not point to the same object.</a:t>
                      </a:r>
                    </a:p>
                  </a:txBody>
                  <a:tcPr marL="44767" marR="44767" marT="44767" marB="4476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7062087"/>
                  </a:ext>
                </a:extLst>
              </a:tr>
              <a:tr h="573016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</a:rPr>
                        <a:t>void </a:t>
                      </a:r>
                      <a:r>
                        <a:rPr lang="en-US" sz="1800" b="1" dirty="0" err="1">
                          <a:solidFill>
                            <a:srgbClr val="000000"/>
                          </a:solidFill>
                          <a:effectLst/>
                        </a:rPr>
                        <a:t>assertArrayEquals</a:t>
                      </a: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</a:rPr>
                        <a:t>(</a:t>
                      </a:r>
                      <a:r>
                        <a:rPr lang="en-US" sz="1800" b="1" dirty="0" err="1">
                          <a:solidFill>
                            <a:srgbClr val="000000"/>
                          </a:solidFill>
                          <a:effectLst/>
                        </a:rPr>
                        <a:t>expectedArray</a:t>
                      </a: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</a:rPr>
                        <a:t>, </a:t>
                      </a:r>
                      <a:r>
                        <a:rPr lang="en-US" sz="1800" b="1" dirty="0" err="1">
                          <a:solidFill>
                            <a:srgbClr val="000000"/>
                          </a:solidFill>
                          <a:effectLst/>
                        </a:rPr>
                        <a:t>resultArray</a:t>
                      </a: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</a:rPr>
                        <a:t>);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The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</a:rPr>
                        <a:t>assertArrayEquals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() method will test whether two arrays are equal to each other.</a:t>
                      </a:r>
                    </a:p>
                  </a:txBody>
                  <a:tcPr marL="44767" marR="44767" marT="44767" marB="4476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1218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2523732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0552" y="160027"/>
            <a:ext cx="10515600" cy="344002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Assert(</a:t>
            </a:r>
            <a:r>
              <a:rPr lang="ko-KR" altLang="en-US" dirty="0"/>
              <a:t>단언</a:t>
            </a:r>
            <a:r>
              <a:rPr lang="en-US" altLang="ko-KR" dirty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6033925"/>
          </a:xfrm>
        </p:spPr>
        <p:txBody>
          <a:bodyPr>
            <a:normAutofit/>
          </a:bodyPr>
          <a:lstStyle/>
          <a:p>
            <a:r>
              <a:rPr lang="en-US" altLang="ko-KR" sz="2000" b="1" dirty="0" err="1"/>
              <a:t>AssertEquals</a:t>
            </a:r>
            <a:r>
              <a:rPr lang="en-US" altLang="ko-KR" sz="2000" b="1" dirty="0"/>
              <a:t> VS </a:t>
            </a:r>
            <a:r>
              <a:rPr lang="en-US" altLang="ko-KR" sz="2000" b="1" dirty="0" err="1"/>
              <a:t>AssertSame</a:t>
            </a:r>
            <a:endParaRPr lang="en-US" altLang="ko-KR" sz="2000" b="1" dirty="0"/>
          </a:p>
          <a:p>
            <a:pPr lvl="1"/>
            <a:r>
              <a:rPr lang="en-US" altLang="ko-KR" sz="1800"/>
              <a:t>AssertEquals(</a:t>
            </a:r>
            <a:r>
              <a:rPr lang="ko-KR" altLang="en-US" sz="1800"/>
              <a:t>객체의 값을 비교</a:t>
            </a:r>
            <a:r>
              <a:rPr lang="en-US" altLang="ko-KR" sz="1800"/>
              <a:t>) vs AssertSame(</a:t>
            </a:r>
            <a:r>
              <a:rPr lang="ko-KR" altLang="en-US" sz="1800"/>
              <a:t>주소값을 비교</a:t>
            </a:r>
            <a:r>
              <a:rPr lang="en-US" altLang="ko-KR" sz="1800"/>
              <a:t>)</a:t>
            </a:r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marL="457200" lvl="1" indent="0">
              <a:buNone/>
            </a:pPr>
            <a:endParaRPr lang="en-US" altLang="ko-KR" sz="1800" dirty="0"/>
          </a:p>
          <a:p>
            <a:pPr lvl="1"/>
            <a:r>
              <a:rPr lang="en-US" altLang="ko-KR" sz="1800"/>
              <a:t>Member </a:t>
            </a:r>
            <a:r>
              <a:rPr lang="ko-KR" altLang="en-US" sz="1800"/>
              <a:t>객체에 </a:t>
            </a:r>
            <a:r>
              <a:rPr lang="en-US" altLang="ko-KR" sz="1800"/>
              <a:t>equals</a:t>
            </a:r>
            <a:r>
              <a:rPr lang="ko-KR" altLang="en-US" sz="1800"/>
              <a:t>와 </a:t>
            </a:r>
            <a:r>
              <a:rPr lang="en-US" altLang="ko-KR" sz="1800"/>
              <a:t>hashCode</a:t>
            </a:r>
            <a:r>
              <a:rPr lang="ko-KR" altLang="en-US" sz="1800"/>
              <a:t>를 </a:t>
            </a:r>
            <a:r>
              <a:rPr lang="en-US" altLang="ko-KR" sz="1800"/>
              <a:t>overriding</a:t>
            </a:r>
            <a:r>
              <a:rPr lang="ko-KR" altLang="en-US" sz="1800"/>
              <a:t>하지 않았음에도 </a:t>
            </a:r>
            <a:r>
              <a:rPr lang="en-US" altLang="ko-KR" sz="1800"/>
              <a:t>true</a:t>
            </a:r>
            <a:r>
              <a:rPr lang="ko-KR" altLang="en-US" sz="1800"/>
              <a:t>가 나오는 것은 </a:t>
            </a:r>
            <a:r>
              <a:rPr lang="en-US" altLang="ko-KR" sz="1800"/>
              <a:t>member1</a:t>
            </a:r>
            <a:r>
              <a:rPr lang="ko-KR" altLang="en-US" sz="1800"/>
              <a:t>과 </a:t>
            </a:r>
            <a:r>
              <a:rPr lang="en-US" altLang="ko-KR" sz="1800"/>
              <a:t>findMember</a:t>
            </a:r>
            <a:r>
              <a:rPr lang="ko-KR" altLang="en-US" sz="1800"/>
              <a:t>가 같은 객체이기 때문</a:t>
            </a:r>
          </a:p>
          <a:p>
            <a:pPr lvl="1"/>
            <a:r>
              <a:rPr lang="en-US" altLang="ko-KR" sz="1800"/>
              <a:t>Equals</a:t>
            </a:r>
            <a:r>
              <a:rPr lang="ko-KR" altLang="en-US" sz="1800"/>
              <a:t>는 두 객체가 같은 객체인지를 먼저 비교하고 같다면 값 비교 없이 바로 </a:t>
            </a:r>
            <a:r>
              <a:rPr lang="en-US" altLang="ko-KR" sz="1800"/>
              <a:t>true</a:t>
            </a:r>
            <a:r>
              <a:rPr lang="ko-KR" altLang="en-US" sz="1800"/>
              <a:t>를 </a:t>
            </a:r>
            <a:r>
              <a:rPr lang="en-US" altLang="ko-KR" sz="1800"/>
              <a:t>return</a:t>
            </a:r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b="1" dirty="0"/>
          </a:p>
          <a:p>
            <a:pPr lvl="2" fontAlgn="base"/>
            <a:endParaRPr lang="en-US" b="1" dirty="0"/>
          </a:p>
          <a:p>
            <a:pPr fontAlgn="base"/>
            <a:endParaRPr lang="en-US" b="1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F14621DE-3822-4F4E-886F-A95F492586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9156" y="1687436"/>
            <a:ext cx="7321235" cy="258532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void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회원저장테스트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(){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MemberRepository memberRepository =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MemberRepository()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 member1 =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"kim"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20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Long id = memberRepository.save(member1)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 findMember = memberRepository.findById(id)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System.</a:t>
            </a:r>
            <a:r>
              <a:rPr kumimoji="0" lang="ko-KR" altLang="ko-KR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out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.println(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"member</a:t>
            </a: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"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 member1)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System.</a:t>
            </a:r>
            <a:r>
              <a:rPr kumimoji="0" lang="ko-KR" altLang="ko-KR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out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.println(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"findMember = "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 findMember)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assertEquals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(member1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findMember)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6411190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0552" y="160027"/>
            <a:ext cx="10515600" cy="344002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Assert(</a:t>
            </a:r>
            <a:r>
              <a:rPr lang="ko-KR" altLang="en-US" dirty="0"/>
              <a:t>단언</a:t>
            </a:r>
            <a:r>
              <a:rPr lang="en-US" altLang="ko-KR" dirty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6033925"/>
          </a:xfrm>
        </p:spPr>
        <p:txBody>
          <a:bodyPr>
            <a:normAutofit/>
          </a:bodyPr>
          <a:lstStyle/>
          <a:p>
            <a:r>
              <a:rPr lang="en-US" altLang="ko-KR" sz="2000" b="1" dirty="0" err="1"/>
              <a:t>AssertEquals</a:t>
            </a:r>
            <a:r>
              <a:rPr lang="en-US" altLang="ko-KR" sz="2000" b="1" dirty="0"/>
              <a:t> VS </a:t>
            </a:r>
            <a:r>
              <a:rPr lang="en-US" altLang="ko-KR" sz="2000" b="1" dirty="0" err="1"/>
              <a:t>AssertSame</a:t>
            </a:r>
            <a:endParaRPr lang="en-US" altLang="ko-KR" sz="2000" b="1" dirty="0"/>
          </a:p>
          <a:p>
            <a:pPr lvl="1"/>
            <a:r>
              <a:rPr lang="en-US" altLang="ko-KR" sz="1800"/>
              <a:t>equals</a:t>
            </a:r>
            <a:r>
              <a:rPr lang="ko-KR" altLang="en-US" sz="1800" dirty="0"/>
              <a:t>와 </a:t>
            </a:r>
            <a:r>
              <a:rPr lang="en-US" altLang="ko-KR" sz="1800" dirty="0" err="1"/>
              <a:t>hashCode</a:t>
            </a:r>
            <a:r>
              <a:rPr lang="ko-KR" altLang="en-US" sz="1800" dirty="0"/>
              <a:t>를 오버라이딩해야 </a:t>
            </a:r>
            <a:r>
              <a:rPr lang="en-US" altLang="ko-KR" sz="1800" dirty="0" err="1"/>
              <a:t>assertEquals</a:t>
            </a:r>
            <a:r>
              <a:rPr lang="ko-KR" altLang="en-US" sz="1800" dirty="0"/>
              <a:t>가 정확하게 동작</a:t>
            </a:r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b="1" dirty="0"/>
          </a:p>
          <a:p>
            <a:pPr lvl="2" fontAlgn="base"/>
            <a:endParaRPr lang="en-US" b="1" dirty="0"/>
          </a:p>
          <a:p>
            <a:pPr fontAlgn="base"/>
            <a:endParaRPr lang="en-US" b="1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075489" y="4796977"/>
            <a:ext cx="2685351" cy="92333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ToString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EqualsAndHashCode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class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 {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CB6E5649-AB2B-405B-BE43-84FE9D4E20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489" y="1797245"/>
            <a:ext cx="7064755" cy="230832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MemberRepository memberRepository =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MemberRepository()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 member1 =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"kim"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20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 member2 =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"kim"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20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member1.setId(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1L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</a:t>
            </a: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.setId(</a:t>
            </a: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L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System.</a:t>
            </a:r>
            <a:r>
              <a:rPr kumimoji="0" lang="ko-KR" altLang="ko-KR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out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.println(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"member1 = "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 member1)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System.</a:t>
            </a:r>
            <a:r>
              <a:rPr kumimoji="0" lang="ko-KR" altLang="ko-KR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out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.println(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"member2 = "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 member2)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assertEquals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(member1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member2)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endParaRPr kumimoji="0" lang="ko-KR" altLang="ko-K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1DD037-1645-438B-BA41-E62F54B2BE9D}"/>
              </a:ext>
            </a:extLst>
          </p:cNvPr>
          <p:cNvSpPr txBox="1"/>
          <p:nvPr/>
        </p:nvSpPr>
        <p:spPr>
          <a:xfrm>
            <a:off x="3654720" y="4174274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위 테스트는 실패</a:t>
            </a:r>
          </a:p>
        </p:txBody>
      </p:sp>
    </p:spTree>
    <p:extLst>
      <p:ext uri="{BB962C8B-B14F-4D97-AF65-F5344CB8AC3E}">
        <p14:creationId xmlns:p14="http://schemas.microsoft.com/office/powerpoint/2010/main" val="2227086613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Assert(</a:t>
            </a:r>
            <a:r>
              <a:rPr lang="ko-KR" altLang="en-US" dirty="0"/>
              <a:t>단언</a:t>
            </a:r>
            <a:r>
              <a:rPr lang="en-US" altLang="ko-KR" dirty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6033925"/>
          </a:xfrm>
        </p:spPr>
        <p:txBody>
          <a:bodyPr>
            <a:normAutofit/>
          </a:bodyPr>
          <a:lstStyle/>
          <a:p>
            <a:r>
              <a:rPr lang="en-US" altLang="ko-KR" sz="2000" b="1" dirty="0" err="1"/>
              <a:t>AssertThrow</a:t>
            </a:r>
            <a:r>
              <a:rPr lang="en-US" altLang="ko-KR" sz="2000" b="1" dirty="0"/>
              <a:t>: </a:t>
            </a:r>
            <a:r>
              <a:rPr lang="ko-KR" altLang="en-US" sz="2000" b="1" dirty="0"/>
              <a:t>예외처리 테스트</a:t>
            </a:r>
            <a:r>
              <a:rPr lang="en-US" altLang="ko-KR" sz="2000" b="1" dirty="0"/>
              <a:t>. </a:t>
            </a:r>
            <a:r>
              <a:rPr lang="ko-KR" altLang="en-US" sz="2000" b="1" dirty="0"/>
              <a:t>특히 </a:t>
            </a:r>
            <a:r>
              <a:rPr lang="ko-KR" altLang="en-US" sz="2000" b="1" dirty="0" err="1"/>
              <a:t>커스텀</a:t>
            </a:r>
            <a:r>
              <a:rPr lang="ko-KR" altLang="en-US" sz="2000" b="1" dirty="0"/>
              <a:t> </a:t>
            </a:r>
            <a:r>
              <a:rPr lang="ko-KR" altLang="en-US" sz="2000" b="1" dirty="0" err="1"/>
              <a:t>익셉션에</a:t>
            </a:r>
            <a:r>
              <a:rPr lang="ko-KR" altLang="en-US" sz="2000" b="1" dirty="0"/>
              <a:t> 대한 테스트를 진행할 때 유용</a:t>
            </a:r>
            <a:endParaRPr lang="en-US" altLang="ko-KR" sz="2000" b="1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b="1" dirty="0"/>
          </a:p>
          <a:p>
            <a:pPr lvl="2" fontAlgn="base"/>
            <a:endParaRPr lang="en-US" b="1" dirty="0"/>
          </a:p>
          <a:p>
            <a:pPr fontAlgn="base"/>
            <a:endParaRPr lang="en-US" b="1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1BB8C05-B708-4A2D-BC22-C7899F362C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797" y="1452986"/>
            <a:ext cx="7715574" cy="203132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Member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(String name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int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age){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(age&lt;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18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){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throw new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IllegalArgumentException(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나이는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18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세 이상이어야 함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name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name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this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age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age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C7FFCF7-AF6D-4B26-ADEF-6D4C8F0EFB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797" y="3709413"/>
            <a:ext cx="9103774" cy="203132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@Test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void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회원가입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_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나이제한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_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테스트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(){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IllegalArgumentException exception = </a:t>
            </a:r>
            <a:r>
              <a:rPr kumimoji="0" lang="ko-KR" altLang="ko-KR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assertThrows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(IllegalArgumentException.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class,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()-&gt;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"kim"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15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 message = exception.getMessage()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System.</a:t>
            </a:r>
            <a:r>
              <a:rPr kumimoji="0" lang="ko-KR" altLang="ko-KR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out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.println(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"message = "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 message)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3677601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Assert(</a:t>
            </a:r>
            <a:r>
              <a:rPr lang="ko-KR" altLang="en-US" dirty="0"/>
              <a:t>단언</a:t>
            </a:r>
            <a:r>
              <a:rPr lang="en-US" altLang="ko-KR" dirty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6033925"/>
          </a:xfrm>
        </p:spPr>
        <p:txBody>
          <a:bodyPr>
            <a:normAutofit/>
          </a:bodyPr>
          <a:lstStyle/>
          <a:p>
            <a:r>
              <a:rPr lang="en-US" altLang="ko-KR" sz="2000" b="1" dirty="0" err="1"/>
              <a:t>AssertTimeout</a:t>
            </a:r>
            <a:r>
              <a:rPr lang="en-US" altLang="ko-KR" sz="2000" b="1" dirty="0"/>
              <a:t>: </a:t>
            </a:r>
            <a:r>
              <a:rPr lang="ko-KR" altLang="en-US" sz="2000" b="1" dirty="0"/>
              <a:t>특정 </a:t>
            </a:r>
            <a:r>
              <a:rPr lang="ko-KR" altLang="en-US" sz="2000" b="1" dirty="0" err="1"/>
              <a:t>시간동안</a:t>
            </a:r>
            <a:r>
              <a:rPr lang="ko-KR" altLang="en-US" sz="2000" b="1" dirty="0"/>
              <a:t> 테스트가 끝나지 않으면 테스트를 실패</a:t>
            </a:r>
            <a:endParaRPr lang="en-US" altLang="ko-KR" sz="2000" b="1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b="1" dirty="0"/>
          </a:p>
          <a:p>
            <a:pPr lvl="2" fontAlgn="base"/>
            <a:endParaRPr lang="en-US" b="1" dirty="0"/>
          </a:p>
          <a:p>
            <a:pPr fontAlgn="base"/>
            <a:endParaRPr lang="en-US" b="1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645952" y="1360519"/>
            <a:ext cx="5283819" cy="203132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@Test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void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assert_timeout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 {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assertTimeout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(Duration.</a:t>
            </a:r>
            <a:r>
              <a:rPr kumimoji="0" lang="en-US" altLang="en-US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ofMillis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100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 -&gt; {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Member(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1L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"kim"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Thread.</a:t>
            </a:r>
            <a:r>
              <a:rPr kumimoji="0" lang="en-US" altLang="en-US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sleep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50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})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4278744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sz="2800" dirty="0"/>
              <a:t>테스트 인스턴스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6033925"/>
          </a:xfrm>
        </p:spPr>
        <p:txBody>
          <a:bodyPr>
            <a:normAutofit lnSpcReduction="10000"/>
          </a:bodyPr>
          <a:lstStyle/>
          <a:p>
            <a:r>
              <a:rPr lang="ko-KR" altLang="en-US" sz="2000" b="1" dirty="0"/>
              <a:t>테스트 인스턴스</a:t>
            </a:r>
            <a:r>
              <a:rPr lang="en-US" altLang="ko-KR" sz="2000" b="1" dirty="0"/>
              <a:t>(https://www.baeldung.com/junit-testinstance-annotation)</a:t>
            </a:r>
          </a:p>
          <a:p>
            <a:pPr lvl="1"/>
            <a:r>
              <a:rPr lang="en-US" sz="1800" dirty="0"/>
              <a:t>By default, both JUnit 4 and 5 </a:t>
            </a:r>
            <a:r>
              <a:rPr lang="en-US" sz="1800" dirty="0">
                <a:solidFill>
                  <a:srgbClr val="FF0000"/>
                </a:solidFill>
              </a:rPr>
              <a:t>create a new instance of the test class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FF0000"/>
                </a:solidFill>
              </a:rPr>
              <a:t>before running each test method</a:t>
            </a:r>
          </a:p>
          <a:p>
            <a:pPr lvl="1"/>
            <a:r>
              <a:rPr lang="en-US" sz="1800" dirty="0"/>
              <a:t>provides a clean separation of state between tests</a:t>
            </a:r>
            <a:r>
              <a:rPr lang="en-US" altLang="ko-KR" sz="1800" dirty="0"/>
              <a:t>(</a:t>
            </a:r>
            <a:r>
              <a:rPr lang="en-US" altLang="ko-KR" sz="1800" dirty="0">
                <a:solidFill>
                  <a:srgbClr val="FF0000"/>
                </a:solidFill>
              </a:rPr>
              <a:t>stateless</a:t>
            </a:r>
            <a:r>
              <a:rPr lang="en-US" altLang="ko-KR" sz="1800" dirty="0"/>
              <a:t>)</a:t>
            </a:r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r>
              <a:rPr lang="en-US" dirty="0"/>
              <a:t>These </a:t>
            </a:r>
            <a:r>
              <a:rPr lang="en-US" dirty="0">
                <a:solidFill>
                  <a:srgbClr val="0000FF"/>
                </a:solidFill>
              </a:rPr>
              <a:t>tests pass</a:t>
            </a:r>
            <a:r>
              <a:rPr lang="en-US" dirty="0"/>
              <a:t> because a new instance of </a:t>
            </a:r>
            <a:r>
              <a:rPr lang="en-US" i="1" dirty="0" err="1"/>
              <a:t>AdditionTest</a:t>
            </a:r>
            <a:r>
              <a:rPr lang="en-US" i="1" dirty="0"/>
              <a:t> </a:t>
            </a:r>
            <a:r>
              <a:rPr lang="en-US" dirty="0"/>
              <a:t>is created before each test method is called</a:t>
            </a:r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b="1" dirty="0"/>
          </a:p>
          <a:p>
            <a:pPr lvl="2" fontAlgn="base"/>
            <a:endParaRPr lang="en-US" b="1" dirty="0"/>
          </a:p>
          <a:p>
            <a:pPr fontAlgn="base"/>
            <a:endParaRPr lang="en-US" b="1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9567785-27E0-4619-ABA0-ACE47298E30B}"/>
              </a:ext>
            </a:extLst>
          </p:cNvPr>
          <p:cNvSpPr/>
          <p:nvPr/>
        </p:nvSpPr>
        <p:spPr>
          <a:xfrm>
            <a:off x="1131277" y="2101087"/>
            <a:ext cx="3994640" cy="369331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/>
              <a:t>public class AdditionTest {</a:t>
            </a:r>
          </a:p>
          <a:p>
            <a:r>
              <a:rPr lang="en-US" altLang="ko-KR"/>
              <a:t>    private int sum = 1;</a:t>
            </a:r>
          </a:p>
          <a:p>
            <a:r>
              <a:rPr lang="en-US" altLang="ko-KR"/>
              <a:t>    @Test</a:t>
            </a:r>
          </a:p>
          <a:p>
            <a:r>
              <a:rPr lang="en-US" altLang="ko-KR"/>
              <a:t>    void addingTwo() {</a:t>
            </a:r>
          </a:p>
          <a:p>
            <a:r>
              <a:rPr lang="en-US" altLang="ko-KR"/>
              <a:t>        sum += 2;</a:t>
            </a:r>
          </a:p>
          <a:p>
            <a:r>
              <a:rPr lang="en-US" altLang="ko-KR"/>
              <a:t>        assertEquals(3, sum);</a:t>
            </a:r>
          </a:p>
          <a:p>
            <a:r>
              <a:rPr lang="en-US" altLang="ko-KR"/>
              <a:t>    }</a:t>
            </a:r>
          </a:p>
          <a:p>
            <a:r>
              <a:rPr lang="en-US" altLang="ko-KR"/>
              <a:t>    @Test</a:t>
            </a:r>
          </a:p>
          <a:p>
            <a:r>
              <a:rPr lang="en-US" altLang="ko-KR"/>
              <a:t>    void addingThree() {</a:t>
            </a:r>
          </a:p>
          <a:p>
            <a:r>
              <a:rPr lang="en-US" altLang="ko-KR"/>
              <a:t>        sum += 3;</a:t>
            </a:r>
          </a:p>
          <a:p>
            <a:r>
              <a:rPr lang="en-US" altLang="ko-KR"/>
              <a:t>        assertEquals(6, sum);</a:t>
            </a:r>
          </a:p>
          <a:p>
            <a:r>
              <a:rPr lang="en-US" altLang="ko-KR"/>
              <a:t>    }</a:t>
            </a:r>
          </a:p>
          <a:p>
            <a:r>
              <a:rPr lang="en-US" altLang="ko-KR"/>
              <a:t>}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7953052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Lambda Expression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6033925"/>
          </a:xfrm>
        </p:spPr>
        <p:txBody>
          <a:bodyPr>
            <a:normAutofit/>
          </a:bodyPr>
          <a:lstStyle/>
          <a:p>
            <a:r>
              <a:rPr lang="ko-KR" altLang="en-US" b="1" dirty="0"/>
              <a:t>매개변수 </a:t>
            </a:r>
            <a:r>
              <a:rPr lang="ko-KR" altLang="en-US" b="1" dirty="0" err="1"/>
              <a:t>자료형과</a:t>
            </a:r>
            <a:r>
              <a:rPr lang="ko-KR" altLang="en-US" b="1" dirty="0"/>
              <a:t> 괄호 생략하기</a:t>
            </a:r>
            <a:endParaRPr lang="en-US" altLang="ko-KR" b="1" dirty="0"/>
          </a:p>
          <a:p>
            <a:pPr lvl="1"/>
            <a:r>
              <a:rPr lang="ko-KR" altLang="en-US" sz="1800" dirty="0"/>
              <a:t>매개변수 </a:t>
            </a:r>
            <a:r>
              <a:rPr lang="ko-KR" altLang="en-US" sz="1800" dirty="0" err="1"/>
              <a:t>자료형</a:t>
            </a:r>
            <a:r>
              <a:rPr lang="ko-KR" altLang="en-US" sz="1800" dirty="0"/>
              <a:t> 생략 가능</a:t>
            </a:r>
            <a:endParaRPr lang="en-US" altLang="ko-KR" sz="1800" dirty="0"/>
          </a:p>
          <a:p>
            <a:pPr lvl="1"/>
            <a:r>
              <a:rPr lang="ko-KR" altLang="en-US" sz="1800" dirty="0"/>
              <a:t>매개변수가 하나인 경우</a:t>
            </a:r>
            <a:r>
              <a:rPr lang="en-US" altLang="ko-KR" sz="1800" dirty="0"/>
              <a:t>,</a:t>
            </a:r>
            <a:r>
              <a:rPr lang="ko-KR" altLang="en-US" sz="1800" dirty="0"/>
              <a:t> </a:t>
            </a:r>
            <a:r>
              <a:rPr lang="ko-KR" altLang="en-US" sz="1800"/>
              <a:t>괄호 생략 가능</a:t>
            </a:r>
            <a:endParaRPr lang="en-US" altLang="ko-KR" sz="1800" dirty="0"/>
          </a:p>
          <a:p>
            <a:pPr lvl="2"/>
            <a:r>
              <a:rPr lang="en-US" altLang="en-US" dirty="0" err="1">
                <a:latin typeface="Arial Unicode MS"/>
                <a:ea typeface="Fira Mono"/>
              </a:rPr>
              <a:t>str</a:t>
            </a:r>
            <a:r>
              <a:rPr lang="en-US" altLang="en-US" dirty="0">
                <a:latin typeface="Arial Unicode MS"/>
                <a:ea typeface="Fira Mono"/>
              </a:rPr>
              <a:t> -&gt; {</a:t>
            </a:r>
            <a:r>
              <a:rPr lang="en-US" altLang="en-US" dirty="0" err="1">
                <a:latin typeface="Arial Unicode MS"/>
                <a:ea typeface="Fira Mono"/>
              </a:rPr>
              <a:t>System.out.println</a:t>
            </a:r>
            <a:r>
              <a:rPr lang="en-US" altLang="en-US" dirty="0">
                <a:latin typeface="Arial Unicode MS"/>
                <a:ea typeface="Fira Mono"/>
              </a:rPr>
              <a:t>(</a:t>
            </a:r>
            <a:r>
              <a:rPr lang="en-US" altLang="en-US" dirty="0" err="1">
                <a:latin typeface="Arial Unicode MS"/>
                <a:ea typeface="Fira Mono"/>
              </a:rPr>
              <a:t>str</a:t>
            </a:r>
            <a:r>
              <a:rPr lang="en-US" altLang="en-US" dirty="0">
                <a:latin typeface="Arial Unicode MS"/>
                <a:ea typeface="Fira Mono"/>
              </a:rPr>
              <a:t>);}</a:t>
            </a:r>
            <a:endParaRPr lang="en-US" altLang="ko-KR" dirty="0"/>
          </a:p>
          <a:p>
            <a:pPr lvl="1"/>
            <a:r>
              <a:rPr lang="ko-KR" altLang="en-US" sz="1800" dirty="0"/>
              <a:t>중괄호 안의 구현 부분이 한 문장인 경우 </a:t>
            </a:r>
            <a:r>
              <a:rPr lang="ko-KR" altLang="en-US" sz="1800"/>
              <a:t>중괄호를 생략</a:t>
            </a:r>
            <a:endParaRPr lang="en-US" altLang="ko-KR" sz="1800" dirty="0"/>
          </a:p>
          <a:p>
            <a:pPr lvl="2"/>
            <a:r>
              <a:rPr lang="en-US" altLang="ko-KR" dirty="0" err="1"/>
              <a:t>str</a:t>
            </a:r>
            <a:r>
              <a:rPr lang="en-US" altLang="ko-KR" dirty="0"/>
              <a:t> -&gt; </a:t>
            </a:r>
            <a:r>
              <a:rPr lang="en-US" altLang="ko-KR" dirty="0" err="1"/>
              <a:t>System.out.println</a:t>
            </a:r>
            <a:r>
              <a:rPr lang="en-US" altLang="ko-KR" dirty="0"/>
              <a:t>(</a:t>
            </a:r>
            <a:r>
              <a:rPr lang="en-US" altLang="ko-KR" dirty="0" err="1"/>
              <a:t>str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sz="1800" dirty="0"/>
              <a:t>중괄호 안의 구현 부분이 한 문장이라도 </a:t>
            </a:r>
            <a:r>
              <a:rPr lang="en-US" altLang="ko-KR" sz="1800" dirty="0"/>
              <a:t>return</a:t>
            </a:r>
            <a:r>
              <a:rPr lang="ko-KR" altLang="en-US" sz="1800" dirty="0"/>
              <a:t>문은 중괄호를 생략할 수 없음</a:t>
            </a:r>
            <a:endParaRPr lang="en-US" altLang="ko-KR" sz="1800" dirty="0"/>
          </a:p>
          <a:p>
            <a:pPr lvl="2"/>
            <a:r>
              <a:rPr lang="en-US" altLang="ko-KR" dirty="0" err="1"/>
              <a:t>str</a:t>
            </a:r>
            <a:r>
              <a:rPr lang="en-US" altLang="ko-KR" dirty="0"/>
              <a:t> -&gt; return </a:t>
            </a:r>
            <a:r>
              <a:rPr lang="en-US" altLang="ko-KR" dirty="0" err="1"/>
              <a:t>str.length</a:t>
            </a:r>
            <a:r>
              <a:rPr lang="en-US" altLang="ko-KR" dirty="0"/>
              <a:t>() // Error!</a:t>
            </a:r>
          </a:p>
          <a:p>
            <a:pPr lvl="1"/>
            <a:r>
              <a:rPr lang="ko-KR" altLang="en-US" sz="1800" dirty="0">
                <a:solidFill>
                  <a:srgbClr val="0000FF"/>
                </a:solidFill>
              </a:rPr>
              <a:t>중괄호 안의 구현 부분이 </a:t>
            </a:r>
            <a:r>
              <a:rPr lang="en-US" altLang="ko-KR" sz="1800" dirty="0">
                <a:solidFill>
                  <a:srgbClr val="0000FF"/>
                </a:solidFill>
              </a:rPr>
              <a:t>return</a:t>
            </a:r>
            <a:r>
              <a:rPr lang="ko-KR" altLang="en-US" sz="1800" dirty="0">
                <a:solidFill>
                  <a:srgbClr val="0000FF"/>
                </a:solidFill>
              </a:rPr>
              <a:t>문 하나라면 </a:t>
            </a:r>
            <a:r>
              <a:rPr lang="ko-KR" altLang="en-US" sz="1800">
                <a:solidFill>
                  <a:srgbClr val="0000FF"/>
                </a:solidFill>
              </a:rPr>
              <a:t>중괄호와 </a:t>
            </a:r>
            <a:r>
              <a:rPr lang="en-US" altLang="ko-KR" sz="1800">
                <a:solidFill>
                  <a:srgbClr val="0000FF"/>
                </a:solidFill>
              </a:rPr>
              <a:t>return, </a:t>
            </a:r>
            <a:r>
              <a:rPr lang="ko-KR" altLang="en-US" sz="1800">
                <a:solidFill>
                  <a:srgbClr val="0000FF"/>
                </a:solidFill>
              </a:rPr>
              <a:t>콜론을 </a:t>
            </a:r>
            <a:r>
              <a:rPr lang="ko-KR" altLang="en-US" sz="1800" dirty="0">
                <a:solidFill>
                  <a:srgbClr val="0000FF"/>
                </a:solidFill>
              </a:rPr>
              <a:t>모두 생략 가능</a:t>
            </a:r>
            <a:endParaRPr lang="en-US" altLang="ko-KR" sz="1800" dirty="0">
              <a:solidFill>
                <a:srgbClr val="0000FF"/>
              </a:solidFill>
            </a:endParaRPr>
          </a:p>
          <a:p>
            <a:pPr lvl="2"/>
            <a:r>
              <a:rPr lang="en-US" altLang="ko-KR" dirty="0" err="1"/>
              <a:t>str</a:t>
            </a:r>
            <a:r>
              <a:rPr lang="en-US" altLang="ko-KR" dirty="0"/>
              <a:t> -&gt; </a:t>
            </a:r>
            <a:r>
              <a:rPr lang="en-US" altLang="ko-KR" dirty="0" err="1"/>
              <a:t>str.length</a:t>
            </a:r>
            <a:r>
              <a:rPr lang="en-US" altLang="ko-KR" dirty="0"/>
              <a:t>() </a:t>
            </a:r>
          </a:p>
          <a:p>
            <a:pPr lvl="1"/>
            <a:endParaRPr lang="en-US" altLang="ko-KR" sz="1800" dirty="0"/>
          </a:p>
          <a:p>
            <a:pPr lvl="2"/>
            <a:endParaRPr lang="ko-KR" altLang="en-US" dirty="0"/>
          </a:p>
          <a:p>
            <a:pPr marL="457200" lvl="1" indent="0">
              <a:buNone/>
            </a:pPr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b="1" dirty="0"/>
          </a:p>
          <a:p>
            <a:pPr lvl="2" fontAlgn="base"/>
            <a:endParaRPr lang="en-US" b="1" dirty="0"/>
          </a:p>
          <a:p>
            <a:pPr fontAlgn="base"/>
            <a:endParaRPr lang="en-US" b="1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8842254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테스트 실행 순서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6033925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Junit </a:t>
            </a:r>
            <a:r>
              <a:rPr lang="ko-KR" altLang="en-US" sz="2000" dirty="0"/>
              <a:t>내부 구조에 의해 테스트 실행 순서가 결정</a:t>
            </a:r>
            <a:endParaRPr lang="en-US" altLang="ko-KR" sz="2000" dirty="0"/>
          </a:p>
          <a:p>
            <a:r>
              <a:rPr lang="ko-KR" altLang="en-US" sz="2000" dirty="0"/>
              <a:t>무조건 작성된 순서대로 동작한다고는 보장할 수 없음</a:t>
            </a:r>
            <a:endParaRPr lang="en-US" altLang="ko-KR" sz="2000" dirty="0"/>
          </a:p>
          <a:p>
            <a:r>
              <a:rPr lang="ko-KR" altLang="en-US" sz="2000" dirty="0"/>
              <a:t>순서가 정해져 있다</a:t>
            </a:r>
            <a:r>
              <a:rPr lang="en-US" altLang="ko-KR" sz="2000" dirty="0"/>
              <a:t>? </a:t>
            </a:r>
            <a:r>
              <a:rPr lang="ko-KR" altLang="en-US" sz="2000" dirty="0"/>
              <a:t>단위 테스트는 서로 간에 의존성이 없는 </a:t>
            </a:r>
            <a:r>
              <a:rPr lang="ko-KR" altLang="en-US" sz="2000" dirty="0" err="1"/>
              <a:t>테스트여야</a:t>
            </a:r>
            <a:r>
              <a:rPr lang="ko-KR" altLang="en-US" sz="2000" dirty="0"/>
              <a:t> 함</a:t>
            </a:r>
            <a:endParaRPr lang="en-US" altLang="ko-KR" sz="2000" dirty="0"/>
          </a:p>
          <a:p>
            <a:r>
              <a:rPr lang="ko-KR" altLang="en-US" sz="2000" dirty="0"/>
              <a:t>그러나 </a:t>
            </a:r>
            <a:r>
              <a:rPr lang="en-US" altLang="ko-KR" sz="2000" dirty="0"/>
              <a:t>(</a:t>
            </a:r>
            <a:r>
              <a:rPr lang="ko-KR" altLang="en-US" sz="2000" dirty="0" err="1"/>
              <a:t>유즈케이스를</a:t>
            </a:r>
            <a:r>
              <a:rPr lang="ko-KR" altLang="en-US" sz="2000" dirty="0"/>
              <a:t> 고려한</a:t>
            </a:r>
            <a:r>
              <a:rPr lang="en-US" altLang="ko-KR" sz="2000" dirty="0"/>
              <a:t>) </a:t>
            </a:r>
            <a:r>
              <a:rPr lang="ko-KR" altLang="en-US" sz="2000" dirty="0"/>
              <a:t>시나리오 작성 시</a:t>
            </a:r>
            <a:r>
              <a:rPr lang="en-US" altLang="ko-KR" sz="2000" dirty="0"/>
              <a:t>, </a:t>
            </a:r>
            <a:r>
              <a:rPr lang="ko-KR" altLang="en-US" sz="2000" dirty="0"/>
              <a:t>순서를 정해야 함</a:t>
            </a:r>
            <a:endParaRPr lang="en-US" altLang="ko-KR" sz="2000" dirty="0"/>
          </a:p>
          <a:p>
            <a:r>
              <a:rPr lang="en-US" altLang="ko-KR" sz="2000" dirty="0" err="1"/>
              <a:t>LifeCycle.PER_CLASS</a:t>
            </a:r>
            <a:r>
              <a:rPr lang="ko-KR" altLang="en-US" sz="2000" dirty="0"/>
              <a:t>로 설정하면 모든 테스트 </a:t>
            </a:r>
            <a:r>
              <a:rPr lang="ko-KR" altLang="en-US" sz="2000" dirty="0" err="1"/>
              <a:t>메소드가</a:t>
            </a:r>
            <a:r>
              <a:rPr lang="ko-KR" altLang="en-US" sz="2000" dirty="0"/>
              <a:t> 하나의 인스턴스에 의해 수행되므로 테스트 순서가 중요할 수 있음</a:t>
            </a:r>
            <a:endParaRPr lang="en-US" altLang="ko-KR" sz="2000" dirty="0"/>
          </a:p>
          <a:p>
            <a:r>
              <a:rPr lang="ko-KR" altLang="en-US" sz="2000" dirty="0"/>
              <a:t>테스트 실행 순서 설정 참고</a:t>
            </a:r>
            <a:r>
              <a:rPr lang="en-US" altLang="ko-KR" sz="2000" dirty="0"/>
              <a:t>: https://www.baeldung.com/junit-5-test-order</a:t>
            </a:r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b="1" dirty="0"/>
          </a:p>
          <a:p>
            <a:pPr lvl="2" fontAlgn="base"/>
            <a:endParaRPr lang="en-US" b="1" dirty="0"/>
          </a:p>
          <a:p>
            <a:pPr fontAlgn="base"/>
            <a:endParaRPr lang="en-US" b="1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67490435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테스트 실행 순서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530552" y="757400"/>
            <a:ext cx="11506118" cy="6033925"/>
          </a:xfrm>
        </p:spPr>
        <p:txBody>
          <a:bodyPr>
            <a:normAutofit/>
          </a:bodyPr>
          <a:lstStyle/>
          <a:p>
            <a:r>
              <a:rPr lang="ko-KR" altLang="en-US" sz="2000" b="1"/>
              <a:t>인수 테스트와 같이 특정 시나리오를 테스트하기 위해선 테스트 간의 선후관계가 중요한 경우가 발생</a:t>
            </a:r>
            <a:r>
              <a:rPr lang="en-US" altLang="ko-KR" sz="2000" b="1"/>
              <a:t>(</a:t>
            </a:r>
            <a:r>
              <a:rPr lang="en-US" altLang="ko-KR" sz="2000" b="1">
                <a:solidFill>
                  <a:srgbClr val="0000FF"/>
                </a:solidFill>
              </a:rPr>
              <a:t>stateful</a:t>
            </a:r>
            <a:r>
              <a:rPr lang="en-US" altLang="ko-KR" sz="2000" b="1"/>
              <a:t>)</a:t>
            </a:r>
          </a:p>
          <a:p>
            <a:r>
              <a:rPr lang="en-US" altLang="ko-KR" sz="2000" b="1"/>
              <a:t>@TestInstance </a:t>
            </a:r>
            <a:r>
              <a:rPr lang="ko-KR" altLang="en-US" sz="2000" b="1"/>
              <a:t>설정을 통해 한 클래스안에 포함된 모든 테스트가 하나의 객체로 실행될 수 있음</a:t>
            </a:r>
            <a:endParaRPr lang="en-US" altLang="ko-KR" sz="2000" b="1"/>
          </a:p>
          <a:p>
            <a:r>
              <a:rPr lang="en-US" altLang="ko-KR" sz="2000" b="1"/>
              <a:t>@TestInstance</a:t>
            </a:r>
          </a:p>
          <a:p>
            <a:pPr lvl="1"/>
            <a:r>
              <a:rPr lang="en-US" altLang="ko-KR" sz="1800"/>
              <a:t>LifeCycle.PER_METHOD (the default)</a:t>
            </a:r>
          </a:p>
          <a:p>
            <a:pPr lvl="1"/>
            <a:r>
              <a:rPr lang="en-US" altLang="ko-KR" sz="1800"/>
              <a:t>LifeCycle.PER_CLASS: create only one instance of the test class and reuse it between tests</a:t>
            </a:r>
          </a:p>
          <a:p>
            <a:pPr lvl="1"/>
            <a:r>
              <a:rPr lang="en-US" altLang="ko-KR" sz="1800"/>
              <a:t>BeforeAll</a:t>
            </a:r>
            <a:r>
              <a:rPr lang="ko-KR" altLang="en-US" sz="1800"/>
              <a:t>이나 </a:t>
            </a:r>
            <a:r>
              <a:rPr lang="en-US" altLang="ko-KR" sz="1800"/>
              <a:t>AfterAll</a:t>
            </a:r>
            <a:r>
              <a:rPr lang="ko-KR" altLang="en-US" sz="1800"/>
              <a:t>과 같이 테스트를 위해 생성되는 모든 인스턴스가 함께 사용 </a:t>
            </a:r>
            <a:r>
              <a:rPr lang="en-US" altLang="ko-KR" sz="1800">
                <a:sym typeface="Wingdings" panose="05000000000000000000" pitchFamily="2" charset="2"/>
              </a:rPr>
              <a:t></a:t>
            </a:r>
            <a:r>
              <a:rPr lang="ko-KR" altLang="en-US" sz="1800"/>
              <a:t> </a:t>
            </a:r>
            <a:r>
              <a:rPr lang="en-US" altLang="ko-KR" sz="1800"/>
              <a:t>static</a:t>
            </a:r>
          </a:p>
          <a:p>
            <a:pPr lvl="1"/>
            <a:r>
              <a:rPr lang="en-US" altLang="ko-KR" sz="1800"/>
              <a:t>LifeCycle.PER_CLASS</a:t>
            </a:r>
            <a:r>
              <a:rPr lang="ko-KR" altLang="en-US" sz="1800"/>
              <a:t>로 설정하면 </a:t>
            </a:r>
            <a:r>
              <a:rPr lang="en-US" altLang="ko-KR" sz="1800"/>
              <a:t>static</a:t>
            </a:r>
            <a:r>
              <a:rPr lang="ko-KR" altLang="en-US" sz="1800"/>
              <a:t>으로 지정할 필요 없음</a:t>
            </a:r>
            <a:endParaRPr lang="en-US" altLang="ko-KR" sz="1800"/>
          </a:p>
          <a:p>
            <a:pPr lvl="2"/>
            <a:endParaRPr lang="en-US" altLang="ko-KR" sz="1400"/>
          </a:p>
          <a:p>
            <a:pPr lvl="1"/>
            <a:endParaRPr lang="en-US" altLang="ko-KR" sz="1600"/>
          </a:p>
          <a:p>
            <a:endParaRPr lang="en-US" altLang="ko-KR" sz="2000" b="1"/>
          </a:p>
          <a:p>
            <a:pPr marL="0" indent="0">
              <a:buNone/>
            </a:pPr>
            <a:endParaRPr lang="en-US" altLang="ko-KR" sz="2000" b="1"/>
          </a:p>
          <a:p>
            <a:pPr lvl="1"/>
            <a:endParaRPr lang="en-US" altLang="ko-KR" sz="1800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marL="914400" lvl="2" indent="0">
              <a:buNone/>
            </a:pPr>
            <a:endParaRPr lang="en-US" altLang="ko-KR" dirty="0"/>
          </a:p>
          <a:p>
            <a:pPr lvl="2"/>
            <a:endParaRPr lang="ko-KR" altLang="en-US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b="1" dirty="0"/>
          </a:p>
          <a:p>
            <a:pPr lvl="2" fontAlgn="base"/>
            <a:endParaRPr lang="en-US" b="1" dirty="0"/>
          </a:p>
          <a:p>
            <a:pPr fontAlgn="base"/>
            <a:endParaRPr lang="en-US" b="1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66229567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테스트 실행 순서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530552" y="757400"/>
            <a:ext cx="11506118" cy="6033925"/>
          </a:xfrm>
        </p:spPr>
        <p:txBody>
          <a:bodyPr>
            <a:normAutofit/>
          </a:bodyPr>
          <a:lstStyle/>
          <a:p>
            <a:r>
              <a:rPr lang="en-US" altLang="ko-KR" sz="2000" b="1"/>
              <a:t>@Order</a:t>
            </a:r>
            <a:endParaRPr lang="en-US" altLang="ko-KR" sz="1400"/>
          </a:p>
          <a:p>
            <a:pPr lvl="1"/>
            <a:endParaRPr lang="en-US" altLang="ko-KR" sz="1600"/>
          </a:p>
          <a:p>
            <a:endParaRPr lang="en-US" altLang="ko-KR" sz="2000" b="1"/>
          </a:p>
          <a:p>
            <a:pPr marL="0" indent="0">
              <a:buNone/>
            </a:pPr>
            <a:endParaRPr lang="en-US" altLang="ko-KR" sz="2000" b="1"/>
          </a:p>
          <a:p>
            <a:pPr lvl="1"/>
            <a:endParaRPr lang="en-US" altLang="ko-KR" sz="1800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marL="914400" lvl="2" indent="0">
              <a:buNone/>
            </a:pPr>
            <a:endParaRPr lang="en-US" altLang="ko-KR" dirty="0"/>
          </a:p>
          <a:p>
            <a:pPr lvl="2"/>
            <a:endParaRPr lang="ko-KR" altLang="en-US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b="1" dirty="0"/>
          </a:p>
          <a:p>
            <a:pPr lvl="2" fontAlgn="base"/>
            <a:endParaRPr lang="en-US" b="1" dirty="0"/>
          </a:p>
          <a:p>
            <a:pPr fontAlgn="base"/>
            <a:endParaRPr lang="en-US" b="1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5D70664-668D-4571-A544-F2D037074D87}"/>
              </a:ext>
            </a:extLst>
          </p:cNvPr>
          <p:cNvSpPr/>
          <p:nvPr/>
        </p:nvSpPr>
        <p:spPr>
          <a:xfrm>
            <a:off x="624336" y="1443841"/>
            <a:ext cx="5102470" cy="397031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>
                <a:highlight>
                  <a:srgbClr val="FFFF00"/>
                </a:highlight>
              </a:rPr>
              <a:t>@TestInstance(TestInstance.Lifecycle.PER_CLASS)</a:t>
            </a:r>
          </a:p>
          <a:p>
            <a:r>
              <a:rPr lang="en-US" altLang="ko-KR"/>
              <a:t>public class AdditionTest {</a:t>
            </a:r>
          </a:p>
          <a:p>
            <a:r>
              <a:rPr lang="en-US" altLang="ko-KR"/>
              <a:t>    private int sum = 1;</a:t>
            </a:r>
          </a:p>
          <a:p>
            <a:r>
              <a:rPr lang="en-US" altLang="ko-KR"/>
              <a:t>    @Test</a:t>
            </a:r>
          </a:p>
          <a:p>
            <a:r>
              <a:rPr lang="en-US" altLang="ko-KR"/>
              <a:t>    void addingTwo() {</a:t>
            </a:r>
          </a:p>
          <a:p>
            <a:r>
              <a:rPr lang="en-US" altLang="ko-KR"/>
              <a:t>        sum += 2;</a:t>
            </a:r>
          </a:p>
          <a:p>
            <a:r>
              <a:rPr lang="en-US" altLang="ko-KR"/>
              <a:t>        assertEquals(</a:t>
            </a:r>
            <a:r>
              <a:rPr lang="en-US" altLang="ko-KR">
                <a:solidFill>
                  <a:srgbClr val="0000FF"/>
                </a:solidFill>
              </a:rPr>
              <a:t>3</a:t>
            </a:r>
            <a:r>
              <a:rPr lang="en-US" altLang="ko-KR"/>
              <a:t>, sum);</a:t>
            </a:r>
          </a:p>
          <a:p>
            <a:r>
              <a:rPr lang="en-US" altLang="ko-KR"/>
              <a:t>    }</a:t>
            </a:r>
          </a:p>
          <a:p>
            <a:r>
              <a:rPr lang="en-US" altLang="ko-KR"/>
              <a:t>    @Test</a:t>
            </a:r>
          </a:p>
          <a:p>
            <a:r>
              <a:rPr lang="en-US" altLang="ko-KR"/>
              <a:t>    void addingThree() {</a:t>
            </a:r>
          </a:p>
          <a:p>
            <a:r>
              <a:rPr lang="en-US" altLang="ko-KR"/>
              <a:t>        sum += 3;</a:t>
            </a:r>
          </a:p>
          <a:p>
            <a:r>
              <a:rPr lang="en-US" altLang="ko-KR"/>
              <a:t>        assertEquals(</a:t>
            </a:r>
            <a:r>
              <a:rPr lang="en-US" altLang="ko-KR">
                <a:solidFill>
                  <a:srgbClr val="0000FF"/>
                </a:solidFill>
              </a:rPr>
              <a:t>4</a:t>
            </a:r>
            <a:r>
              <a:rPr lang="en-US" altLang="ko-KR"/>
              <a:t>, sum);</a:t>
            </a:r>
          </a:p>
          <a:p>
            <a:r>
              <a:rPr lang="en-US" altLang="ko-KR"/>
              <a:t>    }</a:t>
            </a:r>
          </a:p>
          <a:p>
            <a:r>
              <a:rPr lang="en-US" altLang="ko-KR"/>
              <a:t>}</a:t>
            </a:r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D5FFDA-3858-48E2-BB6A-E941AB1EC1D4}"/>
              </a:ext>
            </a:extLst>
          </p:cNvPr>
          <p:cNvSpPr txBox="1"/>
          <p:nvPr/>
        </p:nvSpPr>
        <p:spPr>
          <a:xfrm>
            <a:off x="2852405" y="548286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실패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6CF8A80-AE89-4C2D-8E6B-2B04A6AEA07B}"/>
              </a:ext>
            </a:extLst>
          </p:cNvPr>
          <p:cNvSpPr/>
          <p:nvPr/>
        </p:nvSpPr>
        <p:spPr>
          <a:xfrm>
            <a:off x="5934642" y="1443841"/>
            <a:ext cx="5891012" cy="480131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>
                <a:highlight>
                  <a:srgbClr val="FFFF00"/>
                </a:highlight>
              </a:rPr>
              <a:t>@TestInstance(TestInstance.Lifecycle.PER_CLASS)</a:t>
            </a:r>
          </a:p>
          <a:p>
            <a:r>
              <a:rPr lang="en-US" altLang="ko-KR">
                <a:highlight>
                  <a:srgbClr val="FFFF00"/>
                </a:highlight>
              </a:rPr>
              <a:t>@TestMethodOrder(MethodOrderer.OrderAnnotation.class)</a:t>
            </a:r>
          </a:p>
          <a:p>
            <a:r>
              <a:rPr lang="en-US" altLang="ko-KR"/>
              <a:t>public class AdditionTest {</a:t>
            </a:r>
          </a:p>
          <a:p>
            <a:r>
              <a:rPr lang="en-US" altLang="ko-KR"/>
              <a:t>    private int sum = 1;</a:t>
            </a:r>
          </a:p>
          <a:p>
            <a:r>
              <a:rPr lang="en-US" altLang="ko-KR"/>
              <a:t>    </a:t>
            </a:r>
            <a:r>
              <a:rPr lang="en-US" altLang="ko-KR">
                <a:highlight>
                  <a:srgbClr val="FFFF00"/>
                </a:highlight>
              </a:rPr>
              <a:t>@Order(1)</a:t>
            </a:r>
          </a:p>
          <a:p>
            <a:r>
              <a:rPr lang="en-US" altLang="ko-KR"/>
              <a:t>    @Test</a:t>
            </a:r>
          </a:p>
          <a:p>
            <a:r>
              <a:rPr lang="en-US" altLang="ko-KR"/>
              <a:t>    void addingTwo() {</a:t>
            </a:r>
          </a:p>
          <a:p>
            <a:r>
              <a:rPr lang="en-US" altLang="ko-KR"/>
              <a:t>        sum += 2;</a:t>
            </a:r>
          </a:p>
          <a:p>
            <a:r>
              <a:rPr lang="en-US" altLang="ko-KR"/>
              <a:t>        assertEquals(</a:t>
            </a:r>
            <a:r>
              <a:rPr lang="en-US" altLang="ko-KR">
                <a:solidFill>
                  <a:srgbClr val="0000FF"/>
                </a:solidFill>
              </a:rPr>
              <a:t>3</a:t>
            </a:r>
            <a:r>
              <a:rPr lang="en-US" altLang="ko-KR"/>
              <a:t>, sum);</a:t>
            </a:r>
          </a:p>
          <a:p>
            <a:r>
              <a:rPr lang="en-US" altLang="ko-KR"/>
              <a:t>    }</a:t>
            </a:r>
          </a:p>
          <a:p>
            <a:r>
              <a:rPr lang="en-US" altLang="ko-KR"/>
              <a:t>    </a:t>
            </a:r>
            <a:r>
              <a:rPr lang="en-US" altLang="ko-KR">
                <a:highlight>
                  <a:srgbClr val="FFFF00"/>
                </a:highlight>
              </a:rPr>
              <a:t>@Order(2)</a:t>
            </a:r>
          </a:p>
          <a:p>
            <a:r>
              <a:rPr lang="en-US" altLang="ko-KR"/>
              <a:t>    @Test</a:t>
            </a:r>
          </a:p>
          <a:p>
            <a:r>
              <a:rPr lang="en-US" altLang="ko-KR"/>
              <a:t>    void addingThree() {</a:t>
            </a:r>
          </a:p>
          <a:p>
            <a:r>
              <a:rPr lang="en-US" altLang="ko-KR"/>
              <a:t>        sum += 3;</a:t>
            </a:r>
          </a:p>
          <a:p>
            <a:r>
              <a:rPr lang="en-US" altLang="ko-KR"/>
              <a:t>        assertEquals(</a:t>
            </a:r>
            <a:r>
              <a:rPr lang="en-US" altLang="ko-KR">
                <a:solidFill>
                  <a:srgbClr val="0000FF"/>
                </a:solidFill>
              </a:rPr>
              <a:t>6</a:t>
            </a:r>
            <a:r>
              <a:rPr lang="en-US" altLang="ko-KR"/>
              <a:t>, sum);</a:t>
            </a:r>
          </a:p>
          <a:p>
            <a:r>
              <a:rPr lang="en-US" altLang="ko-KR"/>
              <a:t>    }</a:t>
            </a:r>
          </a:p>
          <a:p>
            <a:r>
              <a:rPr lang="en-US" altLang="ko-KR"/>
              <a:t>}</a:t>
            </a:r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6AF5BF-6666-426F-934E-F5970946BD05}"/>
              </a:ext>
            </a:extLst>
          </p:cNvPr>
          <p:cNvSpPr txBox="1"/>
          <p:nvPr/>
        </p:nvSpPr>
        <p:spPr>
          <a:xfrm>
            <a:off x="8837460" y="629292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성공</a:t>
            </a:r>
          </a:p>
        </p:txBody>
      </p:sp>
    </p:spTree>
    <p:extLst>
      <p:ext uri="{BB962C8B-B14F-4D97-AF65-F5344CB8AC3E}">
        <p14:creationId xmlns:p14="http://schemas.microsoft.com/office/powerpoint/2010/main" val="1635873791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22130" y="838518"/>
            <a:ext cx="9700846" cy="1069974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/>
              <a:t>AssertJ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018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Assert(</a:t>
            </a:r>
            <a:r>
              <a:rPr lang="ko-KR" altLang="en-US" dirty="0"/>
              <a:t>단언</a:t>
            </a:r>
            <a:r>
              <a:rPr lang="en-US" altLang="ko-KR" dirty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6033925"/>
          </a:xfrm>
        </p:spPr>
        <p:txBody>
          <a:bodyPr>
            <a:normAutofit fontScale="92500"/>
          </a:bodyPr>
          <a:lstStyle/>
          <a:p>
            <a:endParaRPr lang="en-US" altLang="ko-KR" sz="2000" b="1" dirty="0"/>
          </a:p>
          <a:p>
            <a:endParaRPr lang="en-US" altLang="ko-KR" sz="2000" b="1" dirty="0"/>
          </a:p>
          <a:p>
            <a:r>
              <a:rPr lang="en-US" altLang="ko-KR" sz="2000" b="1" dirty="0" err="1"/>
              <a:t>AssertThat</a:t>
            </a:r>
            <a:r>
              <a:rPr lang="en-US" altLang="ko-KR" sz="2000" b="1" dirty="0"/>
              <a:t>(https://examples.javacodegeeks.com/core-java/junit/junit-assertthat-example/)</a:t>
            </a:r>
          </a:p>
          <a:p>
            <a:endParaRPr lang="en-US" altLang="ko-KR" sz="2000" b="1" dirty="0"/>
          </a:p>
          <a:p>
            <a:pPr lvl="1"/>
            <a:r>
              <a:rPr lang="ko-KR" altLang="en-US" sz="1800" dirty="0"/>
              <a:t>높은 </a:t>
            </a:r>
            <a:r>
              <a:rPr lang="ko-KR" altLang="en-US" sz="1800" dirty="0" err="1"/>
              <a:t>가독성을</a:t>
            </a:r>
            <a:r>
              <a:rPr lang="ko-KR" altLang="en-US" sz="1800" dirty="0"/>
              <a:t> 가지는 </a:t>
            </a:r>
            <a:r>
              <a:rPr lang="ko-KR" altLang="en-US" sz="1800" dirty="0" err="1"/>
              <a:t>단언문을</a:t>
            </a:r>
            <a:r>
              <a:rPr lang="ko-KR" altLang="en-US" sz="1800" dirty="0"/>
              <a:t> 작성할 수 있음</a:t>
            </a:r>
            <a:endParaRPr lang="en-US" altLang="ko-KR" sz="1800" dirty="0"/>
          </a:p>
          <a:p>
            <a:pPr lvl="1"/>
            <a:r>
              <a:rPr lang="en-US" altLang="ko-KR" sz="1800" dirty="0" err="1"/>
              <a:t>AssertThat</a:t>
            </a:r>
            <a:r>
              <a:rPr lang="ko-KR" altLang="en-US" sz="1800" dirty="0"/>
              <a:t>을 이용하는 두 가지 방법</a:t>
            </a:r>
            <a:endParaRPr lang="en-US" altLang="ko-KR" sz="1800" dirty="0"/>
          </a:p>
          <a:p>
            <a:pPr lvl="2" latinLnBrk="1"/>
            <a:r>
              <a:rPr lang="en-US" dirty="0" err="1"/>
              <a:t>Hamcrest</a:t>
            </a:r>
            <a:r>
              <a:rPr lang="en-US" dirty="0"/>
              <a:t> : </a:t>
            </a:r>
            <a:r>
              <a:rPr lang="en-US" dirty="0" err="1"/>
              <a:t>assertThat</a:t>
            </a:r>
            <a:r>
              <a:rPr lang="en-US" dirty="0"/>
              <a:t>(T actual, Matcher&lt;? super T&gt; matcher)</a:t>
            </a:r>
          </a:p>
          <a:p>
            <a:pPr lvl="2" latinLnBrk="1"/>
            <a:r>
              <a:rPr lang="en-US" dirty="0" err="1"/>
              <a:t>AssertJ</a:t>
            </a:r>
            <a:r>
              <a:rPr lang="en-US" dirty="0"/>
              <a:t> : </a:t>
            </a:r>
            <a:r>
              <a:rPr lang="en-US" dirty="0" err="1"/>
              <a:t>assertThat</a:t>
            </a:r>
            <a:r>
              <a:rPr lang="en-US" dirty="0"/>
              <a:t>(T actual)</a:t>
            </a:r>
          </a:p>
          <a:p>
            <a:pPr lvl="2"/>
            <a:endParaRPr lang="en-US" altLang="ko-KR" sz="1600" dirty="0"/>
          </a:p>
          <a:p>
            <a:r>
              <a:rPr lang="en-US" altLang="ko-KR" sz="2000" b="1" dirty="0" err="1"/>
              <a:t>hamcrest</a:t>
            </a:r>
            <a:r>
              <a:rPr lang="en-US" altLang="ko-KR" sz="2000" b="1" dirty="0"/>
              <a:t>(https://www.crocus.co.kr/1658)</a:t>
            </a:r>
          </a:p>
          <a:p>
            <a:pPr lvl="1"/>
            <a:r>
              <a:rPr lang="en-US" altLang="ko-KR" dirty="0"/>
              <a:t>JUnit</a:t>
            </a:r>
            <a:r>
              <a:rPr lang="ko-KR" altLang="en-US" dirty="0"/>
              <a:t>에 사용되는 </a:t>
            </a:r>
            <a:r>
              <a:rPr lang="en-US" altLang="ko-KR" b="1" dirty="0"/>
              <a:t>Matcher </a:t>
            </a:r>
            <a:r>
              <a:rPr lang="ko-KR" altLang="en-US" b="1" dirty="0"/>
              <a:t>라이브러리</a:t>
            </a:r>
            <a:endParaRPr lang="en-US" altLang="ko-KR" b="1" dirty="0"/>
          </a:p>
          <a:p>
            <a:pPr lvl="1"/>
            <a:r>
              <a:rPr lang="ko-KR" altLang="en-US" dirty="0"/>
              <a:t>테스트 표현식을 작성할 때 좀 더 문맥적으로 자연스럽고 우아한 문장을 만들 수 있도록 도와줌</a:t>
            </a:r>
            <a:br>
              <a:rPr lang="ko-KR" altLang="en-US" sz="1400" dirty="0"/>
            </a:br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b="1" dirty="0"/>
          </a:p>
          <a:p>
            <a:pPr lvl="2" fontAlgn="base"/>
            <a:endParaRPr lang="en-US" b="1" dirty="0"/>
          </a:p>
          <a:p>
            <a:pPr fontAlgn="base"/>
            <a:endParaRPr lang="en-US" b="1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</p:txBody>
      </p:sp>
      <p:sp>
        <p:nvSpPr>
          <p:cNvPr id="5" name="직사각형 4"/>
          <p:cNvSpPr/>
          <p:nvPr/>
        </p:nvSpPr>
        <p:spPr>
          <a:xfrm>
            <a:off x="1102876" y="2491434"/>
            <a:ext cx="4055790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 err="1"/>
              <a:t>assertThat</a:t>
            </a:r>
            <a:r>
              <a:rPr lang="en-US" dirty="0"/>
              <a:t>([value], [matcher statement]);</a:t>
            </a: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649871" y="1070419"/>
            <a:ext cx="4204997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assertEquals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expected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actual)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5038711" y="1070419"/>
            <a:ext cx="4169731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assertEquals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  <a:ea typeface="JetBrains Mono"/>
              </a:rPr>
              <a:t>member1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  <a:ea typeface="JetBrains Mono"/>
              </a:rPr>
              <a:t>findMember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218659" y="1070419"/>
            <a:ext cx="2199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성공</a:t>
            </a:r>
            <a:r>
              <a:rPr lang="en-US" altLang="ko-KR" dirty="0"/>
              <a:t>+</a:t>
            </a:r>
            <a:r>
              <a:rPr lang="ko-KR" altLang="en-US" dirty="0" err="1"/>
              <a:t>가독성이</a:t>
            </a:r>
            <a:r>
              <a:rPr lang="ko-KR" altLang="en-US" dirty="0"/>
              <a:t> 낮음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236331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err="1"/>
              <a:t>AssertJ</a:t>
            </a:r>
            <a:r>
              <a:rPr lang="en-US" altLang="ko-KR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6033925"/>
          </a:xfrm>
        </p:spPr>
        <p:txBody>
          <a:bodyPr>
            <a:normAutofit/>
          </a:bodyPr>
          <a:lstStyle/>
          <a:p>
            <a:r>
              <a:rPr lang="en-US" altLang="ko-KR" sz="2000" dirty="0" err="1"/>
              <a:t>Hamcrest</a:t>
            </a:r>
            <a:r>
              <a:rPr lang="ko-KR" altLang="en-US" sz="2000" dirty="0"/>
              <a:t>를 사용하면 딱 맞는 </a:t>
            </a:r>
            <a:r>
              <a:rPr lang="ko-KR" altLang="en-US" sz="2000" dirty="0" err="1"/>
              <a:t>매처를</a:t>
            </a:r>
            <a:r>
              <a:rPr lang="ko-KR" altLang="en-US" sz="2000" dirty="0"/>
              <a:t> 찾기 위해 </a:t>
            </a:r>
            <a:r>
              <a:rPr lang="en-US" altLang="ko-KR" sz="2000" dirty="0" err="1"/>
              <a:t>api</a:t>
            </a:r>
            <a:r>
              <a:rPr lang="en-US" altLang="ko-KR" sz="2000" dirty="0"/>
              <a:t> doc </a:t>
            </a:r>
            <a:r>
              <a:rPr lang="ko-KR" altLang="en-US" sz="2000" dirty="0"/>
              <a:t>을 찾아야 함</a:t>
            </a:r>
            <a:endParaRPr lang="en-US" altLang="ko-KR" sz="2000" dirty="0"/>
          </a:p>
          <a:p>
            <a:r>
              <a:rPr lang="en-US" i="1" dirty="0" err="1"/>
              <a:t>AssertJ</a:t>
            </a:r>
            <a:endParaRPr lang="en-US" altLang="ko-KR" dirty="0"/>
          </a:p>
          <a:p>
            <a:pPr lvl="1"/>
            <a:r>
              <a:rPr lang="en-US" b="1" dirty="0"/>
              <a:t>easy to use: </a:t>
            </a:r>
            <a:r>
              <a:rPr lang="en-US" dirty="0"/>
              <a:t>you just need to add a dependency and static import in your test class to start using </a:t>
            </a:r>
            <a:r>
              <a:rPr lang="en-US" dirty="0" err="1"/>
              <a:t>AssertJ</a:t>
            </a:r>
            <a:r>
              <a:rPr lang="en-US" dirty="0"/>
              <a:t>.</a:t>
            </a:r>
          </a:p>
          <a:p>
            <a:pPr lvl="1"/>
            <a:r>
              <a:rPr lang="en-US" b="1" dirty="0"/>
              <a:t>fluent</a:t>
            </a:r>
            <a:r>
              <a:rPr lang="en-US" dirty="0"/>
              <a:t>: </a:t>
            </a:r>
            <a:r>
              <a:rPr lang="en-US" dirty="0" err="1"/>
              <a:t>AssertJ</a:t>
            </a:r>
            <a:r>
              <a:rPr lang="en-US" dirty="0"/>
              <a:t> helps you to diversify your assertions.</a:t>
            </a:r>
          </a:p>
          <a:p>
            <a:pPr lvl="1"/>
            <a:r>
              <a:rPr lang="en-US" b="1" dirty="0"/>
              <a:t>more readable code</a:t>
            </a:r>
            <a:endParaRPr lang="en-US" dirty="0"/>
          </a:p>
          <a:p>
            <a:pPr lvl="1"/>
            <a:r>
              <a:rPr lang="en-US" b="1" dirty="0"/>
              <a:t>auto-completion: </a:t>
            </a:r>
            <a:r>
              <a:rPr lang="en-US" b="1" dirty="0" err="1"/>
              <a:t>AssertJ</a:t>
            </a:r>
            <a:r>
              <a:rPr lang="en-US" b="1" dirty="0"/>
              <a:t> </a:t>
            </a:r>
            <a:r>
              <a:rPr lang="en-US" dirty="0"/>
              <a:t>provides auto-completion in IDEs. So you don't need to remember all method names.</a:t>
            </a:r>
          </a:p>
          <a:p>
            <a:pPr lvl="1"/>
            <a:r>
              <a:rPr lang="en-US" altLang="ko-KR" dirty="0">
                <a:solidFill>
                  <a:srgbClr val="0000FF"/>
                </a:solidFill>
              </a:rPr>
              <a:t>actual </a:t>
            </a:r>
            <a:r>
              <a:rPr lang="ko-KR" altLang="en-US" dirty="0">
                <a:solidFill>
                  <a:srgbClr val="0000FF"/>
                </a:solidFill>
              </a:rPr>
              <a:t>타입에 따라 사용할 수 있는 </a:t>
            </a:r>
            <a:r>
              <a:rPr lang="en-US" altLang="ko-KR" dirty="0">
                <a:solidFill>
                  <a:srgbClr val="0000FF"/>
                </a:solidFill>
              </a:rPr>
              <a:t>assertions</a:t>
            </a:r>
            <a:r>
              <a:rPr lang="ko-KR" altLang="en-US" dirty="0">
                <a:solidFill>
                  <a:srgbClr val="0000FF"/>
                </a:solidFill>
              </a:rPr>
              <a:t>이 </a:t>
            </a:r>
            <a:r>
              <a:rPr lang="ko-KR" altLang="en-US" dirty="0" err="1">
                <a:solidFill>
                  <a:srgbClr val="0000FF"/>
                </a:solidFill>
              </a:rPr>
              <a:t>메소드</a:t>
            </a:r>
            <a:r>
              <a:rPr lang="ko-KR" altLang="en-US" dirty="0">
                <a:solidFill>
                  <a:srgbClr val="0000FF"/>
                </a:solidFill>
              </a:rPr>
              <a:t> </a:t>
            </a:r>
            <a:r>
              <a:rPr lang="ko-KR" altLang="en-US" dirty="0" err="1">
                <a:solidFill>
                  <a:srgbClr val="0000FF"/>
                </a:solidFill>
              </a:rPr>
              <a:t>체이닝</a:t>
            </a:r>
            <a:r>
              <a:rPr lang="ko-KR" altLang="en-US" dirty="0">
                <a:solidFill>
                  <a:srgbClr val="0000FF"/>
                </a:solidFill>
              </a:rPr>
              <a:t> 형식으로 구현</a:t>
            </a:r>
            <a:endParaRPr lang="en-US" dirty="0">
              <a:solidFill>
                <a:srgbClr val="0000FF"/>
              </a:solidFill>
            </a:endParaRPr>
          </a:p>
          <a:p>
            <a:pPr marL="457200" lvl="1" indent="0">
              <a:buNone/>
            </a:pPr>
            <a:br>
              <a:rPr lang="ko-KR" altLang="en-US" sz="2000" dirty="0"/>
            </a:br>
            <a:endParaRPr lang="en-US" b="1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80116332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err="1"/>
              <a:t>AssertJ</a:t>
            </a:r>
            <a:r>
              <a:rPr lang="en-US" altLang="ko-KR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6033925"/>
          </a:xfrm>
        </p:spPr>
        <p:txBody>
          <a:bodyPr>
            <a:normAutofit/>
          </a:bodyPr>
          <a:lstStyle/>
          <a:p>
            <a:r>
              <a:rPr lang="en-US" altLang="ko-KR" sz="2000" b="1"/>
              <a:t>static import</a:t>
            </a:r>
            <a:r>
              <a:rPr lang="ko-KR" altLang="en-US" sz="2000" b="1"/>
              <a:t>하는 방법</a:t>
            </a:r>
            <a:endParaRPr lang="en-US" altLang="ko-KR" sz="2000" b="1"/>
          </a:p>
          <a:p>
            <a:endParaRPr lang="en-US" altLang="ko-KR" sz="2000" b="1"/>
          </a:p>
          <a:p>
            <a:endParaRPr lang="en-US" altLang="ko-KR" sz="2000" b="1"/>
          </a:p>
          <a:p>
            <a:pPr marL="0" indent="0">
              <a:buNone/>
            </a:pPr>
            <a:endParaRPr lang="en-US" altLang="ko-KR" sz="2000" b="1"/>
          </a:p>
          <a:p>
            <a:r>
              <a:rPr lang="en-US" altLang="ko-KR" sz="2000" b="1"/>
              <a:t>AssertJ </a:t>
            </a:r>
            <a:r>
              <a:rPr lang="ko-KR" altLang="en-US" sz="2000" b="1"/>
              <a:t>예시</a:t>
            </a:r>
            <a:r>
              <a:rPr lang="en-US" altLang="ko-KR" sz="2000" b="1"/>
              <a:t>(</a:t>
            </a:r>
            <a:r>
              <a:rPr lang="en-US" altLang="ko-KR" sz="2000" b="1">
                <a:hlinkClick r:id="rId2"/>
              </a:rPr>
              <a:t>https://asser</a:t>
            </a:r>
            <a:r>
              <a:rPr lang="ko-KR" altLang="en-US" sz="2000" b="1">
                <a:hlinkClick r:id="rId2"/>
              </a:rPr>
              <a:t>서</a:t>
            </a:r>
            <a:r>
              <a:rPr lang="en-US" altLang="ko-KR" sz="2000" b="1">
                <a:hlinkClick r:id="rId2"/>
              </a:rPr>
              <a:t>.github.io/doc/</a:t>
            </a:r>
            <a:r>
              <a:rPr lang="en-US" altLang="ko-KR" sz="2000" b="1"/>
              <a:t>)</a:t>
            </a:r>
          </a:p>
          <a:p>
            <a:endParaRPr lang="en-US" altLang="ko-KR" sz="2000" b="1" dirty="0"/>
          </a:p>
          <a:p>
            <a:endParaRPr lang="en-US" altLang="ko-KR" sz="2000" b="1" dirty="0"/>
          </a:p>
          <a:p>
            <a:pPr marL="457200" lvl="1" indent="0">
              <a:buNone/>
            </a:pPr>
            <a:br>
              <a:rPr lang="ko-KR" altLang="en-US" sz="2000"/>
            </a:br>
            <a:endParaRPr lang="en-US" b="1"/>
          </a:p>
          <a:p>
            <a:pPr lvl="1"/>
            <a:endParaRPr lang="en-US" sz="1600" dirty="0"/>
          </a:p>
          <a:p>
            <a:pPr lvl="1"/>
            <a:endParaRPr lang="en-US" sz="1600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88892" y="3494028"/>
            <a:ext cx="10796631" cy="286232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	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 chaining string specific assertions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assertThat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frodo.getName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()).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startsWith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"Fro"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endsWith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"do"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isEqualToIgnoringCase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frodo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	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 collection specific assertions (there are plenty more)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	// in the examples below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fellowshipOfTheRing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is a List&lt;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TolkienCharacter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assertThat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fellowshipOfTheRing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hasSize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9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.contains(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frodo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sam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doesNotContain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sauron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CAC8058-8562-4F16-9773-941270CADE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892" y="1783221"/>
            <a:ext cx="9690538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assertThat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(member1).as(()-&gt;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B389C5"/>
                </a:solidFill>
                <a:effectLst/>
                <a:latin typeface="Arial Unicode MS"/>
                <a:ea typeface="JetBrains Mono"/>
              </a:rPr>
              <a:t>member1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과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B389C5"/>
                </a:solidFill>
                <a:effectLst/>
                <a:latin typeface="Arial Unicode MS"/>
                <a:ea typeface="JetBrains Mono"/>
              </a:rPr>
              <a:t>member2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는 같아야함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).isEqualTo(member2)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endParaRPr kumimoji="0" lang="ko-KR" altLang="ko-K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4237F82-FE78-4BDA-8BA4-4B30CD44CA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892" y="1345184"/>
            <a:ext cx="4814138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static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org.assertj.core.api.Assertions.*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endParaRPr kumimoji="0" lang="ko-KR" altLang="ko-K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0480B22-D77B-4EF4-9263-7AE3D98A394E}"/>
              </a:ext>
            </a:extLst>
          </p:cNvPr>
          <p:cNvSpPr/>
          <p:nvPr/>
        </p:nvSpPr>
        <p:spPr>
          <a:xfrm>
            <a:off x="635973" y="2226881"/>
            <a:ext cx="102871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/>
              <a:t>기본 </a:t>
            </a:r>
            <a:r>
              <a:rPr lang="en-US" altLang="ko-KR"/>
              <a:t>junit assertion import</a:t>
            </a:r>
            <a:r>
              <a:rPr lang="ko-KR" altLang="en-US"/>
              <a:t>제거 </a:t>
            </a:r>
            <a:r>
              <a:rPr lang="en-US" altLang="ko-KR">
                <a:sym typeface="Wingdings" panose="05000000000000000000" pitchFamily="2" charset="2"/>
              </a:rPr>
              <a:t> </a:t>
            </a:r>
            <a:r>
              <a:rPr lang="ko-KR" altLang="en-US">
                <a:sym typeface="Wingdings" panose="05000000000000000000" pitchFamily="2" charset="2"/>
              </a:rPr>
              <a:t>코드에서 </a:t>
            </a:r>
            <a:r>
              <a:rPr lang="en-US" altLang="ko-KR">
                <a:sym typeface="Wingdings" panose="05000000000000000000" pitchFamily="2" charset="2"/>
              </a:rPr>
              <a:t>assertThat</a:t>
            </a:r>
            <a:r>
              <a:rPr lang="ko-KR" altLang="en-US">
                <a:sym typeface="Wingdings" panose="05000000000000000000" pitchFamily="2" charset="2"/>
              </a:rPr>
              <a:t>입력 </a:t>
            </a:r>
            <a:r>
              <a:rPr lang="en-US" altLang="ko-KR">
                <a:sym typeface="Wingdings" panose="05000000000000000000" pitchFamily="2" charset="2"/>
              </a:rPr>
              <a:t> ctrl+alt+space  org.assert.core.api</a:t>
            </a:r>
            <a:r>
              <a:rPr lang="ko-KR" altLang="en-US">
                <a:sym typeface="Wingdings" panose="05000000000000000000" pitchFamily="2" charset="2"/>
              </a:rPr>
              <a:t>선택</a:t>
            </a:r>
            <a:endParaRPr lang="en-US" altLang="ko-KR">
              <a:sym typeface="Wingdings" panose="05000000000000000000" pitchFamily="2" charset="2"/>
            </a:endParaRPr>
          </a:p>
          <a:p>
            <a:r>
              <a:rPr lang="ko-KR" altLang="en-US"/>
              <a:t>자동완성된 문장에서 </a:t>
            </a:r>
            <a:r>
              <a:rPr lang="en-US" altLang="ko-KR"/>
              <a:t>alt+enter </a:t>
            </a:r>
            <a:r>
              <a:rPr lang="en-US" altLang="ko-KR">
                <a:sym typeface="Wingdings" panose="05000000000000000000" pitchFamily="2" charset="2"/>
              </a:rPr>
              <a:t> static import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540455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마무리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6033925"/>
          </a:xfrm>
        </p:spPr>
        <p:txBody>
          <a:bodyPr>
            <a:normAutofit/>
          </a:bodyPr>
          <a:lstStyle/>
          <a:p>
            <a:r>
              <a:rPr lang="ko-KR" altLang="en-US" sz="2000" b="1" dirty="0" err="1"/>
              <a:t>단언문</a:t>
            </a:r>
            <a:r>
              <a:rPr lang="ko-KR" altLang="en-US" sz="2000" b="1" dirty="0"/>
              <a:t> 작성 방법</a:t>
            </a:r>
            <a:endParaRPr lang="en-US" altLang="ko-KR" sz="2000" b="1" dirty="0"/>
          </a:p>
          <a:p>
            <a:pPr lvl="1"/>
            <a:r>
              <a:rPr lang="en-US" altLang="ko-KR" sz="1800"/>
              <a:t>Junit</a:t>
            </a:r>
            <a:r>
              <a:rPr lang="ko-KR" altLang="en-US" sz="1800"/>
              <a:t>의 </a:t>
            </a:r>
            <a:r>
              <a:rPr lang="en-US" altLang="ko-KR" sz="1800"/>
              <a:t>AssertEquals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AssertSame</a:t>
            </a:r>
            <a:r>
              <a:rPr lang="en-US" altLang="ko-KR" sz="1800" dirty="0"/>
              <a:t> </a:t>
            </a:r>
            <a:r>
              <a:rPr lang="ko-KR" altLang="en-US" sz="1800" dirty="0"/>
              <a:t>등의 </a:t>
            </a:r>
            <a:r>
              <a:rPr lang="ko-KR" altLang="en-US" sz="1800" dirty="0" err="1"/>
              <a:t>메소드는</a:t>
            </a:r>
            <a:r>
              <a:rPr lang="ko-KR" altLang="en-US" sz="1800" dirty="0"/>
              <a:t> </a:t>
            </a:r>
            <a:r>
              <a:rPr lang="ko-KR" altLang="en-US" sz="1800" dirty="0" err="1"/>
              <a:t>가독성이</a:t>
            </a:r>
            <a:r>
              <a:rPr lang="ko-KR" altLang="en-US" sz="1800" dirty="0"/>
              <a:t> 떨어짐 </a:t>
            </a:r>
            <a:r>
              <a:rPr lang="en-US" altLang="ko-KR" sz="1800"/>
              <a:t>-&gt; </a:t>
            </a:r>
            <a:r>
              <a:rPr lang="ko-KR" altLang="en-US" sz="1800"/>
              <a:t>해결책</a:t>
            </a:r>
            <a:r>
              <a:rPr lang="en-US" altLang="ko-KR" sz="1800"/>
              <a:t>) Hamcrest</a:t>
            </a:r>
            <a:endParaRPr lang="en-US" altLang="ko-KR" sz="1800" dirty="0"/>
          </a:p>
          <a:p>
            <a:pPr lvl="1"/>
            <a:r>
              <a:rPr lang="en-US" altLang="ko-KR" sz="1800" dirty="0" err="1"/>
              <a:t>Hamcrest</a:t>
            </a:r>
            <a:r>
              <a:rPr lang="ko-KR" altLang="en-US" sz="1800" dirty="0"/>
              <a:t>를 이용한 </a:t>
            </a:r>
            <a:r>
              <a:rPr lang="en-US" altLang="ko-KR" sz="1800" dirty="0" err="1"/>
              <a:t>assertThat</a:t>
            </a:r>
            <a:r>
              <a:rPr lang="ko-KR" altLang="en-US" sz="1800" dirty="0"/>
              <a:t>은 적절한 </a:t>
            </a:r>
            <a:r>
              <a:rPr lang="ko-KR" altLang="en-US" sz="1800" dirty="0" err="1"/>
              <a:t>매쳐를</a:t>
            </a:r>
            <a:r>
              <a:rPr lang="ko-KR" altLang="en-US" sz="1800" dirty="0"/>
              <a:t> 찾는 것이 번거로움 </a:t>
            </a:r>
            <a:r>
              <a:rPr lang="en-US" altLang="ko-KR" sz="1800"/>
              <a:t>-&gt; </a:t>
            </a:r>
            <a:r>
              <a:rPr lang="ko-KR" altLang="en-US" sz="1800"/>
              <a:t>해결책</a:t>
            </a:r>
            <a:r>
              <a:rPr lang="en-US" altLang="ko-KR" sz="1800"/>
              <a:t>) AssertJ</a:t>
            </a:r>
            <a:r>
              <a:rPr lang="ko-KR" altLang="en-US" sz="1800" dirty="0"/>
              <a:t>의 </a:t>
            </a:r>
            <a:r>
              <a:rPr lang="en-US" altLang="ko-KR" sz="1800" dirty="0" err="1"/>
              <a:t>assertThat</a:t>
            </a:r>
            <a:endParaRPr lang="en-US" altLang="ko-KR" sz="1800" dirty="0"/>
          </a:p>
          <a:p>
            <a:pPr lvl="1"/>
            <a:r>
              <a:rPr lang="ko-KR" altLang="en-US" sz="1800"/>
              <a:t>정리</a:t>
            </a:r>
            <a:r>
              <a:rPr lang="en-US" altLang="ko-KR" sz="1800"/>
              <a:t> </a:t>
            </a:r>
            <a:r>
              <a:rPr lang="en-US" altLang="ko-KR" sz="1800">
                <a:sym typeface="Wingdings" panose="05000000000000000000" pitchFamily="2" charset="2"/>
              </a:rPr>
              <a:t> </a:t>
            </a:r>
            <a:r>
              <a:rPr lang="ko-KR" altLang="en-US" sz="1800"/>
              <a:t>테스트 </a:t>
            </a:r>
            <a:r>
              <a:rPr lang="ko-KR" altLang="en-US" sz="1800" dirty="0"/>
              <a:t>전반에 관련된 기능은 </a:t>
            </a:r>
            <a:r>
              <a:rPr lang="en-US" altLang="ko-KR" sz="1800" dirty="0"/>
              <a:t>Junit</a:t>
            </a:r>
            <a:r>
              <a:rPr lang="ko-KR" altLang="en-US" sz="1800" dirty="0"/>
              <a:t>을 사용하고 </a:t>
            </a:r>
            <a:r>
              <a:rPr lang="ko-KR" altLang="en-US" sz="1800" dirty="0" err="1"/>
              <a:t>단언문을</a:t>
            </a:r>
            <a:r>
              <a:rPr lang="ko-KR" altLang="en-US" sz="1800" dirty="0"/>
              <a:t> 쉽게 작성하기 위해 </a:t>
            </a:r>
            <a:r>
              <a:rPr lang="en-US" altLang="ko-KR" sz="1800" dirty="0" err="1"/>
              <a:t>AssertJ</a:t>
            </a:r>
            <a:r>
              <a:rPr lang="ko-KR" altLang="en-US" sz="1800" dirty="0"/>
              <a:t>를 이용</a:t>
            </a:r>
            <a:endParaRPr lang="en-US" altLang="ko-KR" sz="1800" dirty="0"/>
          </a:p>
          <a:p>
            <a:pPr lvl="1"/>
            <a:endParaRPr lang="en-US" altLang="ko-KR" sz="2000" b="1" dirty="0"/>
          </a:p>
          <a:p>
            <a:r>
              <a:rPr lang="en-US" altLang="ko-KR" sz="2000" b="1" dirty="0" err="1"/>
              <a:t>Mockito</a:t>
            </a:r>
            <a:endParaRPr lang="en-US" altLang="ko-KR" sz="2000" b="1" dirty="0"/>
          </a:p>
          <a:p>
            <a:pPr lvl="1"/>
            <a:r>
              <a:rPr lang="ko-KR" altLang="en-US" sz="1800" dirty="0"/>
              <a:t>유닛 테스트를 위한 </a:t>
            </a:r>
            <a:r>
              <a:rPr lang="en-US" altLang="ko-KR" sz="1800" dirty="0"/>
              <a:t>Java mocking framework</a:t>
            </a:r>
          </a:p>
          <a:p>
            <a:pPr lvl="1"/>
            <a:r>
              <a:rPr lang="ko-KR" altLang="en-US" sz="1800" dirty="0"/>
              <a:t>자바 단위테스트에서 가짜 객체를 지원해주는 프레임워크</a:t>
            </a:r>
          </a:p>
          <a:p>
            <a:pPr lvl="1"/>
            <a:r>
              <a:rPr lang="ko-KR" altLang="en-US" sz="1800" dirty="0"/>
              <a:t>즉</a:t>
            </a:r>
            <a:r>
              <a:rPr lang="en-US" altLang="ko-KR" sz="1800" dirty="0"/>
              <a:t>, </a:t>
            </a:r>
            <a:r>
              <a:rPr lang="ko-KR" altLang="en-US" sz="1800" dirty="0"/>
              <a:t>단위 테스트를 하기 위해 </a:t>
            </a:r>
            <a:r>
              <a:rPr lang="en-US" altLang="ko-KR" sz="1800" dirty="0"/>
              <a:t>Mock</a:t>
            </a:r>
            <a:r>
              <a:rPr lang="ko-KR" altLang="en-US" sz="1800" dirty="0"/>
              <a:t>을 만들어주는 프레임워크</a:t>
            </a:r>
          </a:p>
          <a:p>
            <a:pPr lvl="1"/>
            <a:r>
              <a:rPr lang="ko-KR" altLang="en-US" sz="1800"/>
              <a:t>추후에 학습 예정</a:t>
            </a:r>
            <a:endParaRPr lang="en-US" altLang="ko-KR" sz="1800" dirty="0"/>
          </a:p>
          <a:p>
            <a:pPr lvl="2" fontAlgn="base"/>
            <a:endParaRPr lang="en-US" b="1" dirty="0"/>
          </a:p>
          <a:p>
            <a:pPr fontAlgn="base"/>
            <a:endParaRPr lang="en-US" b="1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6859453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인터페이스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5167513" cy="6033925"/>
          </a:xfrm>
        </p:spPr>
        <p:txBody>
          <a:bodyPr>
            <a:normAutofit/>
          </a:bodyPr>
          <a:lstStyle/>
          <a:p>
            <a:r>
              <a:rPr lang="en-US" altLang="ko-KR" sz="2000" b="1"/>
              <a:t>Java8</a:t>
            </a:r>
            <a:r>
              <a:rPr lang="ko-KR" altLang="en-US" sz="2000" b="1"/>
              <a:t>에서의 변경사항</a:t>
            </a:r>
            <a:endParaRPr lang="en-US" altLang="ko-KR" sz="2000" b="1"/>
          </a:p>
          <a:p>
            <a:pPr lvl="1"/>
            <a:r>
              <a:rPr lang="en-US" altLang="ko-KR" sz="1800" b="1"/>
              <a:t>Java8</a:t>
            </a:r>
            <a:r>
              <a:rPr lang="ko-KR" altLang="en-US" sz="1800" b="1"/>
              <a:t>이전</a:t>
            </a:r>
            <a:endParaRPr lang="en-US" altLang="ko-KR" sz="1800" b="1"/>
          </a:p>
          <a:p>
            <a:pPr lvl="2"/>
            <a:r>
              <a:rPr lang="en-US" altLang="ko-KR" sz="1600"/>
              <a:t>constant(</a:t>
            </a:r>
            <a:r>
              <a:rPr lang="ko-KR" altLang="en-US" sz="1600"/>
              <a:t>상수</a:t>
            </a:r>
            <a:r>
              <a:rPr lang="en-US" altLang="ko-KR" sz="1600"/>
              <a:t>), abstract method(</a:t>
            </a:r>
            <a:r>
              <a:rPr lang="ko-KR" altLang="en-US" sz="1600"/>
              <a:t>추상 메소드</a:t>
            </a:r>
            <a:r>
              <a:rPr lang="en-US" altLang="ko-KR" sz="1600"/>
              <a:t>)</a:t>
            </a:r>
            <a:r>
              <a:rPr lang="ko-KR" altLang="en-US" sz="1600"/>
              <a:t>만 선언이 가능</a:t>
            </a:r>
            <a:endParaRPr lang="en-US" altLang="ko-KR" sz="1600"/>
          </a:p>
          <a:p>
            <a:pPr lvl="2"/>
            <a:r>
              <a:rPr lang="en-US" altLang="ko-KR" sz="1600"/>
              <a:t>interfac</a:t>
            </a:r>
            <a:r>
              <a:rPr lang="ko-KR" altLang="en-US" sz="1600"/>
              <a:t>에 정의된 </a:t>
            </a:r>
            <a:r>
              <a:rPr lang="en-US" altLang="ko-KR" sz="1600"/>
              <a:t>method</a:t>
            </a:r>
            <a:r>
              <a:rPr lang="ko-KR" altLang="en-US" sz="1600"/>
              <a:t>는 암묵적으로 </a:t>
            </a:r>
            <a:r>
              <a:rPr lang="en-US" altLang="ko-KR" sz="1600"/>
              <a:t>abstract</a:t>
            </a:r>
            <a:r>
              <a:rPr lang="ko-KR" altLang="en-US" sz="1600"/>
              <a:t>로 간주되므로 </a:t>
            </a:r>
            <a:r>
              <a:rPr lang="en-US" altLang="ko-KR" sz="1600"/>
              <a:t>abstract </a:t>
            </a:r>
            <a:r>
              <a:rPr lang="ko-KR" altLang="en-US" sz="1600"/>
              <a:t>키워드 생략 가능</a:t>
            </a:r>
            <a:endParaRPr lang="en-US" altLang="ko-KR" sz="1600"/>
          </a:p>
          <a:p>
            <a:pPr lvl="2"/>
            <a:r>
              <a:rPr lang="ko-KR" altLang="en-US" sz="1600"/>
              <a:t>인터페이스에 선언된 필드는 모두 </a:t>
            </a:r>
            <a:r>
              <a:rPr lang="en-US" altLang="ko-KR" sz="1600"/>
              <a:t>public static final</a:t>
            </a:r>
            <a:r>
              <a:rPr lang="ko-KR" altLang="en-US" sz="1600"/>
              <a:t>이 붙음</a:t>
            </a:r>
            <a:r>
              <a:rPr lang="en-US" altLang="ko-KR" sz="1600"/>
              <a:t>(</a:t>
            </a:r>
            <a:r>
              <a:rPr lang="ko-KR" altLang="en-US" sz="1600"/>
              <a:t>자동적으로 컴파일 과정에서 붙음</a:t>
            </a:r>
            <a:r>
              <a:rPr lang="en-US" altLang="ko-KR" sz="1600"/>
              <a:t>)</a:t>
            </a:r>
            <a:endParaRPr lang="en-US" altLang="ko-KR"/>
          </a:p>
          <a:p>
            <a:pPr lvl="1"/>
            <a:r>
              <a:rPr lang="en-US" altLang="ko-KR" sz="1800" b="1"/>
              <a:t>Java8</a:t>
            </a:r>
            <a:r>
              <a:rPr lang="ko-KR" altLang="en-US" sz="1800" b="1"/>
              <a:t>부터 추가</a:t>
            </a:r>
            <a:endParaRPr lang="en-US" altLang="ko-KR" sz="1800" b="1"/>
          </a:p>
          <a:p>
            <a:pPr lvl="2"/>
            <a:r>
              <a:rPr lang="ko-KR" altLang="en-US" sz="1600"/>
              <a:t>디폴트 메서드</a:t>
            </a:r>
            <a:r>
              <a:rPr lang="en-US" altLang="ko-KR" sz="1600"/>
              <a:t>(public default)</a:t>
            </a:r>
          </a:p>
          <a:p>
            <a:pPr lvl="2"/>
            <a:r>
              <a:rPr lang="ko-KR" altLang="en-US" sz="1600"/>
              <a:t>정적 메서드</a:t>
            </a:r>
            <a:r>
              <a:rPr lang="en-US" altLang="ko-KR" sz="1600"/>
              <a:t>(public static)</a:t>
            </a:r>
          </a:p>
          <a:p>
            <a:pPr lvl="1"/>
            <a:endParaRPr lang="en-US" altLang="ko-KR" sz="1800" b="1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E1BCA7D-561B-4100-80B0-FA379F025DE0}"/>
              </a:ext>
            </a:extLst>
          </p:cNvPr>
          <p:cNvSpPr/>
          <p:nvPr/>
        </p:nvSpPr>
        <p:spPr>
          <a:xfrm>
            <a:off x="9305761" y="24251"/>
            <a:ext cx="28862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/>
              <a:t>https://beomseok95.tistory.com/272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8973B2E-6E59-4E4D-B1C2-81559C393FD3}"/>
              </a:ext>
            </a:extLst>
          </p:cNvPr>
          <p:cNvSpPr/>
          <p:nvPr/>
        </p:nvSpPr>
        <p:spPr>
          <a:xfrm>
            <a:off x="5874248" y="1609227"/>
            <a:ext cx="4903819" cy="135421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/>
              <a:t>public interface Vehicle {</a:t>
            </a:r>
          </a:p>
          <a:p>
            <a:r>
              <a:rPr lang="en-US" altLang="ko-KR" sz="1600"/>
              <a:t>    public </a:t>
            </a:r>
            <a:r>
              <a:rPr lang="en-US" altLang="ko-KR" sz="1600">
                <a:solidFill>
                  <a:srgbClr val="FF0000"/>
                </a:solidFill>
              </a:rPr>
              <a:t>default</a:t>
            </a:r>
            <a:r>
              <a:rPr lang="en-US" altLang="ko-KR" sz="1600"/>
              <a:t> void doSomething(int n) {</a:t>
            </a:r>
          </a:p>
          <a:p>
            <a:r>
              <a:rPr lang="en-US" altLang="ko-KR" sz="1600"/>
              <a:t>        System.out.println("doSomething(Vehicle)");</a:t>
            </a:r>
          </a:p>
          <a:p>
            <a:r>
              <a:rPr lang="en-US" altLang="ko-KR" sz="1600"/>
              <a:t>    }</a:t>
            </a:r>
          </a:p>
          <a:p>
            <a:r>
              <a:rPr lang="en-US" altLang="ko-KR" sz="1600"/>
              <a:t>}</a:t>
            </a:r>
            <a:endParaRPr lang="ko-KR" altLang="en-US" sz="160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7AB04E1-920C-4813-A546-73B28C4B8EFF}"/>
              </a:ext>
            </a:extLst>
          </p:cNvPr>
          <p:cNvSpPr/>
          <p:nvPr/>
        </p:nvSpPr>
        <p:spPr>
          <a:xfrm>
            <a:off x="5874248" y="3570913"/>
            <a:ext cx="4903819" cy="212365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/>
              <a:t>public interface Vehicle {</a:t>
            </a:r>
          </a:p>
          <a:p>
            <a:r>
              <a:rPr lang="en-US" altLang="ko-KR" sz="1600"/>
              <a:t>    public default void doSomething(int n) {</a:t>
            </a:r>
          </a:p>
          <a:p>
            <a:r>
              <a:rPr lang="en-US" altLang="ko-KR" sz="1600"/>
              <a:t>        System.out.println("doSomething(Vehicle)");</a:t>
            </a:r>
          </a:p>
          <a:p>
            <a:r>
              <a:rPr lang="en-US" altLang="ko-KR" sz="1600"/>
              <a:t>    }</a:t>
            </a:r>
          </a:p>
          <a:p>
            <a:r>
              <a:rPr lang="en-US" altLang="ko-KR" sz="1600"/>
              <a:t>}</a:t>
            </a:r>
          </a:p>
          <a:p>
            <a:endParaRPr lang="en-US" altLang="ko-KR" sz="1600"/>
          </a:p>
          <a:p>
            <a:r>
              <a:rPr lang="en-US" altLang="ko-KR" sz="1600"/>
              <a:t>public interface VehicleChild extends Vehicle {</a:t>
            </a:r>
          </a:p>
          <a:p>
            <a:r>
              <a:rPr lang="en-US" altLang="ko-KR" sz="1600"/>
              <a:t>}</a:t>
            </a:r>
            <a:endParaRPr lang="ko-KR" altLang="en-US" sz="160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A82C86E0-3420-4DE0-8765-EA51250725AB}"/>
              </a:ext>
            </a:extLst>
          </p:cNvPr>
          <p:cNvCxnSpPr>
            <a:stCxn id="14" idx="2"/>
            <a:endCxn id="16" idx="0"/>
          </p:cNvCxnSpPr>
          <p:nvPr/>
        </p:nvCxnSpPr>
        <p:spPr>
          <a:xfrm>
            <a:off x="8326158" y="2963444"/>
            <a:ext cx="0" cy="607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2D1311B-3CB3-4536-9F5F-30ABA6B5EBD2}"/>
              </a:ext>
            </a:extLst>
          </p:cNvPr>
          <p:cNvSpPr txBox="1"/>
          <p:nvPr/>
        </p:nvSpPr>
        <p:spPr>
          <a:xfrm>
            <a:off x="8326157" y="308251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상속가능</a:t>
            </a:r>
          </a:p>
        </p:txBody>
      </p:sp>
    </p:spTree>
    <p:extLst>
      <p:ext uri="{BB962C8B-B14F-4D97-AF65-F5344CB8AC3E}">
        <p14:creationId xmlns:p14="http://schemas.microsoft.com/office/powerpoint/2010/main" val="1452174077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함수형 인터페이스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6033925"/>
          </a:xfrm>
        </p:spPr>
        <p:txBody>
          <a:bodyPr>
            <a:normAutofit/>
          </a:bodyPr>
          <a:lstStyle/>
          <a:p>
            <a:r>
              <a:rPr lang="ko-KR" altLang="en-US" b="1" dirty="0"/>
              <a:t>함수형 인터페이스</a:t>
            </a:r>
            <a:r>
              <a:rPr lang="en-US" altLang="ko-KR" b="1" dirty="0"/>
              <a:t>(Functional Interface)</a:t>
            </a:r>
          </a:p>
          <a:p>
            <a:pPr lvl="1"/>
            <a:r>
              <a:rPr lang="ko-KR" altLang="en-US" sz="1800" dirty="0"/>
              <a:t>자바 </a:t>
            </a:r>
            <a:r>
              <a:rPr lang="en-US" altLang="ko-KR" sz="1800" dirty="0"/>
              <a:t>8</a:t>
            </a:r>
            <a:r>
              <a:rPr lang="ko-KR" altLang="en-US" sz="1800" dirty="0"/>
              <a:t>에서 소개</a:t>
            </a:r>
            <a:endParaRPr lang="en-US" altLang="ko-KR" sz="1800" dirty="0"/>
          </a:p>
          <a:p>
            <a:pPr lvl="1"/>
            <a:r>
              <a:rPr lang="ko-KR" altLang="en-US" sz="1800" dirty="0">
                <a:solidFill>
                  <a:srgbClr val="0000FF"/>
                </a:solidFill>
              </a:rPr>
              <a:t>하나의 추상 </a:t>
            </a:r>
            <a:r>
              <a:rPr lang="ko-KR" altLang="en-US" sz="1800" dirty="0" err="1">
                <a:solidFill>
                  <a:srgbClr val="0000FF"/>
                </a:solidFill>
              </a:rPr>
              <a:t>메소드를</a:t>
            </a:r>
            <a:r>
              <a:rPr lang="ko-KR" altLang="en-US" sz="1800" dirty="0">
                <a:solidFill>
                  <a:srgbClr val="0000FF"/>
                </a:solidFill>
              </a:rPr>
              <a:t> </a:t>
            </a:r>
            <a:r>
              <a:rPr lang="ko-KR" altLang="en-US" sz="1800">
                <a:solidFill>
                  <a:srgbClr val="0000FF"/>
                </a:solidFill>
              </a:rPr>
              <a:t>가진 인터페이스</a:t>
            </a:r>
            <a:endParaRPr lang="en-US" altLang="ko-KR" sz="1800">
              <a:solidFill>
                <a:srgbClr val="0000FF"/>
              </a:solidFill>
            </a:endParaRPr>
          </a:p>
          <a:p>
            <a:pPr lvl="1"/>
            <a:endParaRPr lang="en-US" altLang="ko-KR" sz="1800">
              <a:solidFill>
                <a:srgbClr val="0000FF"/>
              </a:solidFill>
            </a:endParaRPr>
          </a:p>
          <a:p>
            <a:pPr lvl="1"/>
            <a:endParaRPr lang="en-US" altLang="ko-KR" sz="1800">
              <a:solidFill>
                <a:srgbClr val="0000FF"/>
              </a:solidFill>
            </a:endParaRPr>
          </a:p>
          <a:p>
            <a:pPr lvl="1"/>
            <a:endParaRPr lang="en-US" altLang="ko-KR" sz="1800" dirty="0"/>
          </a:p>
          <a:p>
            <a:pPr lvl="1"/>
            <a:r>
              <a:rPr lang="en-US" altLang="ko-KR" sz="1800"/>
              <a:t>@FunctionalInterface </a:t>
            </a:r>
            <a:r>
              <a:rPr lang="en-US" altLang="ko-KR" sz="1800">
                <a:sym typeface="Wingdings" panose="05000000000000000000" pitchFamily="2" charset="2"/>
              </a:rPr>
              <a:t> </a:t>
            </a:r>
            <a:r>
              <a:rPr lang="ko-KR" altLang="en-US" sz="1800">
                <a:sym typeface="Wingdings" panose="05000000000000000000" pitchFamily="2" charset="2"/>
              </a:rPr>
              <a:t>해당 인터페이스가 함수형 인터페이스 조건에 맞는지 컴파일 시점에 검사</a:t>
            </a:r>
            <a:endParaRPr lang="en-US" altLang="ko-KR" sz="1800"/>
          </a:p>
          <a:p>
            <a:r>
              <a:rPr lang="ko-KR" altLang="en-US" b="1"/>
              <a:t>함수형 </a:t>
            </a:r>
            <a:r>
              <a:rPr lang="ko-KR" altLang="en-US" b="1" dirty="0"/>
              <a:t>인터페이스와 람다 표현식의 관계</a:t>
            </a:r>
            <a:endParaRPr lang="en-US" altLang="ko-KR" b="1" dirty="0"/>
          </a:p>
          <a:p>
            <a:pPr lvl="1"/>
            <a:r>
              <a:rPr lang="ko-KR" altLang="en-US" sz="1800" dirty="0"/>
              <a:t>람다 표현식을 이용하면 함수형 인터페이스를 쉽게 구현할 수 있음</a:t>
            </a:r>
            <a:endParaRPr lang="en-US" altLang="ko-KR" sz="1800" dirty="0"/>
          </a:p>
          <a:p>
            <a:pPr lvl="1"/>
            <a:r>
              <a:rPr lang="ko-KR" altLang="en-US" sz="1800" dirty="0" err="1"/>
              <a:t>람다식이</a:t>
            </a:r>
            <a:r>
              <a:rPr lang="ko-KR" altLang="en-US" sz="1800" dirty="0"/>
              <a:t> </a:t>
            </a:r>
            <a:r>
              <a:rPr lang="ko-KR" altLang="en-US" sz="1800" dirty="0">
                <a:solidFill>
                  <a:srgbClr val="0000FF"/>
                </a:solidFill>
              </a:rPr>
              <a:t>하나의 </a:t>
            </a:r>
            <a:r>
              <a:rPr lang="ko-KR" altLang="en-US" sz="1800" dirty="0" err="1">
                <a:solidFill>
                  <a:srgbClr val="0000FF"/>
                </a:solidFill>
              </a:rPr>
              <a:t>메소드를</a:t>
            </a:r>
            <a:r>
              <a:rPr lang="ko-KR" altLang="en-US" sz="1800" dirty="0">
                <a:solidFill>
                  <a:srgbClr val="0000FF"/>
                </a:solidFill>
              </a:rPr>
              <a:t> 정의</a:t>
            </a:r>
            <a:r>
              <a:rPr lang="ko-KR" altLang="en-US" sz="1800" dirty="0"/>
              <a:t>하기 때문에 두 개 이상의 추상 </a:t>
            </a:r>
            <a:r>
              <a:rPr lang="ko-KR" altLang="en-US" sz="1800" dirty="0" err="1"/>
              <a:t>메소드가</a:t>
            </a:r>
            <a:r>
              <a:rPr lang="ko-KR" altLang="en-US" sz="1800" dirty="0"/>
              <a:t> 선언된 인터페이스는 </a:t>
            </a:r>
            <a:r>
              <a:rPr lang="ko-KR" altLang="en-US" sz="1800" dirty="0" err="1"/>
              <a:t>람다식을</a:t>
            </a:r>
            <a:r>
              <a:rPr lang="ko-KR" altLang="en-US" sz="1800" dirty="0"/>
              <a:t> 이용해 객체를 생성할 수 없음</a:t>
            </a:r>
            <a:endParaRPr lang="en-US" altLang="ko-KR" sz="1800" b="1" dirty="0"/>
          </a:p>
          <a:p>
            <a:pPr lvl="1"/>
            <a:endParaRPr lang="en-US" altLang="ko-KR" sz="18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FA704EF-4455-45A6-8812-04B872A66BA2}"/>
              </a:ext>
            </a:extLst>
          </p:cNvPr>
          <p:cNvSpPr/>
          <p:nvPr/>
        </p:nvSpPr>
        <p:spPr>
          <a:xfrm>
            <a:off x="1143000" y="2425469"/>
            <a:ext cx="3886200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altLang="ko-KR"/>
              <a:t>public interface Comparator&lt;T&gt; {</a:t>
            </a:r>
          </a:p>
          <a:p>
            <a:r>
              <a:rPr lang="fr-FR" altLang="ko-KR"/>
              <a:t>    int compare(T o1, T o2);</a:t>
            </a:r>
          </a:p>
          <a:p>
            <a:r>
              <a:rPr lang="fr-FR" altLang="ko-KR"/>
              <a:t>}</a:t>
            </a:r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327DF57-D6EA-4C6A-B2AC-F98326F1BE4D}"/>
              </a:ext>
            </a:extLst>
          </p:cNvPr>
          <p:cNvSpPr/>
          <p:nvPr/>
        </p:nvSpPr>
        <p:spPr>
          <a:xfrm>
            <a:off x="5223933" y="2563968"/>
            <a:ext cx="6375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>
                <a:solidFill>
                  <a:srgbClr val="303A3E"/>
                </a:solidFill>
                <a:latin typeface="Georgia" panose="02040502050405020303" pitchFamily="18" charset="0"/>
              </a:rPr>
              <a:t>여러 개의 디폴트 메서드가 있더라도 추상 메서드가 오직 하나면 함수형 인터페이스</a:t>
            </a: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3875937624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함수형 인터페이스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6033925"/>
          </a:xfrm>
        </p:spPr>
        <p:txBody>
          <a:bodyPr>
            <a:normAutofit/>
          </a:bodyPr>
          <a:lstStyle/>
          <a:p>
            <a:r>
              <a:rPr lang="ko-KR" altLang="en-US" b="1" dirty="0"/>
              <a:t>함수형 인터페이스의 종류</a:t>
            </a:r>
            <a:endParaRPr lang="en-US" altLang="ko-KR" b="1" dirty="0"/>
          </a:p>
          <a:p>
            <a:pPr lvl="1"/>
            <a:r>
              <a:rPr lang="en-US" altLang="ko-KR" dirty="0"/>
              <a:t>Supplier: </a:t>
            </a:r>
            <a:r>
              <a:rPr lang="ko-KR" altLang="en-US" dirty="0"/>
              <a:t> 값을 생성하기 위해서 사용</a:t>
            </a:r>
            <a:endParaRPr lang="en-US" altLang="ko-KR" dirty="0"/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endParaRPr lang="en-US" altLang="ko-KR" b="1" dirty="0"/>
          </a:p>
          <a:p>
            <a:pPr lvl="1"/>
            <a:r>
              <a:rPr lang="en-US" dirty="0"/>
              <a:t>Executable</a:t>
            </a:r>
            <a:r>
              <a:rPr lang="en-US" altLang="ko-KR" dirty="0"/>
              <a:t>: </a:t>
            </a:r>
            <a:r>
              <a:rPr lang="en-US" altLang="ko-KR" dirty="0" err="1"/>
              <a:t>Throwable</a:t>
            </a:r>
            <a:r>
              <a:rPr lang="ko-KR" altLang="en-US" dirty="0"/>
              <a:t>을 던질 가능성이 있는 일반적인 코드 블록을 구현하기 위해</a:t>
            </a:r>
            <a:endParaRPr lang="en-US" altLang="ko-KR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ko-KR" altLang="en-US" dirty="0"/>
              <a:t>다양한 함수형 인터페이스가 있지만 여기서는 강의에서 사용되는 함수형 인터페이스만 명시</a:t>
            </a:r>
            <a:endParaRPr lang="en-US" dirty="0"/>
          </a:p>
          <a:p>
            <a:endParaRPr lang="en-US" altLang="ko-KR" b="1" dirty="0"/>
          </a:p>
          <a:p>
            <a:pPr lvl="1"/>
            <a:endParaRPr lang="en-US" altLang="ko-KR" b="1" dirty="0"/>
          </a:p>
          <a:p>
            <a:pPr lvl="1"/>
            <a:endParaRPr lang="en-US" altLang="ko-KR" sz="1800" dirty="0"/>
          </a:p>
          <a:p>
            <a:pPr lvl="1"/>
            <a:endParaRPr lang="en-US" altLang="ko-KR" b="1" dirty="0"/>
          </a:p>
          <a:p>
            <a:pPr lvl="2" fontAlgn="base"/>
            <a:endParaRPr lang="en-US" b="1" dirty="0"/>
          </a:p>
          <a:p>
            <a:pPr fontAlgn="base"/>
            <a:endParaRPr lang="en-US" b="1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088572" y="1827653"/>
            <a:ext cx="3421129" cy="120032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@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FunctionalInterface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interface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Supplier&lt;T&gt;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T get()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1088572" y="3604489"/>
            <a:ext cx="4293163" cy="230832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FunctionalInterface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@API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(status =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STABLE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since 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"5.0"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interface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Executable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void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execute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throws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Throwable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511795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익명 구현 객체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6033925"/>
          </a:xfrm>
        </p:spPr>
        <p:txBody>
          <a:bodyPr>
            <a:normAutofit/>
          </a:bodyPr>
          <a:lstStyle/>
          <a:p>
            <a:r>
              <a:rPr lang="ko-KR" altLang="en-US" b="1"/>
              <a:t>익명 구현 객체</a:t>
            </a:r>
            <a:r>
              <a:rPr lang="en-US" altLang="ko-KR" b="1"/>
              <a:t>(Anonymouse class)</a:t>
            </a:r>
          </a:p>
          <a:p>
            <a:pPr lvl="1"/>
            <a:r>
              <a:rPr lang="ko-KR" altLang="en-US"/>
              <a:t>이름이 없는 객체</a:t>
            </a:r>
            <a:endParaRPr lang="en-US" altLang="ko-KR" b="1" dirty="0"/>
          </a:p>
          <a:p>
            <a:pPr lvl="1"/>
            <a:r>
              <a:rPr lang="ko-KR" altLang="en-US"/>
              <a:t>일반적인 흐름 </a:t>
            </a:r>
            <a:r>
              <a:rPr lang="en-US" altLang="ko-KR"/>
              <a:t>: </a:t>
            </a:r>
            <a:r>
              <a:rPr lang="ko-KR" altLang="en-US"/>
              <a:t>인터페이스 정의 </a:t>
            </a:r>
            <a:r>
              <a:rPr lang="en-US" altLang="ko-KR">
                <a:sym typeface="Wingdings" panose="05000000000000000000" pitchFamily="2" charset="2"/>
              </a:rPr>
              <a:t> </a:t>
            </a:r>
            <a:r>
              <a:rPr lang="ko-KR" altLang="en-US">
                <a:sym typeface="Wingdings" panose="05000000000000000000" pitchFamily="2" charset="2"/>
              </a:rPr>
              <a:t>구현 클래스 정의 </a:t>
            </a:r>
            <a:r>
              <a:rPr lang="en-US" altLang="ko-KR">
                <a:sym typeface="Wingdings" panose="05000000000000000000" pitchFamily="2" charset="2"/>
              </a:rPr>
              <a:t> </a:t>
            </a:r>
            <a:r>
              <a:rPr lang="ko-KR" altLang="en-US">
                <a:sym typeface="Wingdings" panose="05000000000000000000" pitchFamily="2" charset="2"/>
              </a:rPr>
              <a:t>구현 클래스를 통한 객체 생성</a:t>
            </a:r>
            <a:endParaRPr lang="en-US" altLang="ko-KR">
              <a:sym typeface="Wingdings" panose="05000000000000000000" pitchFamily="2" charset="2"/>
            </a:endParaRPr>
          </a:p>
          <a:p>
            <a:pPr lvl="1"/>
            <a:r>
              <a:rPr lang="ko-KR" altLang="en-US">
                <a:sym typeface="Wingdings" panose="05000000000000000000" pitchFamily="2" charset="2"/>
              </a:rPr>
              <a:t>만약 한 번만 사용하고 재사용되지 않는 클래스가 있다면</a:t>
            </a:r>
            <a:r>
              <a:rPr lang="en-US" altLang="ko-KR">
                <a:sym typeface="Wingdings" panose="05000000000000000000" pitchFamily="2" charset="2"/>
              </a:rPr>
              <a:t>?</a:t>
            </a:r>
          </a:p>
          <a:p>
            <a:pPr lvl="1"/>
            <a:r>
              <a:rPr lang="ko-KR" altLang="en-US">
                <a:sym typeface="Wingdings" panose="05000000000000000000" pitchFamily="2" charset="2"/>
              </a:rPr>
              <a:t>일회성이며</a:t>
            </a:r>
            <a:r>
              <a:rPr lang="en-US" altLang="ko-KR">
                <a:sym typeface="Wingdings" panose="05000000000000000000" pitchFamily="2" charset="2"/>
              </a:rPr>
              <a:t>, </a:t>
            </a:r>
            <a:r>
              <a:rPr lang="ko-KR" altLang="en-US">
                <a:sym typeface="Wingdings" panose="05000000000000000000" pitchFamily="2" charset="2"/>
              </a:rPr>
              <a:t>재사용할 필요 없고 파일단위의 관리 대상이 아닌 객체를 익명구현객체로 생성</a:t>
            </a:r>
            <a:endParaRPr lang="en-US" altLang="ko-KR">
              <a:sym typeface="Wingdings" panose="05000000000000000000" pitchFamily="2" charset="2"/>
            </a:endParaRPr>
          </a:p>
          <a:p>
            <a:pPr lvl="1"/>
            <a:r>
              <a:rPr lang="ko-KR" altLang="en-US">
                <a:sym typeface="Wingdings" panose="05000000000000000000" pitchFamily="2" charset="2"/>
              </a:rPr>
              <a:t>문법</a:t>
            </a:r>
            <a:endParaRPr lang="en-US" altLang="ko-KR" dirty="0"/>
          </a:p>
          <a:p>
            <a:pPr lvl="1"/>
            <a:endParaRPr lang="en-US" altLang="ko-KR" sz="18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97036E4-C64D-4DB3-B9E5-86E984EE143D}"/>
              </a:ext>
            </a:extLst>
          </p:cNvPr>
          <p:cNvSpPr/>
          <p:nvPr/>
        </p:nvSpPr>
        <p:spPr>
          <a:xfrm>
            <a:off x="1087313" y="3923833"/>
            <a:ext cx="9489831" cy="175432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/>
              <a:t>인터페이스명 변수 </a:t>
            </a:r>
            <a:r>
              <a:rPr lang="en-US" altLang="ko-KR"/>
              <a:t>= new </a:t>
            </a:r>
            <a:r>
              <a:rPr lang="ko-KR" altLang="en-US"/>
              <a:t>인터페이스명</a:t>
            </a:r>
            <a:r>
              <a:rPr lang="en-US" altLang="ko-KR"/>
              <a:t>(){</a:t>
            </a:r>
          </a:p>
          <a:p>
            <a:r>
              <a:rPr lang="en-US" altLang="ko-KR"/>
              <a:t>  //</a:t>
            </a:r>
            <a:r>
              <a:rPr lang="ko-KR" altLang="en-US"/>
              <a:t>인터페이스에 선언된 추상메소드 구현</a:t>
            </a:r>
          </a:p>
          <a:p>
            <a:r>
              <a:rPr lang="ko-KR" altLang="en-US"/>
              <a:t>  </a:t>
            </a:r>
            <a:r>
              <a:rPr lang="en-US" altLang="ko-KR"/>
              <a:t>//</a:t>
            </a:r>
            <a:r>
              <a:rPr lang="ko-KR" altLang="en-US"/>
              <a:t>해당 인터페이스에 선언된 모든 추상메소드를 구현</a:t>
            </a:r>
            <a:r>
              <a:rPr lang="en-US" altLang="ko-KR"/>
              <a:t>, </a:t>
            </a:r>
            <a:r>
              <a:rPr lang="ko-KR" altLang="en-US"/>
              <a:t>없으면 컴파일 에러</a:t>
            </a:r>
          </a:p>
          <a:p>
            <a:r>
              <a:rPr lang="ko-KR" altLang="en-US"/>
              <a:t>  </a:t>
            </a:r>
            <a:r>
              <a:rPr lang="en-US" altLang="ko-KR"/>
              <a:t>//</a:t>
            </a:r>
            <a:r>
              <a:rPr lang="ko-KR" altLang="en-US"/>
              <a:t>추가적으로 필드와 메소드를 선언 할 수 있지만</a:t>
            </a:r>
            <a:r>
              <a:rPr lang="en-US" altLang="ko-KR"/>
              <a:t>, </a:t>
            </a:r>
            <a:r>
              <a:rPr lang="ko-KR" altLang="en-US"/>
              <a:t>익명객체 안에서만 사용</a:t>
            </a:r>
            <a:r>
              <a:rPr lang="en-US" altLang="ko-KR"/>
              <a:t> </a:t>
            </a:r>
            <a:r>
              <a:rPr lang="ko-KR" altLang="en-US"/>
              <a:t>가능</a:t>
            </a:r>
            <a:endParaRPr lang="en-US" altLang="ko-KR"/>
          </a:p>
          <a:p>
            <a:r>
              <a:rPr lang="en-US" altLang="ko-KR"/>
              <a:t>  //</a:t>
            </a:r>
            <a:r>
              <a:rPr lang="ko-KR" altLang="en-US"/>
              <a:t>익명구현객체도 컴파일시 클래스파일이 생성됨</a:t>
            </a:r>
            <a:endParaRPr lang="en-US" altLang="ko-KR"/>
          </a:p>
          <a:p>
            <a:r>
              <a:rPr lang="en-US" altLang="ko-KR"/>
              <a:t>}</a:t>
            </a:r>
            <a:r>
              <a:rPr lang="en-US" altLang="ko-KR">
                <a:solidFill>
                  <a:srgbClr val="FF0000"/>
                </a:solidFill>
              </a:rPr>
              <a:t>;</a:t>
            </a:r>
            <a:r>
              <a:rPr lang="en-US" altLang="ko-KR"/>
              <a:t>  //</a:t>
            </a:r>
            <a:r>
              <a:rPr lang="ko-KR" altLang="en-US"/>
              <a:t>익명 클래스의 선언은 하나의 실행문이므로 끝에 세미콜론</a:t>
            </a:r>
            <a:r>
              <a:rPr lang="en-US" altLang="ko-KR"/>
              <a:t>(;)</a:t>
            </a:r>
            <a:r>
              <a:rPr lang="ko-KR" altLang="en-US"/>
              <a:t>이 무조건 붙는다</a:t>
            </a:r>
            <a:r>
              <a:rPr lang="en-US" altLang="ko-KR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91893307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236417" y="1014230"/>
            <a:ext cx="544009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람다식</a:t>
            </a:r>
            <a:endParaRPr lang="ko-KR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익명 메소드만 전달하여</a:t>
            </a:r>
            <a:r>
              <a:rPr lang="en-US" altLang="ko-KR"/>
              <a:t>, </a:t>
            </a:r>
            <a:r>
              <a:rPr lang="ko-KR" altLang="en-US"/>
              <a:t>인터페이스를 구현한 익명 클래스의 인스턴스를 생성하는 방법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메소드만 전달하지만</a:t>
            </a:r>
            <a:r>
              <a:rPr lang="en-US" altLang="ko-KR"/>
              <a:t>, </a:t>
            </a:r>
            <a:r>
              <a:rPr lang="ko-KR" altLang="en-US"/>
              <a:t>결과적으로 익명 구현 객체를 생성</a:t>
            </a:r>
            <a:endParaRPr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단</a:t>
            </a:r>
            <a:r>
              <a:rPr lang="en-US" altLang="ko-KR"/>
              <a:t>, </a:t>
            </a:r>
            <a:r>
              <a:rPr lang="ko-KR" altLang="en-US"/>
              <a:t>람다식이 구현할 인터페이스는 </a:t>
            </a:r>
            <a:r>
              <a:rPr lang="ko-KR" altLang="en-US" b="1" u="sng"/>
              <a:t>오직 </a:t>
            </a:r>
            <a:r>
              <a:rPr lang="en-US" altLang="ko-KR" b="1" u="sng"/>
              <a:t>1</a:t>
            </a:r>
            <a:r>
              <a:rPr lang="ko-KR" altLang="en-US" b="1" u="sng"/>
              <a:t>개의 추상 메소드</a:t>
            </a:r>
            <a:r>
              <a:rPr lang="ko-KR" altLang="en-US"/>
              <a:t>를 가지고 있어야 함</a:t>
            </a:r>
            <a:endParaRPr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익명 메소드를 전달하면</a:t>
            </a:r>
            <a:r>
              <a:rPr lang="en-US" altLang="ko-KR"/>
              <a:t>, </a:t>
            </a:r>
            <a:r>
              <a:rPr lang="ko-KR" altLang="en-US"/>
              <a:t>단 </a:t>
            </a:r>
            <a:r>
              <a:rPr lang="en-US" altLang="ko-KR"/>
              <a:t>1</a:t>
            </a:r>
            <a:r>
              <a:rPr lang="ko-KR" altLang="en-US"/>
              <a:t>개의 추상 메소드를 구현한 익명 인스턴스를 생성</a:t>
            </a:r>
            <a:endParaRPr lang="en-US" altLang="ko-KR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3AB10B9-99D6-4B0A-8531-90BE31CB55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873" y="537177"/>
            <a:ext cx="4559261" cy="353943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interface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Drawble{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void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draw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@Test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void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익명클래스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_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테스트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(){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int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width =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10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Drawble d  =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Drawble() {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@Override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void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draw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 {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System.</a:t>
            </a:r>
            <a:r>
              <a:rPr kumimoji="0" lang="ko-KR" altLang="ko-KR" sz="16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out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.println(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"Drawing = "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B389C5"/>
                </a:solidFill>
                <a:effectLst/>
                <a:latin typeface="Arial Unicode MS"/>
                <a:ea typeface="JetBrains Mono"/>
              </a:rPr>
              <a:t>width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}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d.draw()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4016CBD-5E6A-42DF-967A-D392392F2A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873" y="4262054"/>
            <a:ext cx="7811754" cy="203132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@Test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void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람다이용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(){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int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width =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10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Drawble d  = ()-&gt; System.</a:t>
            </a:r>
            <a:r>
              <a:rPr kumimoji="0" lang="ko-KR" altLang="ko-KR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out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.println(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"Drawing = "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B389C5"/>
                </a:solidFill>
                <a:effectLst/>
                <a:latin typeface="Arial Unicode MS"/>
                <a:ea typeface="JetBrains Mono"/>
              </a:rPr>
              <a:t>width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d.draw()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System.</a:t>
            </a:r>
            <a:r>
              <a:rPr kumimoji="0" lang="ko-KR" altLang="ko-KR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out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.println(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"(d instanceof Drawble) = "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 (d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instanceof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Drawble))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3752866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22130" y="838518"/>
            <a:ext cx="9700846" cy="1069974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/>
              <a:t>테스트 개념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9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22218" y="5808618"/>
            <a:ext cx="64508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포트폴리오에서 테스트코드도 함께 요구하는 기업을 대비하여</a:t>
            </a:r>
            <a:endParaRPr lang="en-US" altLang="ko-KR" dirty="0"/>
          </a:p>
          <a:p>
            <a:r>
              <a:rPr lang="ko-KR" altLang="en-US" dirty="0"/>
              <a:t>귀찮지만 </a:t>
            </a:r>
            <a:r>
              <a:rPr lang="ko-KR" altLang="en-US" dirty="0" err="1"/>
              <a:t>테스트코드</a:t>
            </a:r>
            <a:r>
              <a:rPr lang="ko-KR" altLang="en-US" dirty="0"/>
              <a:t> 작성하는 습관을 기릅시다</a:t>
            </a:r>
            <a:r>
              <a:rPr lang="en-US" altLang="ko-KR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971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14611</TotalTime>
  <Words>3625</Words>
  <Application>Microsoft Office PowerPoint</Application>
  <PresentationFormat>와이드스크린</PresentationFormat>
  <Paragraphs>666</Paragraphs>
  <Slides>37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9" baseType="lpstr">
      <vt:lpstr>Arial Unicode MS</vt:lpstr>
      <vt:lpstr>Fira Mono</vt:lpstr>
      <vt:lpstr>JetBrains Mono</vt:lpstr>
      <vt:lpstr>맑은 고딕</vt:lpstr>
      <vt:lpstr>Arial</vt:lpstr>
      <vt:lpstr>Calibri</vt:lpstr>
      <vt:lpstr>Calibri Light</vt:lpstr>
      <vt:lpstr>Courier New</vt:lpstr>
      <vt:lpstr>Georgia</vt:lpstr>
      <vt:lpstr>Verdana</vt:lpstr>
      <vt:lpstr>Wingdings</vt:lpstr>
      <vt:lpstr>Office 테마</vt:lpstr>
      <vt:lpstr>java8의 람다식</vt:lpstr>
      <vt:lpstr>Lambda Expression</vt:lpstr>
      <vt:lpstr>Lambda Expression</vt:lpstr>
      <vt:lpstr>인터페이스</vt:lpstr>
      <vt:lpstr>함수형 인터페이스</vt:lpstr>
      <vt:lpstr>함수형 인터페이스</vt:lpstr>
      <vt:lpstr>익명 구현 객체</vt:lpstr>
      <vt:lpstr>PowerPoint 프레젠테이션</vt:lpstr>
      <vt:lpstr>테스트 개념</vt:lpstr>
      <vt:lpstr>JUnit</vt:lpstr>
      <vt:lpstr>JUnit</vt:lpstr>
      <vt:lpstr>JUnit</vt:lpstr>
      <vt:lpstr>JUnit</vt:lpstr>
      <vt:lpstr>어노테이션</vt:lpstr>
      <vt:lpstr>어노테이션</vt:lpstr>
      <vt:lpstr>BDD</vt:lpstr>
      <vt:lpstr>테스트 실습 1</vt:lpstr>
      <vt:lpstr>어노테이션</vt:lpstr>
      <vt:lpstr>어노테이션</vt:lpstr>
      <vt:lpstr>어노테이션</vt:lpstr>
      <vt:lpstr>BDD</vt:lpstr>
      <vt:lpstr>메시지 출력</vt:lpstr>
      <vt:lpstr>메시지 출력</vt:lpstr>
      <vt:lpstr>Assert(단언)</vt:lpstr>
      <vt:lpstr>Assert(단언)</vt:lpstr>
      <vt:lpstr>Assert(단언)</vt:lpstr>
      <vt:lpstr>Assert(단언)</vt:lpstr>
      <vt:lpstr>Assert(단언)</vt:lpstr>
      <vt:lpstr>테스트 인스턴스</vt:lpstr>
      <vt:lpstr>테스트 실행 순서</vt:lpstr>
      <vt:lpstr>테스트 실행 순서</vt:lpstr>
      <vt:lpstr>테스트 실행 순서</vt:lpstr>
      <vt:lpstr>AssertJ</vt:lpstr>
      <vt:lpstr>Assert(단언)</vt:lpstr>
      <vt:lpstr>AssertJ </vt:lpstr>
      <vt:lpstr>AssertJ </vt:lpstr>
      <vt:lpstr>마무리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5470</cp:revision>
  <dcterms:created xsi:type="dcterms:W3CDTF">2020-03-06T01:35:43Z</dcterms:created>
  <dcterms:modified xsi:type="dcterms:W3CDTF">2022-03-29T02:41:25Z</dcterms:modified>
  <cp:version>1000.0000.01</cp:version>
</cp:coreProperties>
</file>