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34"/>
  </p:notesMasterIdLst>
  <p:sldIdLst>
    <p:sldId id="360" r:id="rId2"/>
    <p:sldId id="375" r:id="rId3"/>
    <p:sldId id="391" r:id="rId4"/>
    <p:sldId id="392" r:id="rId5"/>
    <p:sldId id="393" r:id="rId6"/>
    <p:sldId id="394" r:id="rId7"/>
    <p:sldId id="429" r:id="rId8"/>
    <p:sldId id="431" r:id="rId9"/>
    <p:sldId id="395" r:id="rId10"/>
    <p:sldId id="432" r:id="rId11"/>
    <p:sldId id="396" r:id="rId12"/>
    <p:sldId id="397" r:id="rId13"/>
    <p:sldId id="398" r:id="rId14"/>
    <p:sldId id="399" r:id="rId15"/>
    <p:sldId id="400" r:id="rId16"/>
    <p:sldId id="402" r:id="rId17"/>
    <p:sldId id="401" r:id="rId18"/>
    <p:sldId id="403" r:id="rId19"/>
    <p:sldId id="404" r:id="rId20"/>
    <p:sldId id="407" r:id="rId21"/>
    <p:sldId id="406" r:id="rId22"/>
    <p:sldId id="405" r:id="rId23"/>
    <p:sldId id="408" r:id="rId24"/>
    <p:sldId id="409" r:id="rId25"/>
    <p:sldId id="410" r:id="rId26"/>
    <p:sldId id="428" r:id="rId27"/>
    <p:sldId id="411" r:id="rId28"/>
    <p:sldId id="427" r:id="rId29"/>
    <p:sldId id="430" r:id="rId30"/>
    <p:sldId id="412" r:id="rId31"/>
    <p:sldId id="413" r:id="rId32"/>
    <p:sldId id="426" r:id="rId33"/>
  </p:sldIdLst>
  <p:sldSz cx="7199313" cy="71993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22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7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37" autoAdjust="0"/>
    <p:restoredTop sz="94723" autoAdjust="0"/>
  </p:normalViewPr>
  <p:slideViewPr>
    <p:cSldViewPr snapToGrid="0">
      <p:cViewPr varScale="1">
        <p:scale>
          <a:sx n="108" d="100"/>
          <a:sy n="108" d="100"/>
        </p:scale>
        <p:origin x="2808" y="108"/>
      </p:cViewPr>
      <p:guideLst>
        <p:guide orient="horz" pos="2268"/>
        <p:guide pos="226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9B25A7D-0240-4D0E-A5B3-3234B957F6EF}" type="datetime1">
              <a:rPr lang="en-US"/>
              <a:pPr lvl="0">
                <a:defRPr/>
              </a:pPr>
              <a:t>4/2/2022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163349B-D4CA-41F9-BE36-059942AD9331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9914" y="1178223"/>
            <a:ext cx="5399485" cy="2506427"/>
          </a:xfrm>
        </p:spPr>
        <p:txBody>
          <a:bodyPr anchor="b"/>
          <a:lstStyle>
            <a:lvl1pPr algn="ctr">
              <a:defRPr sz="2093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99914" y="3781308"/>
            <a:ext cx="5399485" cy="1738167"/>
          </a:xfrm>
        </p:spPr>
        <p:txBody>
          <a:bodyPr/>
          <a:lstStyle>
            <a:lvl1pPr marL="0" indent="0" algn="ctr">
              <a:buNone/>
              <a:defRPr sz="837"/>
            </a:lvl1pPr>
            <a:lvl2pPr marL="159438" indent="0" algn="ctr">
              <a:buNone/>
              <a:defRPr sz="697"/>
            </a:lvl2pPr>
            <a:lvl3pPr marL="318875" indent="0" algn="ctr">
              <a:buNone/>
              <a:defRPr sz="628"/>
            </a:lvl3pPr>
            <a:lvl4pPr marL="478314" indent="0" algn="ctr">
              <a:buNone/>
              <a:defRPr sz="558"/>
            </a:lvl4pPr>
            <a:lvl5pPr marL="637752" indent="0" algn="ctr">
              <a:buNone/>
              <a:defRPr sz="558"/>
            </a:lvl5pPr>
            <a:lvl6pPr marL="797190" indent="0" algn="ctr">
              <a:buNone/>
              <a:defRPr sz="558"/>
            </a:lvl6pPr>
            <a:lvl7pPr marL="956627" indent="0" algn="ctr">
              <a:buNone/>
              <a:defRPr sz="558"/>
            </a:lvl7pPr>
            <a:lvl8pPr marL="1116064" indent="0" algn="ctr">
              <a:buNone/>
              <a:defRPr sz="558"/>
            </a:lvl8pPr>
            <a:lvl9pPr marL="1275502" indent="0" algn="ctr">
              <a:buNone/>
              <a:defRPr sz="558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DAD7-809B-4C4A-8A23-1E146EAD9E8F}" type="datetime1">
              <a:rPr lang="en-US" smtClean="0"/>
              <a:pPr/>
              <a:t>4/2/2022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7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33E4-9C34-4B01-AEFF-3C6F1AF12FD7}" type="datetime1">
              <a:rPr lang="en-US" smtClean="0"/>
              <a:pPr/>
              <a:t>4/2/2022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3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5152011" y="383298"/>
            <a:ext cx="1552352" cy="610108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4953" y="383298"/>
            <a:ext cx="4567064" cy="610108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2B1E-F176-43F3-BFB4-FA11701E5307}" type="datetime1">
              <a:rPr lang="en-US" smtClean="0"/>
              <a:pPr/>
              <a:t>4/2/2022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5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3289" y="167992"/>
            <a:ext cx="6209407" cy="361122"/>
          </a:xfrm>
        </p:spPr>
        <p:txBody>
          <a:bodyPr>
            <a:noAutofit/>
          </a:bodyPr>
          <a:lstStyle>
            <a:lvl1pPr>
              <a:defRPr sz="872" b="1"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13288" y="795096"/>
            <a:ext cx="6690904" cy="5699986"/>
          </a:xfrm>
        </p:spPr>
        <p:txBody>
          <a:bodyPr/>
          <a:lstStyle>
            <a:lvl1pPr>
              <a:lnSpc>
                <a:spcPct val="140000"/>
              </a:lnSpc>
              <a:defRPr sz="837">
                <a:latin typeface="+mn-ea"/>
                <a:ea typeface="+mn-ea"/>
              </a:defRPr>
            </a:lvl1pPr>
            <a:lvl2pPr marL="239157" indent="-79719">
              <a:lnSpc>
                <a:spcPct val="140000"/>
              </a:lnSpc>
              <a:buFont typeface="Wingdings"/>
              <a:buChar char="§"/>
              <a:defRPr sz="697">
                <a:latin typeface="+mn-ea"/>
                <a:ea typeface="+mn-ea"/>
              </a:defRPr>
            </a:lvl2pPr>
            <a:lvl3pPr>
              <a:lnSpc>
                <a:spcPct val="140000"/>
              </a:lnSpc>
              <a:defRPr sz="628">
                <a:latin typeface="+mn-ea"/>
                <a:ea typeface="+mn-ea"/>
              </a:defRPr>
            </a:lvl3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06EDA91-2055-40FE-B45A-5804B08C2696}" type="datetime1">
              <a:rPr lang="en-US" smtClean="0"/>
              <a:pPr lvl="0">
                <a:defRPr/>
              </a:pPr>
              <a:t>4/2/2022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448527" y="6672699"/>
            <a:ext cx="1619845" cy="383297"/>
          </a:xfrm>
        </p:spPr>
        <p:txBody>
          <a:bodyPr/>
          <a:lstStyle>
            <a:lvl1pPr>
              <a:defRPr sz="524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1203" y="1794830"/>
            <a:ext cx="6209407" cy="2994714"/>
          </a:xfrm>
        </p:spPr>
        <p:txBody>
          <a:bodyPr anchor="b"/>
          <a:lstStyle>
            <a:lvl1pPr>
              <a:defRPr sz="2093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1203" y="4817876"/>
            <a:ext cx="6209407" cy="1574849"/>
          </a:xfrm>
        </p:spPr>
        <p:txBody>
          <a:bodyPr/>
          <a:lstStyle>
            <a:lvl1pPr marL="0" indent="0">
              <a:buNone/>
              <a:defRPr sz="837">
                <a:solidFill>
                  <a:schemeClr val="tx1">
                    <a:tint val="75000"/>
                  </a:schemeClr>
                </a:solidFill>
              </a:defRPr>
            </a:lvl1pPr>
            <a:lvl2pPr marL="159438" indent="0">
              <a:buNone/>
              <a:defRPr sz="697">
                <a:solidFill>
                  <a:schemeClr val="tx1">
                    <a:tint val="75000"/>
                  </a:schemeClr>
                </a:solidFill>
              </a:defRPr>
            </a:lvl2pPr>
            <a:lvl3pPr marL="318875" indent="0">
              <a:buNone/>
              <a:defRPr sz="628">
                <a:solidFill>
                  <a:schemeClr val="tx1">
                    <a:tint val="75000"/>
                  </a:schemeClr>
                </a:solidFill>
              </a:defRPr>
            </a:lvl3pPr>
            <a:lvl4pPr marL="478314" indent="0">
              <a:buNone/>
              <a:defRPr sz="558">
                <a:solidFill>
                  <a:schemeClr val="tx1">
                    <a:tint val="75000"/>
                  </a:schemeClr>
                </a:solidFill>
              </a:defRPr>
            </a:lvl4pPr>
            <a:lvl5pPr marL="637752" indent="0">
              <a:buNone/>
              <a:defRPr sz="558">
                <a:solidFill>
                  <a:schemeClr val="tx1">
                    <a:tint val="75000"/>
                  </a:schemeClr>
                </a:solidFill>
              </a:defRPr>
            </a:lvl5pPr>
            <a:lvl6pPr marL="797190" indent="0">
              <a:buNone/>
              <a:defRPr sz="558">
                <a:solidFill>
                  <a:schemeClr val="tx1">
                    <a:tint val="75000"/>
                  </a:schemeClr>
                </a:solidFill>
              </a:defRPr>
            </a:lvl6pPr>
            <a:lvl7pPr marL="956627" indent="0">
              <a:buNone/>
              <a:defRPr sz="558">
                <a:solidFill>
                  <a:schemeClr val="tx1">
                    <a:tint val="75000"/>
                  </a:schemeClr>
                </a:solidFill>
              </a:defRPr>
            </a:lvl7pPr>
            <a:lvl8pPr marL="1116064" indent="0">
              <a:buNone/>
              <a:defRPr sz="558">
                <a:solidFill>
                  <a:schemeClr val="tx1">
                    <a:tint val="75000"/>
                  </a:schemeClr>
                </a:solidFill>
              </a:defRPr>
            </a:lvl8pPr>
            <a:lvl9pPr marL="1275502" indent="0">
              <a:buNone/>
              <a:defRPr sz="5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C795-451E-46E0-AE92-5A497CF41061}" type="datetime1">
              <a:rPr lang="en-US" smtClean="0"/>
              <a:pPr/>
              <a:t>4/2/2022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1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4955" y="1916484"/>
            <a:ext cx="3059708" cy="456789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644655" y="1916484"/>
            <a:ext cx="3059708" cy="456789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8975-3397-4FC8-A820-2112C504E006}" type="datetime1">
              <a:rPr lang="en-US" smtClean="0"/>
              <a:pPr/>
              <a:t>4/2/2022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4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891" y="383297"/>
            <a:ext cx="6209407" cy="139153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890" y="1764833"/>
            <a:ext cx="3045647" cy="864917"/>
          </a:xfrm>
        </p:spPr>
        <p:txBody>
          <a:bodyPr anchor="b"/>
          <a:lstStyle>
            <a:lvl1pPr marL="0" indent="0">
              <a:buNone/>
              <a:defRPr sz="837" b="1"/>
            </a:lvl1pPr>
            <a:lvl2pPr marL="159438" indent="0">
              <a:buNone/>
              <a:defRPr sz="697" b="1"/>
            </a:lvl2pPr>
            <a:lvl3pPr marL="318875" indent="0">
              <a:buNone/>
              <a:defRPr sz="628" b="1"/>
            </a:lvl3pPr>
            <a:lvl4pPr marL="478314" indent="0">
              <a:buNone/>
              <a:defRPr sz="558" b="1"/>
            </a:lvl4pPr>
            <a:lvl5pPr marL="637752" indent="0">
              <a:buNone/>
              <a:defRPr sz="558" b="1"/>
            </a:lvl5pPr>
            <a:lvl6pPr marL="797190" indent="0">
              <a:buNone/>
              <a:defRPr sz="558" b="1"/>
            </a:lvl6pPr>
            <a:lvl7pPr marL="956627" indent="0">
              <a:buNone/>
              <a:defRPr sz="558" b="1"/>
            </a:lvl7pPr>
            <a:lvl8pPr marL="1116064" indent="0">
              <a:buNone/>
              <a:defRPr sz="558" b="1"/>
            </a:lvl8pPr>
            <a:lvl9pPr marL="1275502" indent="0">
              <a:buNone/>
              <a:defRPr sz="558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890" y="2629751"/>
            <a:ext cx="3045647" cy="386796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644652" y="1764833"/>
            <a:ext cx="3060646" cy="864917"/>
          </a:xfrm>
        </p:spPr>
        <p:txBody>
          <a:bodyPr anchor="b"/>
          <a:lstStyle>
            <a:lvl1pPr marL="0" indent="0">
              <a:buNone/>
              <a:defRPr sz="837" b="1"/>
            </a:lvl1pPr>
            <a:lvl2pPr marL="159438" indent="0">
              <a:buNone/>
              <a:defRPr sz="697" b="1"/>
            </a:lvl2pPr>
            <a:lvl3pPr marL="318875" indent="0">
              <a:buNone/>
              <a:defRPr sz="628" b="1"/>
            </a:lvl3pPr>
            <a:lvl4pPr marL="478314" indent="0">
              <a:buNone/>
              <a:defRPr sz="558" b="1"/>
            </a:lvl4pPr>
            <a:lvl5pPr marL="637752" indent="0">
              <a:buNone/>
              <a:defRPr sz="558" b="1"/>
            </a:lvl5pPr>
            <a:lvl6pPr marL="797190" indent="0">
              <a:buNone/>
              <a:defRPr sz="558" b="1"/>
            </a:lvl6pPr>
            <a:lvl7pPr marL="956627" indent="0">
              <a:buNone/>
              <a:defRPr sz="558" b="1"/>
            </a:lvl7pPr>
            <a:lvl8pPr marL="1116064" indent="0">
              <a:buNone/>
              <a:defRPr sz="558" b="1"/>
            </a:lvl8pPr>
            <a:lvl9pPr marL="1275502" indent="0">
              <a:buNone/>
              <a:defRPr sz="558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644652" y="2629751"/>
            <a:ext cx="3060646" cy="386796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B25CA-AD45-4C95-8C23-1C6A039469A5}" type="datetime1">
              <a:rPr lang="en-US" smtClean="0"/>
              <a:pPr/>
              <a:t>4/2/2022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9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2E71-0A1A-4073-B60F-FA59C2CA001A}" type="datetime1">
              <a:rPr lang="en-US" smtClean="0"/>
              <a:pPr/>
              <a:t>4/2/2022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6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758C-1694-4565-82D4-EBBF833CB257}" type="datetime1">
              <a:rPr lang="en-US" smtClean="0"/>
              <a:pPr/>
              <a:t>4/2/2022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5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893" y="479954"/>
            <a:ext cx="2321965" cy="1679840"/>
          </a:xfrm>
        </p:spPr>
        <p:txBody>
          <a:bodyPr anchor="b"/>
          <a:lstStyle>
            <a:lvl1pPr>
              <a:defRPr sz="1117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60646" y="1036569"/>
            <a:ext cx="3644652" cy="5116178"/>
          </a:xfrm>
        </p:spPr>
        <p:txBody>
          <a:bodyPr/>
          <a:lstStyle>
            <a:lvl1pPr>
              <a:defRPr sz="1117"/>
            </a:lvl1pPr>
            <a:lvl2pPr>
              <a:defRPr sz="977"/>
            </a:lvl2pPr>
            <a:lvl3pPr>
              <a:defRPr sz="837"/>
            </a:lvl3pPr>
            <a:lvl4pPr>
              <a:defRPr sz="697"/>
            </a:lvl4pPr>
            <a:lvl5pPr>
              <a:defRPr sz="697"/>
            </a:lvl5pPr>
            <a:lvl6pPr>
              <a:defRPr sz="697"/>
            </a:lvl6pPr>
            <a:lvl7pPr>
              <a:defRPr sz="697"/>
            </a:lvl7pPr>
            <a:lvl8pPr>
              <a:defRPr sz="697"/>
            </a:lvl8pPr>
            <a:lvl9pPr>
              <a:defRPr sz="69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893" y="2159795"/>
            <a:ext cx="2321965" cy="4001285"/>
          </a:xfrm>
        </p:spPr>
        <p:txBody>
          <a:bodyPr/>
          <a:lstStyle>
            <a:lvl1pPr marL="0" indent="0">
              <a:buNone/>
              <a:defRPr sz="558"/>
            </a:lvl1pPr>
            <a:lvl2pPr marL="159438" indent="0">
              <a:buNone/>
              <a:defRPr sz="488"/>
            </a:lvl2pPr>
            <a:lvl3pPr marL="318875" indent="0">
              <a:buNone/>
              <a:defRPr sz="419"/>
            </a:lvl3pPr>
            <a:lvl4pPr marL="478314" indent="0">
              <a:buNone/>
              <a:defRPr sz="348"/>
            </a:lvl4pPr>
            <a:lvl5pPr marL="637752" indent="0">
              <a:buNone/>
              <a:defRPr sz="348"/>
            </a:lvl5pPr>
            <a:lvl6pPr marL="797190" indent="0">
              <a:buNone/>
              <a:defRPr sz="348"/>
            </a:lvl6pPr>
            <a:lvl7pPr marL="956627" indent="0">
              <a:buNone/>
              <a:defRPr sz="348"/>
            </a:lvl7pPr>
            <a:lvl8pPr marL="1116064" indent="0">
              <a:buNone/>
              <a:defRPr sz="348"/>
            </a:lvl8pPr>
            <a:lvl9pPr marL="1275502" indent="0">
              <a:buNone/>
              <a:defRPr sz="348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5484-FD6D-41C0-A29C-477D0CF69679}" type="datetime1">
              <a:rPr lang="en-US" smtClean="0"/>
              <a:pPr/>
              <a:t>4/2/2022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1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893" y="479954"/>
            <a:ext cx="2321965" cy="1679840"/>
          </a:xfrm>
        </p:spPr>
        <p:txBody>
          <a:bodyPr anchor="b"/>
          <a:lstStyle>
            <a:lvl1pPr>
              <a:defRPr sz="1117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060646" y="1036569"/>
            <a:ext cx="3644652" cy="5116178"/>
          </a:xfrm>
        </p:spPr>
        <p:txBody>
          <a:bodyPr/>
          <a:lstStyle>
            <a:lvl1pPr marL="0" indent="0">
              <a:buNone/>
              <a:defRPr sz="1117"/>
            </a:lvl1pPr>
            <a:lvl2pPr marL="159438" indent="0">
              <a:buNone/>
              <a:defRPr sz="977"/>
            </a:lvl2pPr>
            <a:lvl3pPr marL="318875" indent="0">
              <a:buNone/>
              <a:defRPr sz="837"/>
            </a:lvl3pPr>
            <a:lvl4pPr marL="478314" indent="0">
              <a:buNone/>
              <a:defRPr sz="697"/>
            </a:lvl4pPr>
            <a:lvl5pPr marL="637752" indent="0">
              <a:buNone/>
              <a:defRPr sz="697"/>
            </a:lvl5pPr>
            <a:lvl6pPr marL="797190" indent="0">
              <a:buNone/>
              <a:defRPr sz="697"/>
            </a:lvl6pPr>
            <a:lvl7pPr marL="956627" indent="0">
              <a:buNone/>
              <a:defRPr sz="697"/>
            </a:lvl7pPr>
            <a:lvl8pPr marL="1116064" indent="0">
              <a:buNone/>
              <a:defRPr sz="697"/>
            </a:lvl8pPr>
            <a:lvl9pPr marL="1275502" indent="0">
              <a:buNone/>
              <a:defRPr sz="697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893" y="2159795"/>
            <a:ext cx="2321965" cy="4001285"/>
          </a:xfrm>
        </p:spPr>
        <p:txBody>
          <a:bodyPr/>
          <a:lstStyle>
            <a:lvl1pPr marL="0" indent="0">
              <a:buNone/>
              <a:defRPr sz="558"/>
            </a:lvl1pPr>
            <a:lvl2pPr marL="159438" indent="0">
              <a:buNone/>
              <a:defRPr sz="488"/>
            </a:lvl2pPr>
            <a:lvl3pPr marL="318875" indent="0">
              <a:buNone/>
              <a:defRPr sz="419"/>
            </a:lvl3pPr>
            <a:lvl4pPr marL="478314" indent="0">
              <a:buNone/>
              <a:defRPr sz="348"/>
            </a:lvl4pPr>
            <a:lvl5pPr marL="637752" indent="0">
              <a:buNone/>
              <a:defRPr sz="348"/>
            </a:lvl5pPr>
            <a:lvl6pPr marL="797190" indent="0">
              <a:buNone/>
              <a:defRPr sz="348"/>
            </a:lvl6pPr>
            <a:lvl7pPr marL="956627" indent="0">
              <a:buNone/>
              <a:defRPr sz="348"/>
            </a:lvl7pPr>
            <a:lvl8pPr marL="1116064" indent="0">
              <a:buNone/>
              <a:defRPr sz="348"/>
            </a:lvl8pPr>
            <a:lvl9pPr marL="1275502" indent="0">
              <a:buNone/>
              <a:defRPr sz="348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A1DD6-19D4-44B1-8E93-C64691C69E13}" type="datetime1">
              <a:rPr lang="en-US" smtClean="0"/>
              <a:pPr/>
              <a:t>4/2/2022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4953" y="383297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4956" y="6672699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D2D49-5DE7-4756-AE86-CEB698DB686D}" type="datetime1">
              <a:rPr lang="en-US" smtClean="0"/>
              <a:pPr/>
              <a:t>4/2/2022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84772" y="6672699"/>
            <a:ext cx="2429769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084518" y="6672699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5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318875" rtl="0" eaLnBrk="1" latinLnBrk="0" hangingPunct="1">
        <a:lnSpc>
          <a:spcPct val="90000"/>
        </a:lnSpc>
        <a:spcBef>
          <a:spcPct val="0"/>
        </a:spcBef>
        <a:buNone/>
        <a:defRPr sz="15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9719" indent="-79719" algn="l" defTabSz="318875" rtl="0" eaLnBrk="1" latinLnBrk="0" hangingPunct="1">
        <a:lnSpc>
          <a:spcPct val="90000"/>
        </a:lnSpc>
        <a:spcBef>
          <a:spcPts val="348"/>
        </a:spcBef>
        <a:buFont typeface="Arial" panose="020B0604020202020204" pitchFamily="34" charset="0"/>
        <a:buChar char="•"/>
        <a:defRPr sz="977" kern="1200">
          <a:solidFill>
            <a:schemeClr val="tx1"/>
          </a:solidFill>
          <a:latin typeface="+mn-lt"/>
          <a:ea typeface="+mn-ea"/>
          <a:cs typeface="+mn-cs"/>
        </a:defRPr>
      </a:lvl1pPr>
      <a:lvl2pPr marL="239157" indent="-79719" algn="l" defTabSz="318875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837" kern="1200">
          <a:solidFill>
            <a:schemeClr val="tx1"/>
          </a:solidFill>
          <a:latin typeface="+mn-lt"/>
          <a:ea typeface="+mn-ea"/>
          <a:cs typeface="+mn-cs"/>
        </a:defRPr>
      </a:lvl2pPr>
      <a:lvl3pPr marL="398594" indent="-79719" algn="l" defTabSz="318875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97" kern="1200">
          <a:solidFill>
            <a:schemeClr val="tx1"/>
          </a:solidFill>
          <a:latin typeface="+mn-lt"/>
          <a:ea typeface="+mn-ea"/>
          <a:cs typeface="+mn-cs"/>
        </a:defRPr>
      </a:lvl3pPr>
      <a:lvl4pPr marL="558032" indent="-79719" algn="l" defTabSz="318875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28" kern="1200">
          <a:solidFill>
            <a:schemeClr val="tx1"/>
          </a:solidFill>
          <a:latin typeface="+mn-lt"/>
          <a:ea typeface="+mn-ea"/>
          <a:cs typeface="+mn-cs"/>
        </a:defRPr>
      </a:lvl4pPr>
      <a:lvl5pPr marL="717469" indent="-79719" algn="l" defTabSz="318875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28" kern="1200">
          <a:solidFill>
            <a:schemeClr val="tx1"/>
          </a:solidFill>
          <a:latin typeface="+mn-lt"/>
          <a:ea typeface="+mn-ea"/>
          <a:cs typeface="+mn-cs"/>
        </a:defRPr>
      </a:lvl5pPr>
      <a:lvl6pPr marL="876908" indent="-79719" algn="l" defTabSz="318875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28" kern="1200">
          <a:solidFill>
            <a:schemeClr val="tx1"/>
          </a:solidFill>
          <a:latin typeface="+mn-lt"/>
          <a:ea typeface="+mn-ea"/>
          <a:cs typeface="+mn-cs"/>
        </a:defRPr>
      </a:lvl6pPr>
      <a:lvl7pPr marL="1036347" indent="-79719" algn="l" defTabSz="318875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28" kern="1200">
          <a:solidFill>
            <a:schemeClr val="tx1"/>
          </a:solidFill>
          <a:latin typeface="+mn-lt"/>
          <a:ea typeface="+mn-ea"/>
          <a:cs typeface="+mn-cs"/>
        </a:defRPr>
      </a:lvl7pPr>
      <a:lvl8pPr marL="1195784" indent="-79719" algn="l" defTabSz="318875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28" kern="1200">
          <a:solidFill>
            <a:schemeClr val="tx1"/>
          </a:solidFill>
          <a:latin typeface="+mn-lt"/>
          <a:ea typeface="+mn-ea"/>
          <a:cs typeface="+mn-cs"/>
        </a:defRPr>
      </a:lvl8pPr>
      <a:lvl9pPr marL="1355222" indent="-79719" algn="l" defTabSz="318875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8875" rtl="0" eaLnBrk="1" latinLnBrk="0" hangingPunct="1">
        <a:defRPr sz="628" kern="1200">
          <a:solidFill>
            <a:schemeClr val="tx1"/>
          </a:solidFill>
          <a:latin typeface="+mn-lt"/>
          <a:ea typeface="+mn-ea"/>
          <a:cs typeface="+mn-cs"/>
        </a:defRPr>
      </a:lvl1pPr>
      <a:lvl2pPr marL="159438" algn="l" defTabSz="318875" rtl="0" eaLnBrk="1" latinLnBrk="0" hangingPunct="1">
        <a:defRPr sz="628" kern="1200">
          <a:solidFill>
            <a:schemeClr val="tx1"/>
          </a:solidFill>
          <a:latin typeface="+mn-lt"/>
          <a:ea typeface="+mn-ea"/>
          <a:cs typeface="+mn-cs"/>
        </a:defRPr>
      </a:lvl2pPr>
      <a:lvl3pPr marL="318875" algn="l" defTabSz="318875" rtl="0" eaLnBrk="1" latinLnBrk="0" hangingPunct="1">
        <a:defRPr sz="628" kern="1200">
          <a:solidFill>
            <a:schemeClr val="tx1"/>
          </a:solidFill>
          <a:latin typeface="+mn-lt"/>
          <a:ea typeface="+mn-ea"/>
          <a:cs typeface="+mn-cs"/>
        </a:defRPr>
      </a:lvl3pPr>
      <a:lvl4pPr marL="478314" algn="l" defTabSz="318875" rtl="0" eaLnBrk="1" latinLnBrk="0" hangingPunct="1">
        <a:defRPr sz="628" kern="1200">
          <a:solidFill>
            <a:schemeClr val="tx1"/>
          </a:solidFill>
          <a:latin typeface="+mn-lt"/>
          <a:ea typeface="+mn-ea"/>
          <a:cs typeface="+mn-cs"/>
        </a:defRPr>
      </a:lvl4pPr>
      <a:lvl5pPr marL="637752" algn="l" defTabSz="318875" rtl="0" eaLnBrk="1" latinLnBrk="0" hangingPunct="1">
        <a:defRPr sz="628" kern="1200">
          <a:solidFill>
            <a:schemeClr val="tx1"/>
          </a:solidFill>
          <a:latin typeface="+mn-lt"/>
          <a:ea typeface="+mn-ea"/>
          <a:cs typeface="+mn-cs"/>
        </a:defRPr>
      </a:lvl5pPr>
      <a:lvl6pPr marL="797190" algn="l" defTabSz="318875" rtl="0" eaLnBrk="1" latinLnBrk="0" hangingPunct="1">
        <a:defRPr sz="628" kern="1200">
          <a:solidFill>
            <a:schemeClr val="tx1"/>
          </a:solidFill>
          <a:latin typeface="+mn-lt"/>
          <a:ea typeface="+mn-ea"/>
          <a:cs typeface="+mn-cs"/>
        </a:defRPr>
      </a:lvl6pPr>
      <a:lvl7pPr marL="956627" algn="l" defTabSz="318875" rtl="0" eaLnBrk="1" latinLnBrk="0" hangingPunct="1">
        <a:defRPr sz="628" kern="1200">
          <a:solidFill>
            <a:schemeClr val="tx1"/>
          </a:solidFill>
          <a:latin typeface="+mn-lt"/>
          <a:ea typeface="+mn-ea"/>
          <a:cs typeface="+mn-cs"/>
        </a:defRPr>
      </a:lvl7pPr>
      <a:lvl8pPr marL="1116064" algn="l" defTabSz="318875" rtl="0" eaLnBrk="1" latinLnBrk="0" hangingPunct="1">
        <a:defRPr sz="628" kern="1200">
          <a:solidFill>
            <a:schemeClr val="tx1"/>
          </a:solidFill>
          <a:latin typeface="+mn-lt"/>
          <a:ea typeface="+mn-ea"/>
          <a:cs typeface="+mn-cs"/>
        </a:defRPr>
      </a:lvl8pPr>
      <a:lvl9pPr marL="1275502" algn="l" defTabSz="318875" rtl="0" eaLnBrk="1" latinLnBrk="0" hangingPunct="1">
        <a:defRPr sz="6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h2database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h2databas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00217" y="2177417"/>
            <a:ext cx="3382530" cy="892064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2947" dirty="0"/>
              <a:t>주문 </a:t>
            </a:r>
            <a:r>
              <a:rPr lang="ko-KR" altLang="en-US" sz="2947" dirty="0" err="1"/>
              <a:t>웹시스템</a:t>
            </a:r>
            <a:r>
              <a:rPr lang="ko-KR" altLang="en-US" sz="2947" dirty="0"/>
              <a:t> 만들기</a:t>
            </a:r>
            <a:endParaRPr lang="en-US" altLang="ko-KR" sz="2947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</a:t>
            </a:fld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476459" y="4359882"/>
            <a:ext cx="2260555" cy="2866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63" dirty="0" err="1"/>
              <a:t>자바</a:t>
            </a:r>
            <a:r>
              <a:rPr lang="en-US" sz="1263" dirty="0"/>
              <a:t> </a:t>
            </a:r>
            <a:r>
              <a:rPr lang="en-US" sz="1263" dirty="0" err="1"/>
              <a:t>orm</a:t>
            </a:r>
            <a:r>
              <a:rPr lang="en-US" sz="1263" dirty="0"/>
              <a:t> </a:t>
            </a:r>
            <a:r>
              <a:rPr lang="en-US" sz="1263" dirty="0" err="1"/>
              <a:t>표준</a:t>
            </a:r>
            <a:r>
              <a:rPr lang="en-US" sz="1263" dirty="0"/>
              <a:t> </a:t>
            </a:r>
            <a:r>
              <a:rPr lang="en-US" sz="1263" dirty="0" err="1"/>
              <a:t>jpa</a:t>
            </a:r>
            <a:r>
              <a:rPr lang="en-US" sz="1263" dirty="0"/>
              <a:t> </a:t>
            </a:r>
            <a:r>
              <a:rPr lang="en-US" sz="1263" dirty="0" err="1"/>
              <a:t>프로그래밍</a:t>
            </a:r>
            <a:endParaRPr lang="en-US" sz="1263" dirty="0"/>
          </a:p>
        </p:txBody>
      </p:sp>
    </p:spTree>
    <p:extLst>
      <p:ext uri="{BB962C8B-B14F-4D97-AF65-F5344CB8AC3E}">
        <p14:creationId xmlns:p14="http://schemas.microsoft.com/office/powerpoint/2010/main" val="149183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5" dirty="0"/>
              <a:t>H2 </a:t>
            </a:r>
            <a:r>
              <a:rPr lang="ko-KR" altLang="en-US" sz="2105" dirty="0"/>
              <a:t>데이터베이스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2095" y="568806"/>
            <a:ext cx="6539484" cy="6404568"/>
          </a:xfrm>
        </p:spPr>
        <p:txBody>
          <a:bodyPr>
            <a:normAutofit/>
          </a:bodyPr>
          <a:lstStyle/>
          <a:p>
            <a:r>
              <a:rPr lang="ko-KR" altLang="en-US" sz="1894" b="1" dirty="0"/>
              <a:t>설치 </a:t>
            </a:r>
            <a:r>
              <a:rPr lang="ko-KR" altLang="en-US" sz="1894" b="1"/>
              <a:t>및 실행방법</a:t>
            </a:r>
            <a:endParaRPr lang="en-US" altLang="ko-KR" sz="1894" b="1"/>
          </a:p>
          <a:p>
            <a:pPr lvl="1"/>
            <a:r>
              <a:rPr lang="en-US" altLang="ko-KR" sz="1400">
                <a:hlinkClick r:id="rId2"/>
              </a:rPr>
              <a:t>http://h2database.com</a:t>
            </a:r>
            <a:r>
              <a:rPr lang="en-US" altLang="ko-KR" sz="1400"/>
              <a:t> </a:t>
            </a:r>
            <a:r>
              <a:rPr lang="en-US" altLang="ko-KR" sz="1400">
                <a:sym typeface="Wingdings" panose="05000000000000000000" pitchFamily="2" charset="2"/>
              </a:rPr>
              <a:t> All Platforms</a:t>
            </a:r>
            <a:r>
              <a:rPr lang="ko-KR" altLang="en-US" sz="1400">
                <a:sym typeface="Wingdings" panose="05000000000000000000" pitchFamily="2" charset="2"/>
              </a:rPr>
              <a:t>를 다운 받아 적절한 곳에 압축 풀기</a:t>
            </a:r>
            <a:endParaRPr lang="en-US" altLang="ko-KR" sz="1400">
              <a:sym typeface="Wingdings" panose="05000000000000000000" pitchFamily="2" charset="2"/>
            </a:endParaRPr>
          </a:p>
          <a:p>
            <a:pPr lvl="1"/>
            <a:endParaRPr lang="ko-KR" altLang="en-US" sz="1600"/>
          </a:p>
          <a:p>
            <a:pPr lvl="1"/>
            <a:endParaRPr lang="en-US" altLang="ko-KR" sz="1754" b="1" dirty="0"/>
          </a:p>
          <a:p>
            <a:pPr lvl="1"/>
            <a:endParaRPr lang="en-US" altLang="ko-KR" sz="1684" dirty="0"/>
          </a:p>
          <a:p>
            <a:endParaRPr lang="en-US" sz="1894" b="1" dirty="0"/>
          </a:p>
        </p:txBody>
      </p:sp>
      <p:pic>
        <p:nvPicPr>
          <p:cNvPr id="9" name="Picture 4" descr="https://blog.kakaocdn.net/dn/dGc3nG/btqCWL5HJ0c/EldXMcLoOKconiIk7STJQK/img.png">
            <a:extLst>
              <a:ext uri="{FF2B5EF4-FFF2-40B4-BE49-F238E27FC236}">
                <a16:creationId xmlns:a16="http://schemas.microsoft.com/office/drawing/2014/main" id="{3FCA3A80-2FDC-41CD-AF0E-D9E0918D0B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8" r="7987" b="4011"/>
          <a:stretch/>
        </p:blipFill>
        <p:spPr bwMode="auto">
          <a:xfrm>
            <a:off x="31679" y="1512566"/>
            <a:ext cx="4605557" cy="4517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2862C640-FCEF-4164-856E-BC0606473107}"/>
              </a:ext>
            </a:extLst>
          </p:cNvPr>
          <p:cNvSpPr/>
          <p:nvPr/>
        </p:nvSpPr>
        <p:spPr>
          <a:xfrm>
            <a:off x="4694449" y="1512566"/>
            <a:ext cx="4245537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다시</a:t>
            </a:r>
            <a:r>
              <a:rPr lang="en-US" sz="1600" dirty="0"/>
              <a:t> 첫 </a:t>
            </a:r>
            <a:r>
              <a:rPr lang="en-US" sz="1600" dirty="0" err="1"/>
              <a:t>화면으로</a:t>
            </a:r>
            <a:r>
              <a:rPr lang="en-US" sz="1600" dirty="0"/>
              <a:t> </a:t>
            </a:r>
            <a:r>
              <a:rPr lang="en-US" sz="1600" dirty="0" err="1"/>
              <a:t>가서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 err="1"/>
              <a:t>저장한</a:t>
            </a:r>
            <a:r>
              <a:rPr lang="en-US" sz="1600" dirty="0"/>
              <a:t> </a:t>
            </a:r>
            <a:r>
              <a:rPr lang="en-US" sz="1600" dirty="0" err="1"/>
              <a:t>설정</a:t>
            </a:r>
            <a:r>
              <a:rPr lang="en-US" sz="1600" dirty="0"/>
              <a:t>: Generic H2 (Server)</a:t>
            </a:r>
          </a:p>
          <a:p>
            <a:endParaRPr lang="en-US" sz="1600" dirty="0"/>
          </a:p>
          <a:p>
            <a:r>
              <a:rPr lang="en-US" sz="1600" dirty="0"/>
              <a:t>JDBC URL: jdbc:h2:tcp://localhost/~/test</a:t>
            </a:r>
          </a:p>
          <a:p>
            <a:endParaRPr lang="en-US" sz="1600" dirty="0"/>
          </a:p>
          <a:p>
            <a:r>
              <a:rPr lang="en-US" sz="1600" dirty="0"/>
              <a:t>를 </a:t>
            </a:r>
            <a:r>
              <a:rPr lang="en-US" sz="1600" dirty="0" err="1"/>
              <a:t>입력하고</a:t>
            </a:r>
            <a:r>
              <a:rPr lang="en-US" sz="1600" dirty="0"/>
              <a:t> </a:t>
            </a:r>
            <a:r>
              <a:rPr lang="en-US" sz="1600" dirty="0" err="1"/>
              <a:t>연결을</a:t>
            </a:r>
            <a:r>
              <a:rPr lang="en-US" sz="1600" dirty="0"/>
              <a:t> </a:t>
            </a:r>
            <a:r>
              <a:rPr lang="en-US" sz="1600" dirty="0" err="1"/>
              <a:t>클릭</a:t>
            </a:r>
            <a:endParaRPr 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897E12-FFDC-41EC-9E24-CA62F4631D07}"/>
              </a:ext>
            </a:extLst>
          </p:cNvPr>
          <p:cNvSpPr txBox="1"/>
          <p:nvPr/>
        </p:nvSpPr>
        <p:spPr>
          <a:xfrm>
            <a:off x="4637236" y="3840088"/>
            <a:ext cx="325177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H2</a:t>
            </a:r>
            <a:r>
              <a:rPr lang="ko-KR" altLang="en-US" sz="1400" dirty="0"/>
              <a:t>데이터베이스 연결이 잘 안되는 수강생은</a:t>
            </a:r>
            <a:r>
              <a:rPr lang="en-US" altLang="ko-KR" sz="1400" dirty="0"/>
              <a:t> MySQL</a:t>
            </a:r>
            <a:r>
              <a:rPr lang="ko-KR" altLang="en-US" sz="1400" dirty="0"/>
              <a:t>과 같은 다른 </a:t>
            </a:r>
            <a:r>
              <a:rPr lang="en-US" altLang="ko-KR" sz="1400" dirty="0"/>
              <a:t>DB</a:t>
            </a:r>
            <a:r>
              <a:rPr lang="ko-KR" altLang="en-US" sz="1400" dirty="0"/>
              <a:t>를 사용해도 무방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프로젝트 생성 시 자신이 사용할 </a:t>
            </a:r>
            <a:r>
              <a:rPr lang="en-US" altLang="ko-KR" sz="1400" dirty="0"/>
              <a:t>DB </a:t>
            </a:r>
            <a:r>
              <a:rPr lang="ko-KR" altLang="en-US" sz="1400" dirty="0"/>
              <a:t>선택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5553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5" dirty="0"/>
              <a:t>H2 </a:t>
            </a:r>
            <a:r>
              <a:rPr lang="ko-KR" altLang="en-US" sz="2105" dirty="0"/>
              <a:t>데이터베이스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2095" y="568806"/>
            <a:ext cx="6539484" cy="6404568"/>
          </a:xfrm>
        </p:spPr>
        <p:txBody>
          <a:bodyPr>
            <a:normAutofit/>
          </a:bodyPr>
          <a:lstStyle/>
          <a:p>
            <a:r>
              <a:rPr lang="en-US" altLang="ko-KR" sz="1894" b="1" dirty="0"/>
              <a:t>JDBC</a:t>
            </a:r>
            <a:r>
              <a:rPr lang="ko-KR" altLang="en-US" sz="1894" b="1" dirty="0"/>
              <a:t>와 </a:t>
            </a:r>
            <a:r>
              <a:rPr lang="en-US" altLang="ko-KR" sz="1894" b="1"/>
              <a:t>JPA </a:t>
            </a:r>
            <a:r>
              <a:rPr lang="ko-KR" altLang="en-US" sz="1894" b="1"/>
              <a:t>설정</a:t>
            </a:r>
            <a:endParaRPr lang="en-US" altLang="ko-KR" sz="1894" b="1"/>
          </a:p>
          <a:p>
            <a:pPr lvl="1"/>
            <a:r>
              <a:rPr lang="en-US" altLang="ko-KR" sz="1754" b="1"/>
              <a:t>application.yml</a:t>
            </a:r>
            <a:r>
              <a:rPr lang="ko-KR" altLang="en-US" sz="1754" b="1"/>
              <a:t>파일</a:t>
            </a:r>
            <a:endParaRPr lang="en-US" altLang="ko-KR" sz="1754" b="1" dirty="0"/>
          </a:p>
          <a:p>
            <a:endParaRPr lang="en-US" altLang="ko-KR" sz="1894" b="1" dirty="0"/>
          </a:p>
          <a:p>
            <a:endParaRPr lang="en-US" altLang="ko-KR" sz="1894" b="1" dirty="0"/>
          </a:p>
          <a:p>
            <a:endParaRPr lang="en-US" altLang="ko-KR" sz="1894" b="1" dirty="0"/>
          </a:p>
          <a:p>
            <a:endParaRPr lang="en-US" altLang="ko-KR" sz="1894" b="1" dirty="0"/>
          </a:p>
          <a:p>
            <a:endParaRPr lang="en-US" altLang="ko-KR" sz="1894" b="1" dirty="0"/>
          </a:p>
          <a:p>
            <a:endParaRPr lang="en-US" altLang="ko-KR" sz="1894" b="1" dirty="0"/>
          </a:p>
          <a:p>
            <a:pPr lvl="1"/>
            <a:endParaRPr lang="en-US" altLang="ko-KR" sz="1684" dirty="0"/>
          </a:p>
          <a:p>
            <a:pPr lvl="1"/>
            <a:endParaRPr lang="en-US" altLang="ko-KR" sz="1684" dirty="0"/>
          </a:p>
          <a:p>
            <a:pPr lvl="1"/>
            <a:endParaRPr lang="en-US" altLang="ko-KR" sz="1754" b="1" dirty="0"/>
          </a:p>
          <a:p>
            <a:endParaRPr lang="en-US" sz="1894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38499AF-C02F-44C4-9112-7D17F189CF76}"/>
              </a:ext>
            </a:extLst>
          </p:cNvPr>
          <p:cNvSpPr/>
          <p:nvPr/>
        </p:nvSpPr>
        <p:spPr>
          <a:xfrm>
            <a:off x="453116" y="1508932"/>
            <a:ext cx="3597275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/>
              <a:t>spring:</a:t>
            </a:r>
          </a:p>
          <a:p>
            <a:r>
              <a:rPr lang="ko-KR" altLang="en-US"/>
              <a:t>  output:</a:t>
            </a:r>
          </a:p>
          <a:p>
            <a:r>
              <a:rPr lang="ko-KR" altLang="en-US"/>
              <a:t>    ansi:</a:t>
            </a:r>
          </a:p>
          <a:p>
            <a:r>
              <a:rPr lang="ko-KR" altLang="en-US"/>
              <a:t>      enabled: always</a:t>
            </a:r>
          </a:p>
          <a:p>
            <a:r>
              <a:rPr lang="ko-KR" altLang="en-US"/>
              <a:t>  datasource:</a:t>
            </a:r>
          </a:p>
          <a:p>
            <a:r>
              <a:rPr lang="ko-KR" altLang="en-US"/>
              <a:t>    url: jdbc:h2:tcp://localhost/~/test</a:t>
            </a:r>
          </a:p>
          <a:p>
            <a:r>
              <a:rPr lang="ko-KR" altLang="en-US"/>
              <a:t>    username: sa</a:t>
            </a:r>
          </a:p>
          <a:p>
            <a:r>
              <a:rPr lang="ko-KR" altLang="en-US"/>
              <a:t>    password:</a:t>
            </a:r>
          </a:p>
          <a:p>
            <a:r>
              <a:rPr lang="ko-KR" altLang="en-US"/>
              <a:t>    driver-class-name: org.h2.Driver</a:t>
            </a:r>
          </a:p>
          <a:p>
            <a:r>
              <a:rPr lang="ko-KR" altLang="en-US"/>
              <a:t>  jpa:</a:t>
            </a:r>
          </a:p>
          <a:p>
            <a:r>
              <a:rPr lang="ko-KR" altLang="en-US"/>
              <a:t>    hibernate:</a:t>
            </a:r>
          </a:p>
          <a:p>
            <a:r>
              <a:rPr lang="ko-KR" altLang="en-US"/>
              <a:t>      ddl-auto: create</a:t>
            </a:r>
          </a:p>
          <a:p>
            <a:r>
              <a:rPr lang="ko-KR" altLang="en-US"/>
              <a:t>    properties:</a:t>
            </a:r>
          </a:p>
          <a:p>
            <a:r>
              <a:rPr lang="ko-KR" altLang="en-US"/>
              <a:t>      hibernate:</a:t>
            </a:r>
          </a:p>
          <a:p>
            <a:r>
              <a:rPr lang="ko-KR" altLang="en-US"/>
              <a:t>        show_sql: true</a:t>
            </a:r>
          </a:p>
          <a:p>
            <a:r>
              <a:rPr lang="ko-KR" altLang="en-US"/>
              <a:t>        format_sql: true</a:t>
            </a:r>
          </a:p>
        </p:txBody>
      </p:sp>
    </p:spTree>
    <p:extLst>
      <p:ext uri="{BB962C8B-B14F-4D97-AF65-F5344CB8AC3E}">
        <p14:creationId xmlns:p14="http://schemas.microsoft.com/office/powerpoint/2010/main" val="11345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5" dirty="0"/>
              <a:t>Entity</a:t>
            </a:r>
            <a:r>
              <a:rPr lang="ko-KR" altLang="en-US" sz="2105" dirty="0"/>
              <a:t>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2095" y="568806"/>
            <a:ext cx="6539484" cy="6404568"/>
          </a:xfrm>
        </p:spPr>
        <p:txBody>
          <a:bodyPr>
            <a:normAutofit/>
          </a:bodyPr>
          <a:lstStyle/>
          <a:p>
            <a:r>
              <a:rPr lang="en-US" altLang="ko-KR" sz="1894" b="1" dirty="0" err="1"/>
              <a:t>Jpabook.Jpashop.domain</a:t>
            </a:r>
            <a:r>
              <a:rPr lang="en-US" altLang="ko-KR" sz="1894" b="1" dirty="0"/>
              <a:t> </a:t>
            </a:r>
            <a:r>
              <a:rPr lang="ko-KR" altLang="en-US" sz="1894" b="1" dirty="0"/>
              <a:t>패키지 생성</a:t>
            </a:r>
            <a:endParaRPr lang="en-US" altLang="ko-KR" sz="1894" b="1" dirty="0"/>
          </a:p>
          <a:p>
            <a:r>
              <a:rPr lang="en-US" altLang="ko-KR" sz="1894" b="1" dirty="0"/>
              <a:t>Address</a:t>
            </a:r>
          </a:p>
          <a:p>
            <a:pPr lvl="1"/>
            <a:r>
              <a:rPr lang="ko-KR" altLang="en-US" sz="1500" dirty="0"/>
              <a:t>고객과 </a:t>
            </a:r>
            <a:r>
              <a:rPr lang="ko-KR" altLang="en-US" sz="1500" dirty="0" err="1"/>
              <a:t>배달정보에</a:t>
            </a:r>
            <a:r>
              <a:rPr lang="ko-KR" altLang="en-US" sz="1500" dirty="0"/>
              <a:t> 사용될 </a:t>
            </a:r>
            <a:r>
              <a:rPr lang="ko-KR" altLang="en-US" sz="1500" dirty="0" err="1"/>
              <a:t>임베디드</a:t>
            </a:r>
            <a:r>
              <a:rPr lang="ko-KR" altLang="en-US" sz="1500" dirty="0"/>
              <a:t> 타입 </a:t>
            </a:r>
            <a:r>
              <a:rPr lang="en-US" altLang="ko-KR" sz="1500" dirty="0"/>
              <a:t>(embedded type, </a:t>
            </a:r>
            <a:r>
              <a:rPr lang="ko-KR" altLang="en-US" sz="1500" dirty="0"/>
              <a:t>복합 값 타입</a:t>
            </a:r>
            <a:r>
              <a:rPr lang="en-US" altLang="ko-KR" sz="1500" dirty="0"/>
              <a:t>)</a:t>
            </a:r>
          </a:p>
          <a:p>
            <a:pPr lvl="1"/>
            <a:r>
              <a:rPr lang="ko-KR" altLang="en-US" sz="1500" dirty="0"/>
              <a:t>주로 기본 값 타입을 모아서 만들기 때문에 복합 값 타입이라고 함</a:t>
            </a:r>
            <a:endParaRPr lang="en-US" altLang="ko-KR" sz="1500" dirty="0"/>
          </a:p>
          <a:p>
            <a:pPr lvl="1"/>
            <a:endParaRPr lang="en-US" altLang="ko-KR" sz="1754" b="1" dirty="0"/>
          </a:p>
          <a:p>
            <a:endParaRPr lang="en-US" sz="1894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49224" y="2616928"/>
            <a:ext cx="2627642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@Getter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@Setter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@Embeddable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Address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private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street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private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zipcode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06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5" dirty="0"/>
              <a:t>Entity</a:t>
            </a:r>
            <a:r>
              <a:rPr lang="ko-KR" altLang="en-US" sz="2105" dirty="0"/>
              <a:t>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2095" y="568806"/>
            <a:ext cx="6539484" cy="6404568"/>
          </a:xfrm>
        </p:spPr>
        <p:txBody>
          <a:bodyPr>
            <a:normAutofit/>
          </a:bodyPr>
          <a:lstStyle/>
          <a:p>
            <a:r>
              <a:rPr lang="en-US" altLang="ko-KR" sz="1894" b="1" dirty="0"/>
              <a:t>Member</a:t>
            </a:r>
          </a:p>
          <a:p>
            <a:pPr lvl="1"/>
            <a:r>
              <a:rPr lang="ko-KR" altLang="en-US" sz="1600" dirty="0" err="1"/>
              <a:t>임베디드</a:t>
            </a:r>
            <a:r>
              <a:rPr lang="ko-KR" altLang="en-US" sz="1600" dirty="0"/>
              <a:t> 타입을 사용할 때</a:t>
            </a:r>
            <a:r>
              <a:rPr lang="en-US" altLang="ko-KR" sz="1600" dirty="0"/>
              <a:t>, </a:t>
            </a:r>
            <a:r>
              <a:rPr lang="ko-KR" altLang="en-US" sz="1600" dirty="0"/>
              <a:t>사용하는 곳에서는 </a:t>
            </a:r>
            <a:r>
              <a:rPr lang="en-US" altLang="ko-KR" sz="1600" dirty="0"/>
              <a:t>@Embedded, </a:t>
            </a:r>
            <a:r>
              <a:rPr lang="ko-KR" altLang="en-US" sz="1600" dirty="0"/>
              <a:t>정의하는 곳에서는 </a:t>
            </a:r>
            <a:r>
              <a:rPr lang="en-US" altLang="ko-KR" sz="1600" dirty="0"/>
              <a:t>@Embeddable </a:t>
            </a:r>
            <a:r>
              <a:rPr lang="ko-KR" altLang="en-US" sz="1600" dirty="0" err="1"/>
              <a:t>어노테이션을</a:t>
            </a:r>
            <a:r>
              <a:rPr lang="ko-KR" altLang="en-US" sz="1600" dirty="0"/>
              <a:t> 붙임</a:t>
            </a:r>
            <a:r>
              <a:rPr lang="en-US" altLang="ko-KR" sz="1600" dirty="0"/>
              <a:t>(</a:t>
            </a:r>
            <a:r>
              <a:rPr lang="ko-KR" altLang="en-US" sz="1600" dirty="0"/>
              <a:t>둘 중 하나만 붙여도 됨</a:t>
            </a:r>
            <a:r>
              <a:rPr lang="en-US" altLang="ko-KR" sz="1600" dirty="0"/>
              <a:t>)</a:t>
            </a:r>
            <a:endParaRPr lang="en-US" sz="16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85800" y="2148822"/>
            <a:ext cx="5197257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@Getter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@Setter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@Entity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@Id @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GeneratedValue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@Column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(name=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"MEMBER_ID"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Long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private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@Embedded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Address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address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OneToMany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mappedBy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"member"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List&lt;Order&gt;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orders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ArrayList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&lt;Order&gt;()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49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21564" y="121567"/>
            <a:ext cx="6426708" cy="700749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36000" rIns="91440" bIns="360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@Entity</a:t>
            </a:r>
            <a:r>
              <a:rPr kumimoji="0" lang="en-US" altLang="en-US" sz="1250" b="0" i="0" u="none" strike="noStrike" cap="none" normalizeH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@Getter</a:t>
            </a:r>
            <a:r>
              <a:rPr lang="en-US" altLang="en-US" sz="1250" dirty="0">
                <a:solidFill>
                  <a:srgbClr val="BBB529"/>
                </a:solidFill>
                <a:latin typeface="Arial Unicode MS"/>
                <a:ea typeface="JetBrains Mono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@Setter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@Table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(name=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"ORDERS"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 {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@Id @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GeneratedValue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@Column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(name=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"ORDER_ID"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Long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ManyToOne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(fetch=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FetchType.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LAZY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JoinColumn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(name=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"MEMBER_ID"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OneToMany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mappedBy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order"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cascade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CascadeType.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ALL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List&lt;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OrderItem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orderItems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ArrayList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OrderItem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&gt;()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OneToOne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(cascade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CascadeType.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ALL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fetch=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FetchType.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LAZY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JoinColumn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(name=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"DELIVERY_ID"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Delivery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delivery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private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LocalDateTime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orderDate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@Enumerated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EnumType.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OrderStatus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status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  //</a:t>
            </a:r>
            <a:r>
              <a:rPr lang="en-US" altLang="en-US" sz="1250" dirty="0">
                <a:solidFill>
                  <a:srgbClr val="CC7832"/>
                </a:solidFill>
                <a:latin typeface="Arial Unicode MS"/>
                <a:ea typeface="JetBrains Mono"/>
              </a:rPr>
              <a:t>ORDER, CANCELED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public void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setMember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(Member member){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member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member.getOrders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().add(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addOrderItem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OrderItem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orderItem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orderItems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.add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orderItem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orderItem.setOrder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setDelivery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(Delivery delivery){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delivery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delivery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delivery.setOrder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82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5" dirty="0"/>
              <a:t>Entity</a:t>
            </a:r>
            <a:r>
              <a:rPr lang="ko-KR" altLang="en-US" sz="2105" dirty="0"/>
              <a:t>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2095" y="568806"/>
            <a:ext cx="6539484" cy="6404568"/>
          </a:xfrm>
        </p:spPr>
        <p:txBody>
          <a:bodyPr>
            <a:normAutofit lnSpcReduction="10000"/>
          </a:bodyPr>
          <a:lstStyle/>
          <a:p>
            <a:r>
              <a:rPr lang="en-US" altLang="ko-KR" sz="1600" b="1" dirty="0" err="1"/>
              <a:t>FetchType</a:t>
            </a:r>
            <a:endParaRPr lang="en-US" altLang="ko-KR" sz="1400" b="1" dirty="0"/>
          </a:p>
          <a:p>
            <a:pPr lvl="1"/>
            <a:r>
              <a:rPr lang="en-US" altLang="ko-KR" sz="1400" dirty="0" err="1"/>
              <a:t>FetchType</a:t>
            </a:r>
            <a:r>
              <a:rPr lang="en-US" altLang="ko-KR" sz="1400" dirty="0"/>
              <a:t>: </a:t>
            </a:r>
            <a:r>
              <a:rPr lang="ko-KR" altLang="en-US" sz="1400" dirty="0"/>
              <a:t>특정 </a:t>
            </a:r>
            <a:r>
              <a:rPr lang="ko-KR" altLang="en-US" sz="1400" dirty="0" err="1"/>
              <a:t>엔티티를</a:t>
            </a:r>
            <a:r>
              <a:rPr lang="ko-KR" altLang="en-US" sz="1400" dirty="0"/>
              <a:t> 조회하는 시점에</a:t>
            </a:r>
            <a:r>
              <a:rPr lang="en-US" altLang="ko-KR" sz="1400" dirty="0"/>
              <a:t> 1)</a:t>
            </a:r>
            <a:r>
              <a:rPr lang="ko-KR" altLang="en-US" sz="1400" dirty="0"/>
              <a:t>연관된 </a:t>
            </a:r>
            <a:r>
              <a:rPr lang="ko-KR" altLang="en-US" sz="1400" dirty="0" err="1"/>
              <a:t>엔티티도</a:t>
            </a:r>
            <a:r>
              <a:rPr lang="ko-KR" altLang="en-US" sz="1400" dirty="0"/>
              <a:t> 함께 조회하거나</a:t>
            </a:r>
            <a:r>
              <a:rPr lang="en-US" altLang="ko-KR" sz="1400" dirty="0"/>
              <a:t>(EAGER), 2) </a:t>
            </a:r>
            <a:r>
              <a:rPr lang="ko-KR" altLang="en-US" sz="1400" dirty="0"/>
              <a:t>프록시로 채운 후 나중에 실제 사용되는 시점에 연관 </a:t>
            </a:r>
            <a:r>
              <a:rPr lang="ko-KR" altLang="en-US" sz="1400" dirty="0" err="1"/>
              <a:t>엔티티를</a:t>
            </a:r>
            <a:r>
              <a:rPr lang="ko-KR" altLang="en-US" sz="1400" dirty="0"/>
              <a:t> 조회할 수 있음</a:t>
            </a:r>
            <a:endParaRPr lang="en-US" altLang="ko-KR" sz="1400" dirty="0"/>
          </a:p>
          <a:p>
            <a:pPr lvl="1"/>
            <a:r>
              <a:rPr lang="en-US" altLang="ko-KR" sz="1400" dirty="0"/>
              <a:t>EAGER</a:t>
            </a:r>
            <a:r>
              <a:rPr lang="ko-KR" altLang="en-US" sz="1400" dirty="0"/>
              <a:t>는 내가 예상하지 못한 쿼리</a:t>
            </a:r>
            <a:r>
              <a:rPr lang="en-US" altLang="ko-KR" sz="1400" dirty="0"/>
              <a:t>(join)</a:t>
            </a:r>
            <a:r>
              <a:rPr lang="ko-KR" altLang="en-US" sz="1400" dirty="0"/>
              <a:t>가 발생할 수 있으며 </a:t>
            </a:r>
            <a:r>
              <a:rPr lang="en-US" altLang="ko-KR" sz="1400" dirty="0"/>
              <a:t>JPQL </a:t>
            </a:r>
            <a:r>
              <a:rPr lang="ko-KR" altLang="en-US" sz="1400" dirty="0"/>
              <a:t>사용시 </a:t>
            </a:r>
            <a:r>
              <a:rPr lang="en-US" altLang="ko-KR" sz="1400" dirty="0"/>
              <a:t>N+1</a:t>
            </a:r>
            <a:r>
              <a:rPr lang="ko-KR" altLang="en-US" sz="1400" dirty="0"/>
              <a:t>문제를 발생시킬 수 있으므로 모든</a:t>
            </a:r>
            <a:r>
              <a:rPr lang="en-US" altLang="ko-KR" sz="1400" dirty="0"/>
              <a:t> Fetch</a:t>
            </a:r>
            <a:r>
              <a:rPr lang="ko-KR" altLang="en-US" sz="1400" dirty="0"/>
              <a:t>는 </a:t>
            </a:r>
            <a:r>
              <a:rPr lang="en-US" altLang="ko-KR" sz="1400" dirty="0"/>
              <a:t>Lazy</a:t>
            </a:r>
            <a:r>
              <a:rPr lang="ko-KR" altLang="en-US" sz="1400" dirty="0"/>
              <a:t>로 설정해야 함</a:t>
            </a:r>
            <a:endParaRPr lang="en-US" altLang="ko-KR" sz="1400" dirty="0"/>
          </a:p>
          <a:p>
            <a:pPr lvl="1"/>
            <a:r>
              <a:rPr lang="en-US" altLang="ko-KR" sz="1400" dirty="0"/>
              <a:t>@</a:t>
            </a:r>
            <a:r>
              <a:rPr lang="en-US" altLang="ko-KR" sz="1400" dirty="0" err="1"/>
              <a:t>XXXToOne</a:t>
            </a:r>
            <a:r>
              <a:rPr lang="ko-KR" altLang="en-US" sz="1400" dirty="0"/>
              <a:t>과 같이 </a:t>
            </a:r>
            <a:r>
              <a:rPr lang="en-US" altLang="ko-KR" sz="1400" dirty="0" err="1"/>
              <a:t>ToOne</a:t>
            </a:r>
            <a:r>
              <a:rPr lang="ko-KR" altLang="en-US" sz="1400" dirty="0"/>
              <a:t>으로 끝나는 연관관계 매핑 </a:t>
            </a:r>
            <a:r>
              <a:rPr lang="ko-KR" altLang="en-US" sz="1400" dirty="0" err="1"/>
              <a:t>어노테이션은</a:t>
            </a:r>
            <a:r>
              <a:rPr lang="ko-KR" altLang="en-US" sz="1400" dirty="0"/>
              <a:t> 기본적으로  </a:t>
            </a:r>
            <a:r>
              <a:rPr lang="en-US" altLang="ko-KR" sz="1400" dirty="0" err="1"/>
              <a:t>FetchType</a:t>
            </a:r>
            <a:r>
              <a:rPr lang="ko-KR" altLang="en-US" sz="1400" dirty="0"/>
              <a:t>이 </a:t>
            </a:r>
            <a:r>
              <a:rPr lang="en-US" altLang="ko-KR" sz="1400" dirty="0"/>
              <a:t>EAGER</a:t>
            </a:r>
            <a:r>
              <a:rPr lang="ko-KR" altLang="en-US" sz="1400" dirty="0"/>
              <a:t>이므로 </a:t>
            </a:r>
            <a:r>
              <a:rPr lang="en-US" altLang="ko-KR" sz="1400" dirty="0"/>
              <a:t>LAZY</a:t>
            </a:r>
            <a:r>
              <a:rPr lang="ko-KR" altLang="en-US" sz="1400" dirty="0"/>
              <a:t>로 변경해야 함</a:t>
            </a:r>
            <a:endParaRPr lang="en-US" altLang="ko-KR" sz="1400" dirty="0"/>
          </a:p>
          <a:p>
            <a:r>
              <a:rPr lang="en-US" altLang="ko-KR" sz="1600" b="1" dirty="0"/>
              <a:t>Cascade</a:t>
            </a:r>
            <a:endParaRPr lang="en-US" altLang="ko-KR" sz="1400" b="1" dirty="0"/>
          </a:p>
          <a:p>
            <a:pPr lvl="1"/>
            <a:r>
              <a:rPr lang="en-US" altLang="ko-KR" sz="1400" dirty="0" err="1"/>
              <a:t>OneToMany</a:t>
            </a:r>
            <a:r>
              <a:rPr lang="ko-KR" altLang="en-US" sz="1400" dirty="0"/>
              <a:t>나 </a:t>
            </a:r>
            <a:r>
              <a:rPr lang="en-US" altLang="ko-KR" sz="1400" dirty="0"/>
              <a:t>@</a:t>
            </a:r>
            <a:r>
              <a:rPr lang="en-US" altLang="ko-KR" sz="1400" dirty="0" err="1"/>
              <a:t>ManyToOne</a:t>
            </a:r>
            <a:r>
              <a:rPr lang="ko-KR" altLang="en-US" sz="1400" dirty="0"/>
              <a:t>에 옵션으로 줄 수 있는 값</a:t>
            </a:r>
            <a:endParaRPr lang="en-US" altLang="ko-KR" sz="1400" dirty="0"/>
          </a:p>
          <a:p>
            <a:pPr lvl="1"/>
            <a:r>
              <a:rPr lang="en-US" altLang="ko-KR" sz="1400" dirty="0" err="1"/>
              <a:t>Entitiy</a:t>
            </a:r>
            <a:r>
              <a:rPr lang="ko-KR" altLang="en-US" sz="1400" dirty="0"/>
              <a:t>의 상태 변화를 전파시키는 옵션</a:t>
            </a:r>
            <a:endParaRPr lang="en-US" altLang="ko-KR" sz="1400" dirty="0"/>
          </a:p>
          <a:p>
            <a:pPr lvl="1"/>
            <a:r>
              <a:rPr lang="ko-KR" altLang="en-US" sz="1400" dirty="0"/>
              <a:t>주로 </a:t>
            </a:r>
            <a:r>
              <a:rPr lang="en-US" altLang="ko-KR" sz="1400" dirty="0"/>
              <a:t>Parent-child</a:t>
            </a:r>
            <a:r>
              <a:rPr lang="ko-KR" altLang="en-US" sz="1400" dirty="0"/>
              <a:t> 관계에 있는 도메인에 적용</a:t>
            </a:r>
            <a:endParaRPr lang="en-US" altLang="ko-KR" sz="1400" dirty="0"/>
          </a:p>
          <a:p>
            <a:pPr lvl="1"/>
            <a:r>
              <a:rPr lang="ko-KR" altLang="en-US" sz="1400" dirty="0"/>
              <a:t>생명주기를 같이하는 경우 </a:t>
            </a:r>
            <a:r>
              <a:rPr lang="en-US" altLang="ko-KR" sz="1400" dirty="0" err="1"/>
              <a:t>CascadeType.ALL</a:t>
            </a:r>
            <a:r>
              <a:rPr lang="ko-KR" altLang="en-US" sz="1400" dirty="0"/>
              <a:t>을 적용</a:t>
            </a:r>
            <a:endParaRPr lang="en-US" altLang="ko-KR" sz="1400" dirty="0"/>
          </a:p>
          <a:p>
            <a:pPr lvl="1"/>
            <a:r>
              <a:rPr lang="ko-KR" altLang="en-US" sz="1400" dirty="0"/>
              <a:t>이 설정이 없다면 위 코드에서 </a:t>
            </a:r>
            <a:r>
              <a:rPr lang="en-US" altLang="ko-KR" sz="1400" dirty="0" err="1"/>
              <a:t>OrderItem</a:t>
            </a:r>
            <a:r>
              <a:rPr lang="ko-KR" altLang="en-US" sz="1400" dirty="0"/>
              <a:t>각각을 </a:t>
            </a:r>
            <a:r>
              <a:rPr lang="ko-KR" altLang="en-US" sz="1400" dirty="0" err="1"/>
              <a:t>영속화한</a:t>
            </a:r>
            <a:r>
              <a:rPr lang="ko-KR" altLang="en-US" sz="1400" dirty="0"/>
              <a:t> 뒤</a:t>
            </a:r>
            <a:r>
              <a:rPr lang="en-US" altLang="ko-KR" sz="1400" dirty="0"/>
              <a:t>(</a:t>
            </a:r>
            <a:r>
              <a:rPr lang="en-US" altLang="ko-KR" sz="1400" dirty="0" err="1"/>
              <a:t>em.persist</a:t>
            </a:r>
            <a:r>
              <a:rPr lang="en-US" altLang="ko-KR" sz="1400" dirty="0"/>
              <a:t>), Order</a:t>
            </a:r>
            <a:r>
              <a:rPr lang="ko-KR" altLang="en-US" sz="1400" dirty="0"/>
              <a:t>를 </a:t>
            </a:r>
            <a:r>
              <a:rPr lang="ko-KR" altLang="en-US" sz="1400" dirty="0" err="1"/>
              <a:t>영속화해야</a:t>
            </a:r>
            <a:r>
              <a:rPr lang="ko-KR" altLang="en-US" sz="1400" dirty="0"/>
              <a:t> 하지만</a:t>
            </a:r>
            <a:r>
              <a:rPr lang="en-US" altLang="ko-KR" sz="1400" dirty="0"/>
              <a:t>, Cascade</a:t>
            </a:r>
            <a:r>
              <a:rPr lang="ko-KR" altLang="en-US" sz="1400" dirty="0"/>
              <a:t>를 통해 </a:t>
            </a:r>
            <a:r>
              <a:rPr lang="en-US" altLang="ko-KR" sz="1400" dirty="0"/>
              <a:t>Order</a:t>
            </a:r>
            <a:r>
              <a:rPr lang="ko-KR" altLang="en-US" sz="1400" dirty="0"/>
              <a:t>만 </a:t>
            </a:r>
            <a:r>
              <a:rPr lang="ko-KR" altLang="en-US" sz="1400" dirty="0" err="1"/>
              <a:t>영속화하면</a:t>
            </a:r>
            <a:r>
              <a:rPr lang="ko-KR" altLang="en-US" sz="1400" dirty="0"/>
              <a:t> 모든 </a:t>
            </a:r>
            <a:r>
              <a:rPr lang="en-US" altLang="ko-KR" sz="1400" dirty="0" err="1"/>
              <a:t>OrderItem</a:t>
            </a:r>
            <a:r>
              <a:rPr lang="ko-KR" altLang="en-US" sz="1400" dirty="0"/>
              <a:t>이 </a:t>
            </a:r>
            <a:r>
              <a:rPr lang="ko-KR" altLang="en-US" sz="1400" dirty="0" err="1"/>
              <a:t>영속화</a:t>
            </a:r>
            <a:r>
              <a:rPr lang="ko-KR" altLang="en-US" sz="1400" dirty="0"/>
              <a:t> 됨</a:t>
            </a:r>
            <a:endParaRPr lang="en-US" altLang="ko-KR" sz="1331" dirty="0"/>
          </a:p>
          <a:p>
            <a:r>
              <a:rPr lang="en-US" altLang="ko-KR" sz="1400" b="1" dirty="0" err="1"/>
              <a:t>mappedBy</a:t>
            </a:r>
            <a:endParaRPr lang="en-US" altLang="ko-KR" sz="1400" b="1" dirty="0"/>
          </a:p>
          <a:p>
            <a:pPr lvl="1"/>
            <a:r>
              <a:rPr lang="ko-KR" altLang="en-US" sz="1400" dirty="0"/>
              <a:t>연관관계 주인이 아님을 선언</a:t>
            </a:r>
            <a:endParaRPr lang="en-US" altLang="ko-KR" sz="1400" dirty="0"/>
          </a:p>
          <a:p>
            <a:pPr lvl="1"/>
            <a:r>
              <a:rPr lang="ko-KR" altLang="en-US" sz="1400" dirty="0"/>
              <a:t>연관관계 주인은 </a:t>
            </a:r>
            <a:r>
              <a:rPr lang="ko-KR" altLang="en-US" sz="1400" dirty="0" err="1"/>
              <a:t>외래키를</a:t>
            </a:r>
            <a:r>
              <a:rPr lang="ko-KR" altLang="en-US" sz="1400" dirty="0"/>
              <a:t> 관리</a:t>
            </a:r>
            <a:r>
              <a:rPr lang="en-US" altLang="ko-KR" sz="1400" dirty="0"/>
              <a:t>(</a:t>
            </a:r>
            <a:r>
              <a:rPr lang="ko-KR" altLang="en-US" sz="1400" dirty="0"/>
              <a:t>수정</a:t>
            </a:r>
            <a:r>
              <a:rPr lang="en-US" altLang="ko-KR" sz="1400" dirty="0"/>
              <a:t>,</a:t>
            </a:r>
            <a:r>
              <a:rPr lang="ko-KR" altLang="en-US" sz="1400" dirty="0"/>
              <a:t>변경</a:t>
            </a:r>
            <a:r>
              <a:rPr lang="en-US" altLang="ko-KR" sz="1400" dirty="0"/>
              <a:t>,</a:t>
            </a:r>
            <a:r>
              <a:rPr lang="ko-KR" altLang="en-US" sz="1400" dirty="0"/>
              <a:t>삭제</a:t>
            </a:r>
            <a:r>
              <a:rPr lang="en-US" altLang="ko-KR" sz="1400" dirty="0"/>
              <a:t>..)</a:t>
            </a:r>
            <a:r>
              <a:rPr lang="ko-KR" altLang="en-US" sz="1400" dirty="0"/>
              <a:t>하는 </a:t>
            </a:r>
            <a:r>
              <a:rPr lang="ko-KR" altLang="en-US" sz="1400" dirty="0" err="1"/>
              <a:t>엔티티를</a:t>
            </a:r>
            <a:r>
              <a:rPr lang="ko-KR" altLang="en-US" sz="1400" dirty="0"/>
              <a:t> 의미하며 일반적으로 </a:t>
            </a:r>
            <a:r>
              <a:rPr lang="en-US" altLang="ko-KR" sz="1400" dirty="0"/>
              <a:t>many</a:t>
            </a:r>
            <a:r>
              <a:rPr lang="ko-KR" altLang="en-US" sz="1400" dirty="0"/>
              <a:t>쪽</a:t>
            </a:r>
            <a:r>
              <a:rPr lang="en-US" altLang="ko-KR" sz="1400" dirty="0"/>
              <a:t>(many</a:t>
            </a:r>
            <a:r>
              <a:rPr lang="ko-KR" altLang="en-US" sz="1400" dirty="0"/>
              <a:t>쪽에 </a:t>
            </a:r>
            <a:r>
              <a:rPr lang="ko-KR" altLang="en-US" sz="1400" dirty="0" err="1"/>
              <a:t>외래키가</a:t>
            </a:r>
            <a:r>
              <a:rPr lang="ko-KR" altLang="en-US" sz="1400" dirty="0"/>
              <a:t> 있음</a:t>
            </a:r>
            <a:r>
              <a:rPr lang="en-US" altLang="ko-KR" sz="1400" dirty="0"/>
              <a:t>)</a:t>
            </a:r>
          </a:p>
          <a:p>
            <a:pPr lvl="2"/>
            <a:endParaRPr lang="en-US" altLang="ko-KR" sz="1331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7158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5" dirty="0"/>
              <a:t>Entity</a:t>
            </a:r>
            <a:r>
              <a:rPr lang="ko-KR" altLang="en-US" sz="2105" dirty="0"/>
              <a:t>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2095" y="568806"/>
            <a:ext cx="6539484" cy="6404568"/>
          </a:xfrm>
        </p:spPr>
        <p:txBody>
          <a:bodyPr>
            <a:normAutofit/>
          </a:bodyPr>
          <a:lstStyle/>
          <a:p>
            <a:r>
              <a:rPr lang="en-US" altLang="ko-KR" sz="1600" b="1" dirty="0" err="1"/>
              <a:t>OrderItem</a:t>
            </a:r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02920" y="1056486"/>
            <a:ext cx="4027064" cy="495520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@Getter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@Setter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@Entity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BBB529"/>
                </a:solidFill>
                <a:latin typeface="Arial Unicode MS"/>
                <a:ea typeface="JetBrains Mono"/>
              </a:rPr>
              <a:t>@Table</a:t>
            </a:r>
            <a:r>
              <a:rPr lang="en-US" altLang="en-US" sz="1600" dirty="0">
                <a:solidFill>
                  <a:srgbClr val="A9B7C6"/>
                </a:solidFill>
                <a:latin typeface="Arial Unicode MS"/>
                <a:ea typeface="JetBrains Mono"/>
              </a:rPr>
              <a:t>(name=</a:t>
            </a:r>
            <a:r>
              <a:rPr lang="en-US" altLang="en-US" sz="1600" dirty="0">
                <a:solidFill>
                  <a:srgbClr val="6A8759"/>
                </a:solidFill>
                <a:latin typeface="Arial Unicode MS"/>
                <a:ea typeface="JetBrains Mono"/>
              </a:rPr>
              <a:t>"ORDER_ITEM"</a:t>
            </a:r>
            <a:r>
              <a:rPr lang="en-US" altLang="en-US" sz="1600" dirty="0">
                <a:solidFill>
                  <a:srgbClr val="A9B7C6"/>
                </a:solidFill>
                <a:latin typeface="Arial Unicode MS"/>
                <a:ea typeface="JetBrains Mono"/>
              </a:rPr>
              <a:t>)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OrderItem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@Id @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GeneratedValue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@Column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(name=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"ORDER_ITEM_ID"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Long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ManyToOne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(fetch =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FetchType.</a:t>
            </a:r>
            <a:r>
              <a:rPr kumimoji="0" lang="en-US" altLang="en-US" sz="1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LAZY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JoinColumn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(name=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"ITEM_ID"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item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ManyToOne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(fetch =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FetchType.</a:t>
            </a:r>
            <a:r>
              <a:rPr kumimoji="0" lang="en-US" altLang="en-US" sz="1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LAZY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JoinColumn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(name=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"ORDER_ID"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order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private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orderPrice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private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count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12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5" dirty="0"/>
              <a:t>Entity</a:t>
            </a:r>
            <a:r>
              <a:rPr lang="ko-KR" altLang="en-US" sz="2105" dirty="0"/>
              <a:t>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2095" y="568806"/>
            <a:ext cx="6539484" cy="6404568"/>
          </a:xfrm>
        </p:spPr>
        <p:txBody>
          <a:bodyPr>
            <a:normAutofit lnSpcReduction="10000"/>
          </a:bodyPr>
          <a:lstStyle/>
          <a:p>
            <a:r>
              <a:rPr lang="en-US" altLang="ko-KR" sz="1600" b="1" dirty="0"/>
              <a:t>Item</a:t>
            </a:r>
            <a:endParaRPr lang="en-US" altLang="ko-KR" sz="1400" b="1" dirty="0"/>
          </a:p>
          <a:p>
            <a:pPr lvl="1"/>
            <a:r>
              <a:rPr lang="en-US" altLang="ko-KR" sz="1400" dirty="0"/>
              <a:t>domain</a:t>
            </a:r>
            <a:r>
              <a:rPr lang="ko-KR" altLang="en-US" sz="1400" dirty="0"/>
              <a:t>패키지 아래에 </a:t>
            </a:r>
            <a:r>
              <a:rPr lang="en-US" altLang="ko-KR" sz="1400" dirty="0"/>
              <a:t>item</a:t>
            </a:r>
            <a:r>
              <a:rPr lang="ko-KR" altLang="en-US" sz="1400" dirty="0"/>
              <a:t>패키지 생성</a:t>
            </a:r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r>
              <a:rPr lang="en-US" altLang="ko-KR" sz="1400" dirty="0"/>
              <a:t>Inheritance: </a:t>
            </a:r>
            <a:r>
              <a:rPr lang="ko-KR" altLang="en-US" sz="1400" dirty="0"/>
              <a:t>객체의 상속 관계와 가장 유사한 </a:t>
            </a:r>
            <a:r>
              <a:rPr lang="en-US" altLang="ko-KR" sz="1400" dirty="0"/>
              <a:t>DB</a:t>
            </a:r>
            <a:r>
              <a:rPr lang="ko-KR" altLang="en-US" sz="1400" dirty="0"/>
              <a:t>개념인 </a:t>
            </a:r>
            <a:r>
              <a:rPr lang="ko-KR" altLang="en-US" sz="1400" dirty="0" err="1"/>
              <a:t>슈퍼타입과</a:t>
            </a:r>
            <a:r>
              <a:rPr lang="ko-KR" altLang="en-US" sz="1400" dirty="0"/>
              <a:t> 서브타입 개념을 </a:t>
            </a:r>
            <a:r>
              <a:rPr lang="ko-KR" altLang="en-US" sz="1400" dirty="0" err="1"/>
              <a:t>물리모델로</a:t>
            </a:r>
            <a:r>
              <a:rPr lang="ko-KR" altLang="en-US" sz="1400" dirty="0"/>
              <a:t> 구현하는 방법 지정</a:t>
            </a:r>
            <a:r>
              <a:rPr lang="en-US" altLang="ko-KR" sz="1400" dirty="0"/>
              <a:t>(JOINED, SINGLE_TALBE, TABLE_PER_CLASS)</a:t>
            </a:r>
          </a:p>
          <a:p>
            <a:pPr lvl="1"/>
            <a:r>
              <a:rPr lang="en-US" altLang="ko-KR" sz="1400" dirty="0"/>
              <a:t>SINGLE_TALBE</a:t>
            </a:r>
            <a:r>
              <a:rPr lang="ko-KR" altLang="en-US" sz="1400" dirty="0"/>
              <a:t>의 경우 모든 </a:t>
            </a:r>
            <a:r>
              <a:rPr lang="ko-KR" altLang="en-US" sz="1400" dirty="0" err="1"/>
              <a:t>엔티티가</a:t>
            </a:r>
            <a:r>
              <a:rPr lang="en-US" altLang="ko-KR" sz="1400" dirty="0"/>
              <a:t>(Book, Album, Movie) </a:t>
            </a:r>
            <a:r>
              <a:rPr lang="ko-KR" altLang="en-US" sz="1400" dirty="0"/>
              <a:t>하나의 테이블에 저장</a:t>
            </a:r>
            <a:endParaRPr lang="en-US" altLang="ko-KR" sz="1400" dirty="0"/>
          </a:p>
          <a:p>
            <a:pPr lvl="1"/>
            <a:r>
              <a:rPr lang="ko-KR" altLang="en-US" sz="1400" dirty="0"/>
              <a:t>따라서 각각을 구분하기 위한 </a:t>
            </a:r>
            <a:r>
              <a:rPr lang="en-US" altLang="ko-KR" sz="1400" dirty="0"/>
              <a:t>@</a:t>
            </a:r>
            <a:r>
              <a:rPr lang="en-US" altLang="ko-KR" sz="1400" dirty="0" err="1"/>
              <a:t>DiscriminatorColumn</a:t>
            </a:r>
            <a:r>
              <a:rPr lang="ko-KR" altLang="en-US" sz="1400" dirty="0"/>
              <a:t>의 이름을 </a:t>
            </a:r>
            <a:r>
              <a:rPr lang="en-US" altLang="ko-KR" sz="1400" dirty="0"/>
              <a:t>DTYPE</a:t>
            </a:r>
            <a:r>
              <a:rPr lang="ko-KR" altLang="en-US" sz="1400" dirty="0"/>
              <a:t>으로 지정</a:t>
            </a:r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58368" y="1384965"/>
            <a:ext cx="5665333" cy="35394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@Entity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@Getter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@Setter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@Inheritance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(strategy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InheritanceType.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SINGLE_TABLE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DiscriminatorColumn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(name=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"DTYPE"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abstract 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@Id 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GeneratedValue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@Column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(name=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"ITEM_ID"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Long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private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private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price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private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stockQuantity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ManyToMany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mappedBy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"items"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List&lt;Category&gt;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cateories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ArrayList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&lt;Category&gt;()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73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5" dirty="0"/>
              <a:t>Entity</a:t>
            </a:r>
            <a:r>
              <a:rPr lang="ko-KR" altLang="en-US" sz="2105" dirty="0"/>
              <a:t>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2095" y="495654"/>
            <a:ext cx="6539484" cy="6404568"/>
          </a:xfrm>
        </p:spPr>
        <p:txBody>
          <a:bodyPr>
            <a:normAutofit/>
          </a:bodyPr>
          <a:lstStyle/>
          <a:p>
            <a:r>
              <a:rPr lang="en-US" altLang="ko-KR" sz="1600" b="1" dirty="0"/>
              <a:t>Book(</a:t>
            </a:r>
            <a:r>
              <a:rPr lang="en-US" altLang="ko-KR" sz="1600" dirty="0"/>
              <a:t>item</a:t>
            </a:r>
            <a:r>
              <a:rPr lang="ko-KR" altLang="en-US" sz="1600" dirty="0"/>
              <a:t>패키지</a:t>
            </a:r>
            <a:r>
              <a:rPr lang="en-US" altLang="ko-KR" sz="1600" b="1" dirty="0"/>
              <a:t>)</a:t>
            </a:r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pPr marL="0" indent="0">
              <a:buNone/>
            </a:pPr>
            <a:endParaRPr lang="en-US" altLang="ko-KR" sz="1600" b="1" dirty="0"/>
          </a:p>
          <a:p>
            <a:pPr marL="0" indent="0">
              <a:buNone/>
            </a:pPr>
            <a:endParaRPr lang="en-US" altLang="ko-KR" sz="1600" b="1" dirty="0"/>
          </a:p>
          <a:p>
            <a:r>
              <a:rPr lang="en-US" altLang="ko-KR" sz="1400" b="1" dirty="0"/>
              <a:t>Album(</a:t>
            </a:r>
            <a:r>
              <a:rPr lang="en-US" altLang="ko-KR" sz="1400" dirty="0"/>
              <a:t>item</a:t>
            </a:r>
            <a:r>
              <a:rPr lang="ko-KR" altLang="en-US" sz="1400" dirty="0"/>
              <a:t>패키지</a:t>
            </a:r>
            <a:r>
              <a:rPr lang="en-US" altLang="ko-KR" sz="1400" b="1" dirty="0"/>
              <a:t>)</a:t>
            </a:r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pPr marL="0" indent="0">
              <a:buNone/>
            </a:pPr>
            <a:endParaRPr lang="en-US" altLang="ko-KR" sz="2000" b="1" dirty="0"/>
          </a:p>
          <a:p>
            <a:r>
              <a:rPr lang="en-US" altLang="ko-KR" sz="1400" b="1" dirty="0"/>
              <a:t>Movie(</a:t>
            </a:r>
            <a:r>
              <a:rPr lang="en-US" altLang="ko-KR" sz="1400" dirty="0"/>
              <a:t>item</a:t>
            </a:r>
            <a:r>
              <a:rPr lang="ko-KR" altLang="en-US" sz="1400" dirty="0"/>
              <a:t>패키지</a:t>
            </a:r>
            <a:r>
              <a:rPr lang="en-US" altLang="ko-KR" sz="1400" b="1" dirty="0"/>
              <a:t>)</a:t>
            </a:r>
          </a:p>
          <a:p>
            <a:pPr lvl="1"/>
            <a:endParaRPr lang="en-US" sz="1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14633" y="957435"/>
            <a:ext cx="2903359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@Entity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@Getter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@Setter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DiscriminatorValue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"B"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author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private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isbn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14633" y="3133707"/>
            <a:ext cx="3055645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@Entity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@Getter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@Setter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@DiscriminatorValue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"A"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Album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artist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private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etc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14598" y="5337711"/>
            <a:ext cx="2964273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@Entity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@Getter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@Setter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@DiscriminatorValue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"M"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Movie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director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private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actor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21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5" dirty="0"/>
              <a:t>Entity</a:t>
            </a:r>
            <a:r>
              <a:rPr lang="ko-KR" altLang="en-US" sz="2105" dirty="0"/>
              <a:t>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2095" y="568806"/>
            <a:ext cx="6539484" cy="6404568"/>
          </a:xfrm>
        </p:spPr>
        <p:txBody>
          <a:bodyPr>
            <a:normAutofit/>
          </a:bodyPr>
          <a:lstStyle/>
          <a:p>
            <a:r>
              <a:rPr lang="en-US" altLang="ko-KR" sz="1600" b="1" dirty="0"/>
              <a:t>Delivery</a:t>
            </a:r>
            <a:endParaRPr lang="en-US" altLang="ko-KR" sz="1400" b="1" dirty="0"/>
          </a:p>
          <a:p>
            <a:pPr lvl="1"/>
            <a:endParaRPr lang="en-US" sz="1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85466" y="1073286"/>
            <a:ext cx="6037230" cy="401648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@Entity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@Getter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@Setter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Delivery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@Id @GeneratedValue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@Column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(name =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"DELIVERY_ID"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Long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@OneToOne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(mappedBy =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"delivery"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order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@Embedded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Address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address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@Enumerated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(EnumType.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DeliveryStatus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status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//READY -&gt;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준비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, COMP -&gt;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배송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85466" y="5326041"/>
            <a:ext cx="2781531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enum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DeliveryStatus {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READY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COMP</a:t>
            </a:r>
            <a:b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38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105" dirty="0"/>
              <a:t>요구사항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2095" y="568806"/>
            <a:ext cx="6539484" cy="6404568"/>
          </a:xfrm>
        </p:spPr>
        <p:txBody>
          <a:bodyPr>
            <a:normAutofit/>
          </a:bodyPr>
          <a:lstStyle/>
          <a:p>
            <a:r>
              <a:rPr lang="ko-KR" altLang="en-US" sz="1894" b="1" dirty="0"/>
              <a:t>서비스</a:t>
            </a:r>
            <a:endParaRPr lang="en-US" altLang="ko-KR" sz="1894" b="1" dirty="0"/>
          </a:p>
          <a:p>
            <a:pPr lvl="1"/>
            <a:endParaRPr lang="en-US" altLang="ko-KR" sz="1754" b="1" dirty="0"/>
          </a:p>
          <a:p>
            <a:endParaRPr lang="en-US" sz="1894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3403057" y="2991771"/>
            <a:ext cx="1196235" cy="133719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2</a:t>
            </a:fld>
            <a:endParaRPr lang="en-US" dirty="0"/>
          </a:p>
        </p:txBody>
      </p:sp>
      <p:pic>
        <p:nvPicPr>
          <p:cNvPr id="1026" name="Picture 2" descr="_2020-06-24__8.06.25.png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094" y="1190982"/>
            <a:ext cx="4217198" cy="3331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2095" y="4598964"/>
            <a:ext cx="25897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회원 기능</a:t>
            </a:r>
            <a:endParaRPr lang="en-US" altLang="ko-KR" sz="1600" b="1" dirty="0"/>
          </a:p>
          <a:p>
            <a:pPr marL="99649" indent="-99649">
              <a:buFont typeface="Arial" panose="020B0604020202020204" pitchFamily="34" charset="0"/>
              <a:buChar char="•"/>
            </a:pPr>
            <a:r>
              <a:rPr lang="ko-KR" altLang="en-US" sz="1600" dirty="0"/>
              <a:t>회원 등록</a:t>
            </a:r>
            <a:endParaRPr lang="en-US" altLang="ko-KR" sz="1600" dirty="0"/>
          </a:p>
          <a:p>
            <a:pPr marL="99649" indent="-99649">
              <a:buFont typeface="Arial" panose="020B0604020202020204" pitchFamily="34" charset="0"/>
              <a:buChar char="•"/>
            </a:pPr>
            <a:r>
              <a:rPr lang="ko-KR" altLang="en-US" sz="1600" dirty="0"/>
              <a:t>회원 조회</a:t>
            </a:r>
            <a:endParaRPr lang="en-US" altLang="ko-KR" sz="1600" dirty="0"/>
          </a:p>
          <a:p>
            <a:endParaRPr lang="en-US" sz="1600" dirty="0"/>
          </a:p>
          <a:p>
            <a:r>
              <a:rPr lang="ko-KR" altLang="en-US" sz="1600" b="1" dirty="0"/>
              <a:t>상품 기능</a:t>
            </a:r>
            <a:endParaRPr lang="en-US" altLang="ko-KR" sz="1600" b="1" dirty="0"/>
          </a:p>
          <a:p>
            <a:pPr marL="99649" indent="-99649">
              <a:buFont typeface="Arial" panose="020B0604020202020204" pitchFamily="34" charset="0"/>
              <a:buChar char="•"/>
            </a:pPr>
            <a:r>
              <a:rPr lang="ko-KR" altLang="en-US" sz="1600" dirty="0"/>
              <a:t>상품 등록</a:t>
            </a:r>
            <a:endParaRPr lang="en-US" altLang="ko-KR" sz="1600" dirty="0"/>
          </a:p>
          <a:p>
            <a:pPr marL="99649" indent="-99649">
              <a:buFont typeface="Arial" panose="020B0604020202020204" pitchFamily="34" charset="0"/>
              <a:buChar char="•"/>
            </a:pPr>
            <a:r>
              <a:rPr lang="ko-KR" altLang="en-US" sz="1600" dirty="0"/>
              <a:t>상품 수정</a:t>
            </a:r>
            <a:endParaRPr lang="en-US" altLang="ko-KR" sz="1600" dirty="0"/>
          </a:p>
          <a:p>
            <a:pPr marL="99649" indent="-99649">
              <a:buFont typeface="Arial" panose="020B0604020202020204" pitchFamily="34" charset="0"/>
              <a:buChar char="•"/>
            </a:pPr>
            <a:r>
              <a:rPr lang="ko-KR" altLang="en-US" sz="1600" dirty="0"/>
              <a:t>상품 조회</a:t>
            </a:r>
            <a:endParaRPr lang="en-US" altLang="ko-KR" sz="1600" dirty="0"/>
          </a:p>
          <a:p>
            <a:pPr marL="99649" indent="-99649"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sp>
        <p:nvSpPr>
          <p:cNvPr id="6" name="직사각형 5"/>
          <p:cNvSpPr/>
          <p:nvPr/>
        </p:nvSpPr>
        <p:spPr>
          <a:xfrm>
            <a:off x="2971800" y="4588887"/>
            <a:ext cx="422751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/>
              <a:t>주문 기능</a:t>
            </a:r>
            <a:endParaRPr lang="en-US" altLang="ko-KR" sz="1600" b="1" dirty="0"/>
          </a:p>
          <a:p>
            <a:pPr marL="99649" indent="-99649">
              <a:buFont typeface="Arial" panose="020B0604020202020204" pitchFamily="34" charset="0"/>
              <a:buChar char="•"/>
            </a:pPr>
            <a:r>
              <a:rPr lang="ko-KR" altLang="en-US" sz="1600" dirty="0"/>
              <a:t>상품 주문</a:t>
            </a:r>
            <a:endParaRPr lang="en-US" altLang="ko-KR" sz="1600" dirty="0"/>
          </a:p>
          <a:p>
            <a:pPr marL="99649" indent="-99649">
              <a:buFont typeface="Arial" panose="020B0604020202020204" pitchFamily="34" charset="0"/>
              <a:buChar char="•"/>
            </a:pPr>
            <a:r>
              <a:rPr lang="ko-KR" altLang="en-US" sz="1600" dirty="0"/>
              <a:t>주문 내역 조회</a:t>
            </a:r>
            <a:endParaRPr lang="en-US" altLang="ko-KR" sz="1600" dirty="0"/>
          </a:p>
          <a:p>
            <a:pPr marL="99649" indent="-99649">
              <a:buFont typeface="Arial" panose="020B0604020202020204" pitchFamily="34" charset="0"/>
              <a:buChar char="•"/>
            </a:pPr>
            <a:r>
              <a:rPr lang="ko-KR" altLang="en-US" sz="1600" dirty="0"/>
              <a:t>주문 취소</a:t>
            </a:r>
            <a:endParaRPr lang="en-US" altLang="ko-KR" sz="1600" dirty="0"/>
          </a:p>
          <a:p>
            <a:pPr marL="99649" indent="-99649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r>
              <a:rPr lang="ko-KR" altLang="en-US" sz="1600" b="1" dirty="0"/>
              <a:t>기타 요구사항</a:t>
            </a:r>
            <a:endParaRPr lang="en-US" altLang="ko-KR" sz="1600" b="1" dirty="0"/>
          </a:p>
          <a:p>
            <a:pPr marL="99649" indent="-99649">
              <a:buFont typeface="Arial" panose="020B0604020202020204" pitchFamily="34" charset="0"/>
              <a:buChar char="•"/>
            </a:pPr>
            <a:r>
              <a:rPr lang="ko-KR" altLang="en-US" sz="1600" dirty="0"/>
              <a:t>상품의 종류는 도서</a:t>
            </a:r>
            <a:r>
              <a:rPr lang="en-US" altLang="ko-KR" sz="1600" dirty="0"/>
              <a:t>, </a:t>
            </a:r>
            <a:r>
              <a:rPr lang="ko-KR" altLang="en-US" sz="1600" dirty="0"/>
              <a:t>음반</a:t>
            </a:r>
            <a:r>
              <a:rPr lang="en-US" altLang="ko-KR" sz="1600" dirty="0"/>
              <a:t>, </a:t>
            </a:r>
            <a:r>
              <a:rPr lang="ko-KR" altLang="en-US" sz="1600" dirty="0"/>
              <a:t>영화가 있음</a:t>
            </a:r>
            <a:endParaRPr lang="en-US" altLang="ko-KR" sz="1600" dirty="0"/>
          </a:p>
          <a:p>
            <a:pPr marL="99649" indent="-99649">
              <a:buFont typeface="Arial" panose="020B0604020202020204" pitchFamily="34" charset="0"/>
              <a:buChar char="•"/>
            </a:pPr>
            <a:r>
              <a:rPr lang="ko-KR" altLang="en-US" sz="1600" dirty="0"/>
              <a:t>상품을 카테고리로 구분할 수 있음</a:t>
            </a:r>
            <a:endParaRPr lang="en-US" altLang="ko-KR" sz="1600" dirty="0"/>
          </a:p>
          <a:p>
            <a:pPr marL="99649" indent="-99649">
              <a:buFont typeface="Arial" panose="020B0604020202020204" pitchFamily="34" charset="0"/>
              <a:buChar char="•"/>
            </a:pPr>
            <a:r>
              <a:rPr lang="ko-KR" altLang="en-US" sz="1600" dirty="0"/>
              <a:t>상품 주문 시 배송 정보를 입력할 수 있음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45422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5" dirty="0"/>
              <a:t>Entity</a:t>
            </a:r>
            <a:r>
              <a:rPr lang="ko-KR" altLang="en-US" sz="2105" dirty="0"/>
              <a:t>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2095" y="568806"/>
            <a:ext cx="6539484" cy="6404568"/>
          </a:xfrm>
        </p:spPr>
        <p:txBody>
          <a:bodyPr>
            <a:normAutofit/>
          </a:bodyPr>
          <a:lstStyle/>
          <a:p>
            <a:r>
              <a:rPr lang="en-US" altLang="ko-KR" sz="1600" b="1" dirty="0"/>
              <a:t>Category</a:t>
            </a:r>
          </a:p>
          <a:p>
            <a:pPr lvl="1"/>
            <a:r>
              <a:rPr lang="ko-KR" altLang="en-US" sz="1400" dirty="0"/>
              <a:t>자가</a:t>
            </a:r>
            <a:r>
              <a:rPr lang="en-US" altLang="ko-KR" sz="1400" dirty="0"/>
              <a:t>(</a:t>
            </a:r>
            <a:r>
              <a:rPr lang="ko-KR" altLang="en-US" sz="1400" dirty="0"/>
              <a:t>자기</a:t>
            </a:r>
            <a:r>
              <a:rPr lang="en-US" altLang="ko-KR" sz="1400" dirty="0"/>
              <a:t>)</a:t>
            </a:r>
            <a:r>
              <a:rPr lang="ko-KR" altLang="en-US" sz="1400" dirty="0"/>
              <a:t> 참조</a:t>
            </a:r>
            <a:endParaRPr lang="en-US" altLang="ko-KR" sz="1400" dirty="0"/>
          </a:p>
          <a:p>
            <a:pPr lvl="2"/>
            <a:r>
              <a:rPr lang="ko-KR" altLang="en-US" sz="1331" dirty="0"/>
              <a:t>두 테이블이 아님</a:t>
            </a:r>
            <a:r>
              <a:rPr lang="en-US" altLang="ko-KR" sz="1331" dirty="0"/>
              <a:t>. </a:t>
            </a:r>
            <a:r>
              <a:rPr lang="ko-KR" altLang="en-US" sz="1331" dirty="0"/>
              <a:t>테이블 내에 있는 레코드들 사이에 존재하는 관계</a:t>
            </a:r>
            <a:endParaRPr lang="en-US" altLang="ko-KR" sz="1331" dirty="0"/>
          </a:p>
          <a:p>
            <a:pPr lvl="2"/>
            <a:r>
              <a:rPr lang="ko-KR" altLang="en-US" sz="1331" dirty="0"/>
              <a:t>주로 계층 관계를 다룰 때 사용됨</a:t>
            </a:r>
            <a:endParaRPr lang="en-US" altLang="ko-KR" sz="1331" dirty="0"/>
          </a:p>
          <a:p>
            <a:pPr lvl="2"/>
            <a:endParaRPr lang="en-US" altLang="ko-KR" sz="1331" dirty="0"/>
          </a:p>
          <a:p>
            <a:pPr lvl="2"/>
            <a:endParaRPr lang="en-US" altLang="ko-KR" sz="1331" dirty="0"/>
          </a:p>
          <a:p>
            <a:pPr lvl="2"/>
            <a:endParaRPr lang="en-US" altLang="ko-KR" sz="1331" dirty="0"/>
          </a:p>
          <a:p>
            <a:pPr lvl="2"/>
            <a:endParaRPr lang="en-US" altLang="ko-KR" sz="1331" dirty="0"/>
          </a:p>
          <a:p>
            <a:pPr lvl="2"/>
            <a:endParaRPr lang="en-US" altLang="ko-KR" sz="1331" dirty="0"/>
          </a:p>
          <a:p>
            <a:pPr lvl="2"/>
            <a:endParaRPr lang="en-US" altLang="ko-KR" sz="1331" dirty="0"/>
          </a:p>
          <a:p>
            <a:pPr lvl="2"/>
            <a:endParaRPr lang="en-US" altLang="ko-KR" sz="1331" dirty="0"/>
          </a:p>
          <a:p>
            <a:pPr lvl="2"/>
            <a:endParaRPr lang="en-US" altLang="ko-KR" sz="1331" dirty="0"/>
          </a:p>
          <a:p>
            <a:pPr lvl="2"/>
            <a:endParaRPr lang="en-US" altLang="ko-KR" sz="1331" dirty="0"/>
          </a:p>
          <a:p>
            <a:pPr lvl="2"/>
            <a:endParaRPr lang="en-US" altLang="ko-KR" sz="1331" dirty="0"/>
          </a:p>
          <a:p>
            <a:pPr lvl="2"/>
            <a:r>
              <a:rPr lang="ko-KR" altLang="en-US" sz="1331" dirty="0"/>
              <a:t>위와 같이 모든 조직은 동일한 필드를 가지고 있음</a:t>
            </a:r>
            <a:endParaRPr lang="en-US" altLang="ko-KR" sz="1331" dirty="0"/>
          </a:p>
          <a:p>
            <a:pPr lvl="2"/>
            <a:r>
              <a:rPr lang="ko-KR" altLang="en-US" sz="1331" dirty="0"/>
              <a:t>따라서 회사</a:t>
            </a:r>
            <a:r>
              <a:rPr lang="en-US" altLang="ko-KR" sz="1331" dirty="0"/>
              <a:t>, </a:t>
            </a:r>
            <a:r>
              <a:rPr lang="ko-KR" altLang="en-US" sz="1331" dirty="0"/>
              <a:t>본부</a:t>
            </a:r>
            <a:r>
              <a:rPr lang="en-US" altLang="ko-KR" sz="1331" dirty="0"/>
              <a:t>, </a:t>
            </a:r>
            <a:r>
              <a:rPr lang="ko-KR" altLang="en-US" sz="1331" dirty="0"/>
              <a:t>부서</a:t>
            </a:r>
            <a:r>
              <a:rPr lang="en-US" altLang="ko-KR" sz="1331" dirty="0"/>
              <a:t>, </a:t>
            </a:r>
            <a:r>
              <a:rPr lang="ko-KR" altLang="en-US" sz="1331" dirty="0"/>
              <a:t>팀을 위한 각각의 테이블을 만들 필요가 없음</a:t>
            </a:r>
            <a:endParaRPr lang="en-US" altLang="ko-KR" sz="1331" dirty="0"/>
          </a:p>
          <a:p>
            <a:pPr lvl="1"/>
            <a:endParaRPr lang="en-US" sz="1400" dirty="0"/>
          </a:p>
        </p:txBody>
      </p:sp>
      <p:pic>
        <p:nvPicPr>
          <p:cNvPr id="21506" name="Picture 2" descr="https://t1.daumcdn.net/cfile/tistory/9915084C5E79CA35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03" y="1987931"/>
            <a:ext cx="5927477" cy="279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64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5" dirty="0"/>
              <a:t>Entity</a:t>
            </a:r>
            <a:r>
              <a:rPr lang="ko-KR" altLang="en-US" sz="2105" dirty="0"/>
              <a:t>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2095" y="568806"/>
            <a:ext cx="6539484" cy="6404568"/>
          </a:xfrm>
        </p:spPr>
        <p:txBody>
          <a:bodyPr>
            <a:normAutofit/>
          </a:bodyPr>
          <a:lstStyle/>
          <a:p>
            <a:r>
              <a:rPr lang="ko-KR" altLang="en-US" sz="1600" b="1" dirty="0"/>
              <a:t>자가 참조 유형</a:t>
            </a:r>
            <a:endParaRPr lang="en-US" altLang="ko-KR" sz="1600" b="1" dirty="0"/>
          </a:p>
          <a:p>
            <a:pPr lvl="1"/>
            <a:r>
              <a:rPr lang="en-US" altLang="ko-KR" sz="1400" b="1" dirty="0"/>
              <a:t>1</a:t>
            </a:r>
            <a:r>
              <a:rPr lang="ko-KR" altLang="en-US" sz="1400" b="1" dirty="0"/>
              <a:t>대</a:t>
            </a:r>
            <a:r>
              <a:rPr lang="en-US" altLang="ko-KR" sz="1400" b="1" dirty="0"/>
              <a:t>1(</a:t>
            </a:r>
            <a:r>
              <a:rPr lang="ko-KR" altLang="en-US" sz="1400" b="1" dirty="0"/>
              <a:t>특정 구성원은 한 사람만 후원할 수 있음</a:t>
            </a:r>
            <a:r>
              <a:rPr lang="en-US" altLang="ko-KR" sz="1400" b="1" dirty="0"/>
              <a:t>)</a:t>
            </a:r>
          </a:p>
          <a:p>
            <a:pPr lvl="1"/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r>
              <a:rPr lang="en-US" altLang="ko-KR" sz="1400" b="1" dirty="0"/>
              <a:t>1</a:t>
            </a:r>
            <a:r>
              <a:rPr lang="ko-KR" altLang="en-US" sz="1400" b="1" dirty="0"/>
              <a:t>대다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한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명의 고객은 여러 명의 고객을 추천할 수 있음</a:t>
            </a:r>
            <a:r>
              <a:rPr lang="en-US" altLang="ko-KR" sz="1400" b="1" dirty="0"/>
              <a:t>)</a:t>
            </a:r>
          </a:p>
          <a:p>
            <a:pPr lvl="1"/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marL="159438" lvl="1" indent="0">
              <a:buNone/>
            </a:pPr>
            <a:endParaRPr lang="en-US" altLang="ko-KR" sz="1400" b="1" dirty="0"/>
          </a:p>
          <a:p>
            <a:pPr lvl="1"/>
            <a:r>
              <a:rPr lang="ko-KR" altLang="en-US" sz="1200" b="1" dirty="0"/>
              <a:t>다대다</a:t>
            </a:r>
            <a:r>
              <a:rPr lang="en-US" altLang="ko-KR" sz="1200" b="1" dirty="0"/>
              <a:t>(703 </a:t>
            </a:r>
            <a:r>
              <a:rPr lang="ko-KR" altLang="en-US" sz="1200" b="1" dirty="0"/>
              <a:t>부품은 </a:t>
            </a:r>
            <a:r>
              <a:rPr lang="en-US" altLang="ko-KR" sz="1200" b="1" dirty="0"/>
              <a:t>704</a:t>
            </a:r>
            <a:r>
              <a:rPr lang="ko-KR" altLang="en-US" sz="1200" b="1" dirty="0"/>
              <a:t>와 </a:t>
            </a:r>
            <a:r>
              <a:rPr lang="en-US" altLang="ko-KR" sz="1200" b="1" dirty="0"/>
              <a:t>706 </a:t>
            </a:r>
            <a:r>
              <a:rPr lang="ko-KR" altLang="en-US" sz="1200" b="1" dirty="0"/>
              <a:t>부품으로 조립되고 </a:t>
            </a:r>
            <a:r>
              <a:rPr lang="en-US" altLang="ko-KR" sz="1200" b="1" dirty="0"/>
              <a:t>703 </a:t>
            </a:r>
            <a:r>
              <a:rPr lang="ko-KR" altLang="en-US" sz="1200" b="1" dirty="0"/>
              <a:t>역시 </a:t>
            </a:r>
            <a:r>
              <a:rPr lang="en-US" altLang="ko-KR" sz="1200" b="1" dirty="0"/>
              <a:t>701, 702</a:t>
            </a:r>
            <a:r>
              <a:rPr lang="ko-KR" altLang="en-US" sz="1200" b="1" dirty="0"/>
              <a:t>의 하위 부품이 됨</a:t>
            </a:r>
            <a:r>
              <a:rPr lang="en-US" altLang="ko-KR" sz="1200" b="1" dirty="0"/>
              <a:t>)</a:t>
            </a:r>
          </a:p>
          <a:p>
            <a:pPr lvl="1"/>
            <a:endParaRPr lang="en-US" sz="1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514497"/>
              </p:ext>
            </p:extLst>
          </p:nvPr>
        </p:nvGraphicFramePr>
        <p:xfrm>
          <a:off x="632957" y="1341441"/>
          <a:ext cx="6462785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2557">
                  <a:extLst>
                    <a:ext uri="{9D8B030D-6E8A-4147-A177-3AD203B41FA5}">
                      <a16:colId xmlns:a16="http://schemas.microsoft.com/office/drawing/2014/main" val="2692903632"/>
                    </a:ext>
                  </a:extLst>
                </a:gridCol>
                <a:gridCol w="1292557">
                  <a:extLst>
                    <a:ext uri="{9D8B030D-6E8A-4147-A177-3AD203B41FA5}">
                      <a16:colId xmlns:a16="http://schemas.microsoft.com/office/drawing/2014/main" val="42028962"/>
                    </a:ext>
                  </a:extLst>
                </a:gridCol>
                <a:gridCol w="1292557">
                  <a:extLst>
                    <a:ext uri="{9D8B030D-6E8A-4147-A177-3AD203B41FA5}">
                      <a16:colId xmlns:a16="http://schemas.microsoft.com/office/drawing/2014/main" val="3846286506"/>
                    </a:ext>
                  </a:extLst>
                </a:gridCol>
                <a:gridCol w="1292557">
                  <a:extLst>
                    <a:ext uri="{9D8B030D-6E8A-4147-A177-3AD203B41FA5}">
                      <a16:colId xmlns:a16="http://schemas.microsoft.com/office/drawing/2014/main" val="2133742532"/>
                    </a:ext>
                  </a:extLst>
                </a:gridCol>
                <a:gridCol w="1292557">
                  <a:extLst>
                    <a:ext uri="{9D8B030D-6E8A-4147-A177-3AD203B41FA5}">
                      <a16:colId xmlns:a16="http://schemas.microsoft.com/office/drawing/2014/main" val="851366974"/>
                    </a:ext>
                  </a:extLst>
                </a:gridCol>
              </a:tblGrid>
              <a:tr h="265627">
                <a:tc>
                  <a:txBody>
                    <a:bodyPr/>
                    <a:lstStyle/>
                    <a:p>
                      <a:r>
                        <a:rPr lang="en-US" sz="1200" dirty="0"/>
                        <a:t>Member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Last</a:t>
                      </a:r>
                      <a:r>
                        <a:rPr lang="en-US" sz="1200" baseline="0" dirty="0"/>
                        <a:t>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Sponsor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&lt;&lt;other fields&gt;&gt;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576886"/>
                  </a:ext>
                </a:extLst>
              </a:tr>
              <a:tr h="215453">
                <a:tc>
                  <a:txBody>
                    <a:bodyPr/>
                    <a:lstStyle/>
                    <a:p>
                      <a:r>
                        <a:rPr lang="en-US" sz="1200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Zachary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Erlich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142468"/>
                  </a:ext>
                </a:extLst>
              </a:tr>
              <a:tr h="215453">
                <a:tc>
                  <a:txBody>
                    <a:bodyPr/>
                    <a:lstStyle/>
                    <a:p>
                      <a:r>
                        <a:rPr lang="en-US" sz="1200" dirty="0"/>
                        <a:t>1002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Susan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Black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553015"/>
                  </a:ext>
                </a:extLst>
              </a:tr>
              <a:tr h="258759">
                <a:tc>
                  <a:txBody>
                    <a:bodyPr/>
                    <a:lstStyle/>
                    <a:p>
                      <a:r>
                        <a:rPr lang="en-US" sz="1200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193273"/>
                  </a:ext>
                </a:extLst>
              </a:tr>
              <a:tr h="215453">
                <a:tc>
                  <a:txBody>
                    <a:bodyPr/>
                    <a:lstStyle/>
                    <a:p>
                      <a:r>
                        <a:rPr lang="en-US" sz="1200" dirty="0"/>
                        <a:t>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Wickerath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082073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253260"/>
              </p:ext>
            </p:extLst>
          </p:nvPr>
        </p:nvGraphicFramePr>
        <p:xfrm>
          <a:off x="632957" y="3267777"/>
          <a:ext cx="6462785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2557">
                  <a:extLst>
                    <a:ext uri="{9D8B030D-6E8A-4147-A177-3AD203B41FA5}">
                      <a16:colId xmlns:a16="http://schemas.microsoft.com/office/drawing/2014/main" val="2692903632"/>
                    </a:ext>
                  </a:extLst>
                </a:gridCol>
                <a:gridCol w="1292557">
                  <a:extLst>
                    <a:ext uri="{9D8B030D-6E8A-4147-A177-3AD203B41FA5}">
                      <a16:colId xmlns:a16="http://schemas.microsoft.com/office/drawing/2014/main" val="42028962"/>
                    </a:ext>
                  </a:extLst>
                </a:gridCol>
                <a:gridCol w="1292557">
                  <a:extLst>
                    <a:ext uri="{9D8B030D-6E8A-4147-A177-3AD203B41FA5}">
                      <a16:colId xmlns:a16="http://schemas.microsoft.com/office/drawing/2014/main" val="3846286506"/>
                    </a:ext>
                  </a:extLst>
                </a:gridCol>
                <a:gridCol w="1292557">
                  <a:extLst>
                    <a:ext uri="{9D8B030D-6E8A-4147-A177-3AD203B41FA5}">
                      <a16:colId xmlns:a16="http://schemas.microsoft.com/office/drawing/2014/main" val="2133742532"/>
                    </a:ext>
                  </a:extLst>
                </a:gridCol>
                <a:gridCol w="1292557">
                  <a:extLst>
                    <a:ext uri="{9D8B030D-6E8A-4147-A177-3AD203B41FA5}">
                      <a16:colId xmlns:a16="http://schemas.microsoft.com/office/drawing/2014/main" val="851366974"/>
                    </a:ext>
                  </a:extLst>
                </a:gridCol>
              </a:tblGrid>
              <a:tr h="265627">
                <a:tc>
                  <a:txBody>
                    <a:bodyPr/>
                    <a:lstStyle/>
                    <a:p>
                      <a:r>
                        <a:rPr lang="en-US" sz="1200" dirty="0"/>
                        <a:t>Customer</a:t>
                      </a:r>
                      <a:r>
                        <a:rPr lang="en-US" sz="1200" baseline="0" dirty="0"/>
                        <a:t> 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Last</a:t>
                      </a:r>
                      <a:r>
                        <a:rPr lang="en-US" sz="1200" baseline="0" dirty="0"/>
                        <a:t>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Referred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&lt;&lt;other fields&gt;&gt;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576886"/>
                  </a:ext>
                </a:extLst>
              </a:tr>
              <a:tr h="215453">
                <a:tc>
                  <a:txBody>
                    <a:bodyPr/>
                    <a:lstStyle/>
                    <a:p>
                      <a:r>
                        <a:rPr lang="en-US" sz="1200" dirty="0"/>
                        <a:t>9001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Paul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Litwin</a:t>
                      </a:r>
                      <a:endParaRPr 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142468"/>
                  </a:ext>
                </a:extLst>
              </a:tr>
              <a:tr h="215453">
                <a:tc>
                  <a:txBody>
                    <a:bodyPr/>
                    <a:lstStyle/>
                    <a:p>
                      <a:pPr marL="0" marR="0" lvl="0" indent="0" algn="l" defTabSz="3188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9002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Akusib</a:t>
                      </a:r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Balter</a:t>
                      </a:r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9001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553015"/>
                  </a:ext>
                </a:extLst>
              </a:tr>
              <a:tr h="258759">
                <a:tc>
                  <a:txBody>
                    <a:bodyPr/>
                    <a:lstStyle/>
                    <a:p>
                      <a:pPr marL="0" marR="0" lvl="0" indent="0" algn="l" defTabSz="3188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9003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Baron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193273"/>
                  </a:ext>
                </a:extLst>
              </a:tr>
              <a:tr h="215453">
                <a:tc>
                  <a:txBody>
                    <a:bodyPr/>
                    <a:lstStyle/>
                    <a:p>
                      <a:r>
                        <a:rPr lang="en-US" sz="1200" dirty="0"/>
                        <a:t>9004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Kunicki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9001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082073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033063"/>
              </p:ext>
            </p:extLst>
          </p:nvPr>
        </p:nvGraphicFramePr>
        <p:xfrm>
          <a:off x="943852" y="5194113"/>
          <a:ext cx="4387101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2367">
                  <a:extLst>
                    <a:ext uri="{9D8B030D-6E8A-4147-A177-3AD203B41FA5}">
                      <a16:colId xmlns:a16="http://schemas.microsoft.com/office/drawing/2014/main" val="2692903632"/>
                    </a:ext>
                  </a:extLst>
                </a:gridCol>
                <a:gridCol w="1462367">
                  <a:extLst>
                    <a:ext uri="{9D8B030D-6E8A-4147-A177-3AD203B41FA5}">
                      <a16:colId xmlns:a16="http://schemas.microsoft.com/office/drawing/2014/main" val="42028962"/>
                    </a:ext>
                  </a:extLst>
                </a:gridCol>
                <a:gridCol w="1462367">
                  <a:extLst>
                    <a:ext uri="{9D8B030D-6E8A-4147-A177-3AD203B41FA5}">
                      <a16:colId xmlns:a16="http://schemas.microsoft.com/office/drawing/2014/main" val="851366974"/>
                    </a:ext>
                  </a:extLst>
                </a:gridCol>
              </a:tblGrid>
              <a:tr h="265627"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Part 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Part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&lt;&lt;other fields&gt;&gt;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576886"/>
                  </a:ext>
                </a:extLst>
              </a:tr>
              <a:tr h="215453"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701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Top Clamp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142468"/>
                  </a:ext>
                </a:extLst>
              </a:tr>
              <a:tr h="215453">
                <a:tc>
                  <a:txBody>
                    <a:bodyPr/>
                    <a:lstStyle/>
                    <a:p>
                      <a:pPr marL="0" marR="0" lvl="0" indent="0" algn="l" defTabSz="3188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702</a:t>
                      </a:r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Bottom Clamp</a:t>
                      </a:r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553015"/>
                  </a:ext>
                </a:extLst>
              </a:tr>
              <a:tr h="258759">
                <a:tc>
                  <a:txBody>
                    <a:bodyPr/>
                    <a:lstStyle/>
                    <a:p>
                      <a:pPr marL="0" marR="0" lvl="0" indent="0" algn="l" defTabSz="3188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703</a:t>
                      </a:r>
                      <a:endParaRPr 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Clamp Assembly</a:t>
                      </a:r>
                      <a:endParaRPr 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1932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704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Seat Assembly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0820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705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Front Fork Tube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011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706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Frame Assembly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070053"/>
                  </a:ext>
                </a:extLst>
              </a:tr>
            </a:tbl>
          </a:graphicData>
        </a:graphic>
      </p:graphicFrame>
      <p:sp>
        <p:nvSpPr>
          <p:cNvPr id="14" name="자유형 13"/>
          <p:cNvSpPr/>
          <p:nvPr/>
        </p:nvSpPr>
        <p:spPr>
          <a:xfrm>
            <a:off x="475450" y="6144019"/>
            <a:ext cx="466382" cy="832853"/>
          </a:xfrm>
          <a:custGeom>
            <a:avLst/>
            <a:gdLst>
              <a:gd name="connsiteX0" fmla="*/ 466382 w 466382"/>
              <a:gd name="connsiteY0" fmla="*/ 832853 h 832853"/>
              <a:gd name="connsiteX1" fmla="*/ 38 w 466382"/>
              <a:gd name="connsiteY1" fmla="*/ 265925 h 832853"/>
              <a:gd name="connsiteX2" fmla="*/ 438950 w 466382"/>
              <a:gd name="connsiteY2" fmla="*/ 749 h 832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6382" h="832853">
                <a:moveTo>
                  <a:pt x="466382" y="832853"/>
                </a:moveTo>
                <a:cubicBezTo>
                  <a:pt x="235496" y="618731"/>
                  <a:pt x="4610" y="404609"/>
                  <a:pt x="38" y="265925"/>
                </a:cubicBezTo>
                <a:cubicBezTo>
                  <a:pt x="-4534" y="127241"/>
                  <a:pt x="400850" y="-11443"/>
                  <a:pt x="438950" y="749"/>
                </a:cubicBezTo>
              </a:path>
            </a:pathLst>
          </a:custGeom>
          <a:noFill/>
          <a:ln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자유형 14"/>
          <p:cNvSpPr/>
          <p:nvPr/>
        </p:nvSpPr>
        <p:spPr>
          <a:xfrm>
            <a:off x="484625" y="6080760"/>
            <a:ext cx="457207" cy="347472"/>
          </a:xfrm>
          <a:custGeom>
            <a:avLst/>
            <a:gdLst>
              <a:gd name="connsiteX0" fmla="*/ 448063 w 457207"/>
              <a:gd name="connsiteY0" fmla="*/ 347472 h 347472"/>
              <a:gd name="connsiteX1" fmla="*/ 7 w 457207"/>
              <a:gd name="connsiteY1" fmla="*/ 109728 h 347472"/>
              <a:gd name="connsiteX2" fmla="*/ 457207 w 457207"/>
              <a:gd name="connsiteY2" fmla="*/ 0 h 347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7" h="347472">
                <a:moveTo>
                  <a:pt x="448063" y="347472"/>
                </a:moveTo>
                <a:cubicBezTo>
                  <a:pt x="223273" y="257556"/>
                  <a:pt x="-1517" y="167640"/>
                  <a:pt x="7" y="109728"/>
                </a:cubicBezTo>
                <a:cubicBezTo>
                  <a:pt x="1531" y="51816"/>
                  <a:pt x="170695" y="16764"/>
                  <a:pt x="457207" y="0"/>
                </a:cubicBezTo>
              </a:path>
            </a:pathLst>
          </a:custGeom>
          <a:noFill/>
          <a:ln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자유형 15"/>
          <p:cNvSpPr/>
          <p:nvPr/>
        </p:nvSpPr>
        <p:spPr>
          <a:xfrm>
            <a:off x="585216" y="5833872"/>
            <a:ext cx="347472" cy="356616"/>
          </a:xfrm>
          <a:custGeom>
            <a:avLst/>
            <a:gdLst>
              <a:gd name="connsiteX0" fmla="*/ 347472 w 347472"/>
              <a:gd name="connsiteY0" fmla="*/ 356616 h 356616"/>
              <a:gd name="connsiteX1" fmla="*/ 0 w 347472"/>
              <a:gd name="connsiteY1" fmla="*/ 64008 h 356616"/>
              <a:gd name="connsiteX2" fmla="*/ 347472 w 347472"/>
              <a:gd name="connsiteY2" fmla="*/ 0 h 356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472" h="356616">
                <a:moveTo>
                  <a:pt x="347472" y="356616"/>
                </a:moveTo>
                <a:cubicBezTo>
                  <a:pt x="173736" y="240030"/>
                  <a:pt x="0" y="123444"/>
                  <a:pt x="0" y="64008"/>
                </a:cubicBezTo>
                <a:cubicBezTo>
                  <a:pt x="0" y="4572"/>
                  <a:pt x="7620" y="16764"/>
                  <a:pt x="347472" y="0"/>
                </a:cubicBezTo>
              </a:path>
            </a:pathLst>
          </a:custGeom>
          <a:ln>
            <a:solidFill>
              <a:srgbClr val="0000FF"/>
            </a:solidFill>
            <a:prstDash val="dash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자유형 16"/>
          <p:cNvSpPr/>
          <p:nvPr/>
        </p:nvSpPr>
        <p:spPr>
          <a:xfrm>
            <a:off x="301716" y="5596128"/>
            <a:ext cx="649260" cy="640080"/>
          </a:xfrm>
          <a:custGeom>
            <a:avLst/>
            <a:gdLst>
              <a:gd name="connsiteX0" fmla="*/ 649260 w 649260"/>
              <a:gd name="connsiteY0" fmla="*/ 640080 h 640080"/>
              <a:gd name="connsiteX1" fmla="*/ 36 w 649260"/>
              <a:gd name="connsiteY1" fmla="*/ 256032 h 640080"/>
              <a:gd name="connsiteX2" fmla="*/ 621828 w 649260"/>
              <a:gd name="connsiteY2" fmla="*/ 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9260" h="640080">
                <a:moveTo>
                  <a:pt x="649260" y="640080"/>
                </a:moveTo>
                <a:cubicBezTo>
                  <a:pt x="326934" y="501396"/>
                  <a:pt x="4608" y="362712"/>
                  <a:pt x="36" y="256032"/>
                </a:cubicBezTo>
                <a:cubicBezTo>
                  <a:pt x="-4536" y="149352"/>
                  <a:pt x="417612" y="36576"/>
                  <a:pt x="621828" y="0"/>
                </a:cubicBezTo>
              </a:path>
            </a:pathLst>
          </a:custGeom>
          <a:ln>
            <a:solidFill>
              <a:srgbClr val="0000FF"/>
            </a:solidFill>
            <a:prstDash val="dash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9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5" dirty="0"/>
              <a:t>Entity</a:t>
            </a:r>
            <a:r>
              <a:rPr lang="ko-KR" altLang="en-US" sz="2105" dirty="0"/>
              <a:t>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2095" y="568806"/>
            <a:ext cx="6539484" cy="6404568"/>
          </a:xfrm>
        </p:spPr>
        <p:txBody>
          <a:bodyPr>
            <a:normAutofit/>
          </a:bodyPr>
          <a:lstStyle/>
          <a:p>
            <a:r>
              <a:rPr lang="en-US" altLang="ko-KR" sz="1600" b="1" dirty="0"/>
              <a:t>Category(</a:t>
            </a:r>
            <a:r>
              <a:rPr lang="en-US" altLang="ko-KR" sz="1600" b="1" dirty="0" err="1"/>
              <a:t>ManyToMany</a:t>
            </a:r>
            <a:r>
              <a:rPr lang="ko-KR" altLang="en-US" sz="1600" b="1" dirty="0"/>
              <a:t>를 실무에서는 거의 안씀</a:t>
            </a:r>
            <a:r>
              <a:rPr lang="en-US" altLang="ko-KR" sz="1600" b="1" dirty="0"/>
              <a:t>)</a:t>
            </a:r>
            <a:endParaRPr lang="en-US" altLang="ko-KR" sz="1400" b="1" dirty="0"/>
          </a:p>
          <a:p>
            <a:pPr lvl="1"/>
            <a:endParaRPr lang="en-US" sz="14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66344" y="983507"/>
            <a:ext cx="5320687" cy="59093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@Entity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@Getter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@Setter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Category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@Id 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GeneratedValue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@Column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(name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"CATEGORY_ID"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Long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private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ManyToMany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JoinTable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(name=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"CATEGORY_ITEM"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joinColumns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JoinColumn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(name=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"CATEGORY_ID"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inverseJoinColumns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JoinColumn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(name=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"ITEM_ID"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List&lt;Item&gt;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items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ArrayList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&lt;Item&gt;()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ManyToOne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(fetch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FetchType.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LAZY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JoinColumn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(name=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"PARENT_ID"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Category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parent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OneToMany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mappedBy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"parent"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List&lt;Category&gt;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child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ArrayList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&lt;Category&gt;()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public 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addChildCategory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(Category category){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child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.add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(category)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category.setParent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61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00217" y="2177417"/>
            <a:ext cx="3382530" cy="627329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2947" dirty="0"/>
              <a:t>회원 서비스</a:t>
            </a:r>
            <a:endParaRPr lang="en-US" altLang="ko-KR" sz="2947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3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5" dirty="0"/>
              <a:t>Repository</a:t>
            </a:r>
            <a:endParaRPr lang="ko-KR" altLang="en-US" sz="2105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2095" y="568806"/>
            <a:ext cx="6539484" cy="6404568"/>
          </a:xfrm>
        </p:spPr>
        <p:txBody>
          <a:bodyPr>
            <a:normAutofit/>
          </a:bodyPr>
          <a:lstStyle/>
          <a:p>
            <a:r>
              <a:rPr lang="en-US" altLang="ko-KR" sz="1600" b="1" dirty="0" err="1"/>
              <a:t>jpabook.jpashop.repository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패키지 만들기</a:t>
            </a:r>
            <a:endParaRPr lang="en-US" altLang="ko-KR" sz="1600" b="1" dirty="0"/>
          </a:p>
          <a:p>
            <a:r>
              <a:rPr lang="en-US" altLang="ko-KR" sz="1400" b="1" dirty="0"/>
              <a:t>JPA</a:t>
            </a:r>
            <a:r>
              <a:rPr lang="ko-KR" altLang="en-US" sz="1400" b="1" dirty="0"/>
              <a:t>기반과 </a:t>
            </a:r>
            <a:r>
              <a:rPr lang="en-US" altLang="ko-KR" sz="1400" b="1" dirty="0" err="1"/>
              <a:t>jdbcTemplate</a:t>
            </a:r>
            <a:r>
              <a:rPr lang="ko-KR" altLang="en-US" sz="1400" b="1" dirty="0"/>
              <a:t>기반 </a:t>
            </a:r>
            <a:r>
              <a:rPr lang="en-US" altLang="ko-KR" sz="1400" b="1" dirty="0"/>
              <a:t>Repository</a:t>
            </a:r>
            <a:r>
              <a:rPr lang="ko-KR" altLang="en-US" sz="1400" b="1" dirty="0"/>
              <a:t>를 만들 수 있으므로 </a:t>
            </a:r>
            <a:r>
              <a:rPr lang="en-US" altLang="ko-KR" sz="1400" b="1" dirty="0"/>
              <a:t>interface </a:t>
            </a:r>
            <a:r>
              <a:rPr lang="ko-KR" altLang="en-US" sz="1400" b="1" dirty="0"/>
              <a:t>정의</a:t>
            </a:r>
            <a:endParaRPr lang="en-US" altLang="ko-KR" sz="1400" b="1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12064" y="1546890"/>
            <a:ext cx="4424609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interface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MemberRepository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save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(Member member)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find</a:t>
            </a:r>
            <a:r>
              <a:rPr lang="en-US" altLang="en-US" sz="1600" dirty="0" err="1">
                <a:solidFill>
                  <a:srgbClr val="FFC66D"/>
                </a:solidFill>
                <a:latin typeface="Arial Unicode MS"/>
                <a:ea typeface="JetBrains Mono"/>
              </a:rPr>
              <a:t>One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(Long id)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List&lt;Member&gt;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findAll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List&lt;Member&gt;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findByName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(String name)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06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5" dirty="0"/>
              <a:t>Repository</a:t>
            </a:r>
            <a:endParaRPr lang="ko-KR" altLang="en-US" sz="2105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13289" y="725246"/>
            <a:ext cx="6673622" cy="63401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@Repository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JpaMemberRepository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implements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MemberRepository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PersistenceContext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EntityManager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save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(Member member)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em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.persist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(member)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findOne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(Long id)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em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.find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id)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List&lt;Member&gt;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findAll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em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.createQuery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"select m from Member m"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getResultList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List&lt;Member&gt;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findByName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(String name)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em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.createQuery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"select m from Member where m.name= :name"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setParameter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"name"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name)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getResultList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13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105" dirty="0"/>
              <a:t>회원서비스 테스트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2095" y="568806"/>
            <a:ext cx="6539484" cy="6404568"/>
          </a:xfrm>
        </p:spPr>
        <p:txBody>
          <a:bodyPr>
            <a:normAutofit/>
          </a:bodyPr>
          <a:lstStyle/>
          <a:p>
            <a:r>
              <a:rPr lang="en-US" altLang="ko-KR" sz="1600" b="1" dirty="0"/>
              <a:t>@Repository</a:t>
            </a:r>
          </a:p>
          <a:p>
            <a:pPr lvl="1"/>
            <a:r>
              <a:rPr lang="ko-KR" altLang="en-US" sz="1300" dirty="0"/>
              <a:t>예외 변환 </a:t>
            </a:r>
            <a:r>
              <a:rPr lang="en-US" altLang="ko-KR" sz="1300" dirty="0"/>
              <a:t>AOP</a:t>
            </a:r>
            <a:r>
              <a:rPr lang="ko-KR" altLang="en-US" sz="1300" dirty="0"/>
              <a:t>를 적용해서 </a:t>
            </a:r>
            <a:r>
              <a:rPr lang="en-US" altLang="ko-KR" sz="1300" dirty="0"/>
              <a:t>JPA </a:t>
            </a:r>
            <a:r>
              <a:rPr lang="ko-KR" altLang="en-US" sz="1300" dirty="0"/>
              <a:t>예외를 스프링 프레임워크가 추상화한 </a:t>
            </a:r>
            <a:r>
              <a:rPr lang="ko-KR" altLang="en-US" sz="1300"/>
              <a:t>예외로 변환</a:t>
            </a:r>
            <a:endParaRPr lang="en-US" altLang="ko-KR" sz="1300"/>
          </a:p>
          <a:p>
            <a:pPr lvl="1"/>
            <a:r>
              <a:rPr lang="ko-KR" altLang="en-US" sz="1300"/>
              <a:t>반대로 서비스 계층에서 </a:t>
            </a:r>
            <a:r>
              <a:rPr lang="en-US" altLang="ko-KR" sz="1300"/>
              <a:t>JPA </a:t>
            </a:r>
            <a:r>
              <a:rPr lang="ko-KR" altLang="en-US" sz="1300"/>
              <a:t>예외를 직접 사용하는 순간 해당 코드는 </a:t>
            </a:r>
            <a:r>
              <a:rPr lang="en-US" altLang="ko-KR" sz="1300"/>
              <a:t>JPA</a:t>
            </a:r>
            <a:r>
              <a:rPr lang="ko-KR" altLang="en-US" sz="1300"/>
              <a:t>라는 특정 기술에만 의존하게 됨</a:t>
            </a:r>
            <a:endParaRPr lang="en-US" altLang="ko-KR" sz="1300" dirty="0"/>
          </a:p>
          <a:p>
            <a:pPr lvl="1"/>
            <a:r>
              <a:rPr lang="ko-KR" altLang="en-US" sz="1300" dirty="0"/>
              <a:t>데이터베이스에 종속적인 예외처리를 하지 않아도 됨</a:t>
            </a:r>
            <a:endParaRPr lang="en-US" altLang="ko-KR" sz="1300" dirty="0"/>
          </a:p>
          <a:p>
            <a:pPr lvl="1"/>
            <a:r>
              <a:rPr lang="ko-KR" altLang="en-US" sz="1300" dirty="0"/>
              <a:t>만약 변환하지 않고 싶다면 </a:t>
            </a:r>
            <a:r>
              <a:rPr lang="en-US" altLang="ko-KR" sz="1300" dirty="0"/>
              <a:t>throws </a:t>
            </a:r>
            <a:r>
              <a:rPr lang="ko-KR" altLang="en-US" sz="1300" dirty="0"/>
              <a:t>절에 그대로 반환할 </a:t>
            </a:r>
            <a:r>
              <a:rPr lang="en-US" altLang="ko-KR" sz="1300" dirty="0"/>
              <a:t>JPA </a:t>
            </a:r>
            <a:r>
              <a:rPr lang="ko-KR" altLang="en-US" sz="1300" dirty="0"/>
              <a:t>예외나 그의 부모 클래스를 직접 명시</a:t>
            </a:r>
            <a:endParaRPr lang="en-US" altLang="ko-KR" sz="1300" dirty="0"/>
          </a:p>
          <a:p>
            <a:pPr lvl="1"/>
            <a:endParaRPr lang="en-US" altLang="ko-KR" sz="1300" dirty="0"/>
          </a:p>
          <a:p>
            <a:pPr lvl="1"/>
            <a:endParaRPr lang="en-US" altLang="ko-KR" sz="1300" dirty="0"/>
          </a:p>
          <a:p>
            <a:pPr lvl="1"/>
            <a:endParaRPr lang="en-US" altLang="ko-KR" sz="1300" dirty="0"/>
          </a:p>
          <a:p>
            <a:pPr lvl="1"/>
            <a:endParaRPr lang="en-US" altLang="ko-KR" sz="1300" dirty="0"/>
          </a:p>
          <a:p>
            <a:pPr lvl="1"/>
            <a:endParaRPr lang="en-US" altLang="ko-KR" sz="1300" dirty="0"/>
          </a:p>
          <a:p>
            <a:pPr lvl="1"/>
            <a:endParaRPr lang="en-US" altLang="ko-KR" sz="1300" dirty="0"/>
          </a:p>
          <a:p>
            <a:pPr lvl="1"/>
            <a:endParaRPr lang="en-US" altLang="ko-KR" sz="1300" dirty="0"/>
          </a:p>
          <a:p>
            <a:pPr lvl="1"/>
            <a:endParaRPr lang="en-US" altLang="ko-KR" sz="1300" dirty="0"/>
          </a:p>
          <a:p>
            <a:pPr lvl="1"/>
            <a:endParaRPr lang="en-US" altLang="ko-KR" sz="1300" dirty="0"/>
          </a:p>
          <a:p>
            <a:pPr lvl="1"/>
            <a:endParaRPr lang="en-US" altLang="ko-KR" sz="1300" dirty="0"/>
          </a:p>
          <a:p>
            <a:endParaRPr lang="en-US" altLang="ko-KR" sz="1400" b="1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03210" y="2851476"/>
            <a:ext cx="6218369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@Repository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NoResultExceptionTestService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PersistenceContext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EntityManager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findMember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NoResultException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조회된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데이터가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없는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경우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em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.createQuery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"select m from Member m"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getSingleResult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41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5" dirty="0"/>
              <a:t>Service</a:t>
            </a:r>
            <a:endParaRPr lang="ko-KR" altLang="en-US" sz="2105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2095" y="568806"/>
            <a:ext cx="6539484" cy="6404568"/>
          </a:xfrm>
        </p:spPr>
        <p:txBody>
          <a:bodyPr>
            <a:normAutofit/>
          </a:bodyPr>
          <a:lstStyle/>
          <a:p>
            <a:r>
              <a:rPr lang="en-US" altLang="ko-KR" sz="1600" b="1" dirty="0"/>
              <a:t>Service </a:t>
            </a:r>
            <a:r>
              <a:rPr lang="ko-KR" altLang="en-US" sz="1600" b="1"/>
              <a:t>패키지 생성</a:t>
            </a:r>
            <a:r>
              <a:rPr lang="en-US" altLang="ko-KR" sz="1600" b="1"/>
              <a:t>(shop.online.service)</a:t>
            </a:r>
            <a:r>
              <a:rPr lang="ko-KR" altLang="en-US" sz="1600" b="1"/>
              <a:t> </a:t>
            </a:r>
            <a:r>
              <a:rPr lang="en-US" altLang="ko-KR" sz="1600" b="1">
                <a:sym typeface="Wingdings" panose="05000000000000000000" pitchFamily="2" charset="2"/>
              </a:rPr>
              <a:t> MemberService</a:t>
            </a:r>
            <a:endParaRPr lang="en-US" altLang="ko-KR" sz="1400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8016" y="1139600"/>
            <a:ext cx="7688323" cy="526297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@Service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@Transactional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RequiredArgsConstructor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final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MemberRepository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memberRepository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Long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join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(Member member){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validateDuplicateMember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(member)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memberRepository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.save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(member)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return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member.getId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validateDuplicateMember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(Member member){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List&lt;Member&gt;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findMembers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memberRepository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.findByName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member.getName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if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(!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findMembers.isEmpty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 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IllegalStateException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이미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존재하는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회원입니다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List&lt;Member&gt;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findMembers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memberRepository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.findAll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findOne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(Long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memberRepository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.findOne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35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105" dirty="0"/>
              <a:t>회원서비스 테스트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2095" y="568806"/>
            <a:ext cx="6539484" cy="6404568"/>
          </a:xfrm>
        </p:spPr>
        <p:txBody>
          <a:bodyPr>
            <a:normAutofit/>
          </a:bodyPr>
          <a:lstStyle/>
          <a:p>
            <a:r>
              <a:rPr lang="en-US" altLang="ko-KR" sz="1600" b="1" dirty="0"/>
              <a:t>@</a:t>
            </a:r>
            <a:r>
              <a:rPr lang="en-US" altLang="ko-KR" sz="1600" b="1" dirty="0" err="1"/>
              <a:t>PersistenceContext</a:t>
            </a:r>
            <a:endParaRPr lang="en-US" altLang="ko-KR" sz="1600" b="1" dirty="0"/>
          </a:p>
          <a:p>
            <a:pPr lvl="1"/>
            <a:r>
              <a:rPr lang="en-US" altLang="ko-KR" sz="1400" dirty="0" err="1"/>
              <a:t>EntityManager</a:t>
            </a:r>
            <a:r>
              <a:rPr lang="ko-KR" altLang="en-US" sz="1400" dirty="0"/>
              <a:t>를 주입함</a:t>
            </a:r>
            <a:endParaRPr lang="en-US" altLang="ko-KR" sz="1600" b="1" dirty="0"/>
          </a:p>
          <a:p>
            <a:r>
              <a:rPr lang="en-US" altLang="ko-KR" sz="1600" b="1"/>
              <a:t>@Transactional</a:t>
            </a:r>
            <a:endParaRPr lang="en-US" altLang="ko-KR" sz="1600" b="1" dirty="0"/>
          </a:p>
          <a:p>
            <a:pPr lvl="1"/>
            <a:r>
              <a:rPr lang="en-US" altLang="ko-KR" sz="1400" dirty="0"/>
              <a:t>transaction begin, commit</a:t>
            </a:r>
            <a:r>
              <a:rPr lang="ko-KR" altLang="en-US" sz="1400" dirty="0"/>
              <a:t>을 자동 수행</a:t>
            </a:r>
            <a:endParaRPr lang="en-US" altLang="ko-KR" sz="1400" dirty="0"/>
          </a:p>
          <a:p>
            <a:pPr lvl="1"/>
            <a:r>
              <a:rPr lang="ko-KR" altLang="en-US" sz="1400" dirty="0"/>
              <a:t>예외를 발생시키면</a:t>
            </a:r>
            <a:r>
              <a:rPr lang="en-US" altLang="ko-KR" sz="1400" dirty="0"/>
              <a:t>, rollback </a:t>
            </a:r>
            <a:r>
              <a:rPr lang="ko-KR" altLang="en-US" sz="1400" dirty="0"/>
              <a:t>처리를 자동 수행</a:t>
            </a:r>
            <a:endParaRPr lang="en-US" altLang="ko-KR" sz="1400" dirty="0"/>
          </a:p>
          <a:p>
            <a:pPr lvl="1"/>
            <a:r>
              <a:rPr lang="ko-KR" altLang="en-US" sz="1400"/>
              <a:t>클래스에 정의하면 모든 메소드에 </a:t>
            </a:r>
            <a:r>
              <a:rPr lang="en-US" altLang="ko-KR" sz="1400"/>
              <a:t>@Transactional</a:t>
            </a:r>
            <a:r>
              <a:rPr lang="ko-KR" altLang="en-US" sz="1400"/>
              <a:t>에 적용되며 특정 메소드에 다른 설정이 필요하다면 해당 메소드 위에만 </a:t>
            </a:r>
            <a:r>
              <a:rPr lang="en-US" altLang="ko-KR" sz="1400"/>
              <a:t>@Transactional </a:t>
            </a:r>
            <a:r>
              <a:rPr lang="ko-KR" altLang="en-US" sz="1400"/>
              <a:t>재정의</a:t>
            </a:r>
            <a:endParaRPr lang="en-US" altLang="ko-KR" sz="1400"/>
          </a:p>
          <a:p>
            <a:pPr lvl="1"/>
            <a:r>
              <a:rPr lang="ko-KR" altLang="en-US" sz="1400"/>
              <a:t>해당 클래스의 </a:t>
            </a:r>
            <a:r>
              <a:rPr lang="en-US" altLang="ko-KR" sz="1400"/>
              <a:t>Bean</a:t>
            </a:r>
            <a:r>
              <a:rPr lang="ko-KR" altLang="en-US" sz="1400"/>
              <a:t>을 다른 클래스의 </a:t>
            </a:r>
            <a:r>
              <a:rPr lang="en-US" altLang="ko-KR" sz="1400"/>
              <a:t>Bean</a:t>
            </a:r>
            <a:r>
              <a:rPr lang="ko-KR" altLang="en-US" sz="1400"/>
              <a:t>에서 호출할 때만 동작</a:t>
            </a:r>
            <a:endParaRPr lang="en-US" altLang="ko-KR" sz="1400"/>
          </a:p>
          <a:p>
            <a:pPr lvl="0"/>
            <a:r>
              <a:rPr lang="ko-KR" altLang="en-US" sz="1400" b="1">
                <a:solidFill>
                  <a:prstClr val="black"/>
                </a:solidFill>
              </a:rPr>
              <a:t>두 어노테이션을 통해 아래와 같은 보일러 플레이트 코드 제거</a:t>
            </a:r>
            <a:endParaRPr lang="en-US" altLang="ko-KR" sz="1400" b="1">
              <a:solidFill>
                <a:prstClr val="black"/>
              </a:solidFill>
            </a:endParaRPr>
          </a:p>
          <a:p>
            <a:pPr lvl="1"/>
            <a:endParaRPr lang="en-US" altLang="ko-KR" sz="140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4700627-BB4A-4E4B-B021-46658F605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242" y="3771090"/>
            <a:ext cx="5027338" cy="24622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EntityManagerFactory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emf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Persistence.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createEntityManagerFactory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jpabook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EntityManager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emf.createEntityManager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EntityTransaction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em.getTransaction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tx.begin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logic()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tx.commit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catch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(Exception e){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tx.rollback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5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105" dirty="0"/>
              <a:t>회원서비스 테스트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2095" y="568806"/>
            <a:ext cx="6539484" cy="6404568"/>
          </a:xfrm>
        </p:spPr>
        <p:txBody>
          <a:bodyPr>
            <a:normAutofit/>
          </a:bodyPr>
          <a:lstStyle/>
          <a:p>
            <a:r>
              <a:rPr lang="en-US" altLang="ko-KR" sz="1600" b="1"/>
              <a:t>@Transactional(repository(DAO) </a:t>
            </a:r>
            <a:r>
              <a:rPr lang="ko-KR" altLang="en-US" sz="1600" b="1"/>
              <a:t>계층과 </a:t>
            </a:r>
            <a:r>
              <a:rPr lang="en-US" altLang="ko-KR" sz="1600" b="1"/>
              <a:t>service</a:t>
            </a:r>
            <a:r>
              <a:rPr lang="ko-KR" altLang="en-US" sz="1600" b="1"/>
              <a:t>계층 중 어디에 붙이는 것이 좋을까</a:t>
            </a:r>
            <a:r>
              <a:rPr lang="en-US" altLang="ko-KR" sz="1600" b="1"/>
              <a:t>?)</a:t>
            </a:r>
            <a:endParaRPr lang="en-US" altLang="ko-KR" sz="1600" b="1" dirty="0"/>
          </a:p>
          <a:p>
            <a:pPr lvl="1"/>
            <a:r>
              <a:rPr lang="en-US" altLang="ko-KR" sz="1400"/>
              <a:t>propagation</a:t>
            </a:r>
          </a:p>
          <a:p>
            <a:pPr lvl="2"/>
            <a:r>
              <a:rPr lang="en-US" altLang="ko-KR" sz="1200"/>
              <a:t>PROPAGATION_REQUIRED: </a:t>
            </a:r>
            <a:r>
              <a:rPr lang="ko-KR" altLang="en-US" sz="1200"/>
              <a:t>부모 트랜잭션이 존재할 경우 부모 트랜잭션에 참여</a:t>
            </a:r>
            <a:r>
              <a:rPr lang="en-US" altLang="ko-KR" sz="1200"/>
              <a:t>, </a:t>
            </a:r>
            <a:r>
              <a:rPr lang="ko-KR" altLang="en-US" sz="1200"/>
              <a:t>부모 트랜잭션이 없을 경우 새 트랜잭션을 시작</a:t>
            </a:r>
            <a:endParaRPr lang="en-US" altLang="ko-KR" sz="1200"/>
          </a:p>
          <a:p>
            <a:pPr lvl="2"/>
            <a:r>
              <a:rPr lang="en-US" altLang="ko-KR" sz="1200"/>
              <a:t>PROPAGATION_SUPPORTS</a:t>
            </a:r>
          </a:p>
          <a:p>
            <a:pPr lvl="2"/>
            <a:r>
              <a:rPr lang="ko-KR" altLang="en-US" sz="1200"/>
              <a:t>부모 트랜잭션이 존재할 경우 부모 트랜잭션에 참여</a:t>
            </a:r>
            <a:r>
              <a:rPr lang="en-US" altLang="ko-KR" sz="1200"/>
              <a:t>, </a:t>
            </a:r>
            <a:r>
              <a:rPr lang="ko-KR" altLang="en-US" sz="1200"/>
              <a:t>부모 트랜잭션이 없을 경우 </a:t>
            </a:r>
            <a:r>
              <a:rPr lang="en-US" altLang="ko-KR" sz="1200"/>
              <a:t>non-transactional </a:t>
            </a:r>
            <a:r>
              <a:rPr lang="ko-KR" altLang="en-US" sz="1200"/>
              <a:t>하게 동작</a:t>
            </a:r>
            <a:endParaRPr lang="en-US" altLang="ko-KR" sz="1200"/>
          </a:p>
          <a:p>
            <a:pPr lvl="1"/>
            <a:r>
              <a:rPr lang="en-US" altLang="ko-KR" sz="1400"/>
              <a:t>The @Transactional annotation </a:t>
            </a:r>
            <a:r>
              <a:rPr lang="en-US" altLang="ko-KR" sz="1400">
                <a:solidFill>
                  <a:srgbClr val="FF0000"/>
                </a:solidFill>
              </a:rPr>
              <a:t>belongs to the Service layer</a:t>
            </a:r>
            <a:r>
              <a:rPr lang="en-US" altLang="ko-KR" sz="1400"/>
              <a:t> because it is the Service layer’s responsibility to define the transaction boundaries.</a:t>
            </a:r>
          </a:p>
          <a:p>
            <a:pPr lvl="1"/>
            <a:r>
              <a:rPr lang="en-US" altLang="ko-KR" sz="1400"/>
              <a:t>Don’t use it in the Web layer because this can increase the DB transaction response time and make it more difficult to check DB transaction error</a:t>
            </a:r>
          </a:p>
          <a:p>
            <a:pPr lvl="1"/>
            <a:r>
              <a:rPr lang="en-US" altLang="ko-KR" sz="1400"/>
              <a:t>@Transactional(readOnly = true)</a:t>
            </a:r>
          </a:p>
          <a:p>
            <a:pPr lvl="2"/>
            <a:r>
              <a:rPr lang="ko-KR" altLang="en-US" sz="1331"/>
              <a:t>해당 메소드가 수정하는 로직이 없다면 </a:t>
            </a:r>
            <a:r>
              <a:rPr lang="en-US" altLang="ko-KR" sz="1331"/>
              <a:t>"readOnly = true" </a:t>
            </a:r>
            <a:r>
              <a:rPr lang="ko-KR" altLang="en-US" sz="1331"/>
              <a:t>설정을 통해 성능향상을 기대할 수 있음</a:t>
            </a:r>
            <a:endParaRPr lang="en-US" altLang="ko-KR" sz="1331"/>
          </a:p>
          <a:p>
            <a:endParaRPr lang="en-US" altLang="ko-KR" sz="1400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CB0AA6C-AEF9-4A65-9F0D-FF129BA460EE}"/>
              </a:ext>
            </a:extLst>
          </p:cNvPr>
          <p:cNvSpPr/>
          <p:nvPr/>
        </p:nvSpPr>
        <p:spPr>
          <a:xfrm>
            <a:off x="843912" y="5197184"/>
            <a:ext cx="5002705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/>
              <a:t>@Service</a:t>
            </a:r>
          </a:p>
          <a:p>
            <a:r>
              <a:rPr lang="ko-KR" altLang="en-US" sz="1400"/>
              <a:t>@Transactional(readOnly = true)</a:t>
            </a:r>
          </a:p>
          <a:p>
            <a:r>
              <a:rPr lang="ko-KR" altLang="en-US" sz="1400"/>
              <a:t>public class OperationService {</a:t>
            </a:r>
          </a:p>
          <a:p>
            <a:r>
              <a:rPr lang="ko-KR" altLang="en-US" sz="1400"/>
              <a:t>    @Transactional(isolation = Isolation.SERIALIZABLE)</a:t>
            </a:r>
          </a:p>
          <a:p>
            <a:r>
              <a:rPr lang="ko-KR" altLang="en-US" sz="1400"/>
              <a:t>    public boolean addStatementReportOperation(</a:t>
            </a:r>
          </a:p>
          <a:p>
            <a:r>
              <a:rPr lang="ko-KR" altLang="en-US" sz="1400"/>
              <a:t>        String statementFileName,</a:t>
            </a:r>
          </a:p>
          <a:p>
            <a:r>
              <a:rPr lang="ko-KR" altLang="en-US" sz="1400"/>
              <a:t>    }</a:t>
            </a:r>
          </a:p>
          <a:p>
            <a:r>
              <a:rPr lang="ko-KR" altLang="en-US" sz="1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74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105" dirty="0"/>
              <a:t>요구사항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2095" y="568806"/>
            <a:ext cx="6539484" cy="6404568"/>
          </a:xfrm>
        </p:spPr>
        <p:txBody>
          <a:bodyPr>
            <a:normAutofit/>
          </a:bodyPr>
          <a:lstStyle/>
          <a:p>
            <a:r>
              <a:rPr lang="ko-KR" altLang="en-US" sz="1894" b="1" dirty="0"/>
              <a:t>도메인 모델 설계</a:t>
            </a:r>
            <a:endParaRPr lang="en-US" altLang="ko-KR" sz="1894" b="1" dirty="0"/>
          </a:p>
          <a:p>
            <a:endParaRPr lang="en-US" altLang="ko-KR" sz="1894" b="1" dirty="0"/>
          </a:p>
          <a:p>
            <a:endParaRPr lang="en-US" altLang="ko-KR" sz="1894" b="1" dirty="0"/>
          </a:p>
          <a:p>
            <a:endParaRPr lang="en-US" altLang="ko-KR" sz="1894" b="1" dirty="0"/>
          </a:p>
          <a:p>
            <a:endParaRPr lang="en-US" altLang="ko-KR" sz="1894" b="1" dirty="0"/>
          </a:p>
          <a:p>
            <a:endParaRPr lang="en-US" altLang="ko-KR" sz="1894" b="1" dirty="0"/>
          </a:p>
          <a:p>
            <a:endParaRPr lang="en-US" altLang="ko-KR" sz="1894" b="1" dirty="0"/>
          </a:p>
          <a:p>
            <a:endParaRPr lang="en-US" altLang="ko-KR" sz="1894" b="1" dirty="0"/>
          </a:p>
          <a:p>
            <a:pPr lvl="1"/>
            <a:r>
              <a:rPr lang="ko-KR" altLang="en-US" sz="1684" dirty="0"/>
              <a:t>하나의 주문에는 여러 상품이 포함될 수 있고</a:t>
            </a:r>
            <a:r>
              <a:rPr lang="en-US" altLang="ko-KR" sz="1684" dirty="0"/>
              <a:t>, </a:t>
            </a:r>
            <a:r>
              <a:rPr lang="ko-KR" altLang="en-US" sz="1684" dirty="0"/>
              <a:t>하나의 상품은 여러 주문에 포함될 수 있으므로 다대다 관계 </a:t>
            </a:r>
            <a:r>
              <a:rPr lang="en-US" altLang="ko-KR" sz="1684" dirty="0">
                <a:sym typeface="Wingdings" panose="05000000000000000000" pitchFamily="2" charset="2"/>
              </a:rPr>
              <a:t></a:t>
            </a:r>
            <a:r>
              <a:rPr lang="en-US" altLang="ko-KR" sz="1684" dirty="0"/>
              <a:t> </a:t>
            </a:r>
            <a:r>
              <a:rPr lang="ko-KR" altLang="en-US" sz="1684" dirty="0"/>
              <a:t>이를 해결하기 위해 중간 테이블로 주문상품 테이블 생성</a:t>
            </a:r>
          </a:p>
          <a:p>
            <a:pPr lvl="1"/>
            <a:r>
              <a:rPr lang="ko-KR" altLang="en-US" sz="1684" dirty="0"/>
              <a:t>상품은 공통 속성을 사용하므로 상속 구조 사용</a:t>
            </a:r>
          </a:p>
          <a:p>
            <a:endParaRPr lang="ko-KR" altLang="en-US" sz="1894" b="1" dirty="0"/>
          </a:p>
          <a:p>
            <a:pPr lvl="1"/>
            <a:endParaRPr lang="en-US" altLang="ko-KR" sz="1754" b="1" dirty="0"/>
          </a:p>
          <a:p>
            <a:endParaRPr lang="en-US" sz="1894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3403057" y="2991771"/>
            <a:ext cx="1196235" cy="133719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3</a:t>
            </a:fld>
            <a:endParaRPr lang="en-US" dirty="0"/>
          </a:p>
        </p:txBody>
      </p:sp>
      <p:pic>
        <p:nvPicPr>
          <p:cNvPr id="7" name="Picture 2" descr="_2020-06-24__8.11.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07" y="1300652"/>
            <a:ext cx="5871169" cy="247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11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105" dirty="0"/>
              <a:t>회원서비스 테스트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2095" y="568806"/>
            <a:ext cx="6539484" cy="6404568"/>
          </a:xfrm>
        </p:spPr>
        <p:txBody>
          <a:bodyPr>
            <a:normAutofit/>
          </a:bodyPr>
          <a:lstStyle/>
          <a:p>
            <a:r>
              <a:rPr lang="ko-KR" altLang="en-US" sz="1600" b="1" dirty="0"/>
              <a:t>회원가입 테스트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데이터베이스를 실행 후 테스트</a:t>
            </a:r>
            <a:r>
              <a:rPr lang="en-US" altLang="ko-KR" sz="1600" b="1" dirty="0"/>
              <a:t>)</a:t>
            </a:r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r>
              <a:rPr lang="en-US" altLang="ko-KR" sz="1600" b="1" dirty="0" err="1"/>
              <a:t>SpringBootTest</a:t>
            </a:r>
            <a:endParaRPr lang="en-US" altLang="ko-KR" sz="1600" b="1" dirty="0"/>
          </a:p>
          <a:p>
            <a:pPr lvl="1"/>
            <a:r>
              <a:rPr lang="ko-KR" altLang="en-US" sz="1300" dirty="0"/>
              <a:t>실제 운영 환경에서 사용될 클래스들을 통합하여 테스트</a:t>
            </a:r>
            <a:endParaRPr lang="en-US" altLang="ko-KR" sz="1300" dirty="0"/>
          </a:p>
          <a:p>
            <a:pPr lvl="1"/>
            <a:r>
              <a:rPr lang="ko-KR" altLang="en-US" sz="1300" dirty="0"/>
              <a:t>단위 테스트가 아닌 </a:t>
            </a:r>
            <a:r>
              <a:rPr lang="en-US" altLang="ko-KR" sz="1300" dirty="0"/>
              <a:t>spring</a:t>
            </a:r>
            <a:r>
              <a:rPr lang="ko-KR" altLang="en-US" sz="1300" dirty="0"/>
              <a:t>과 엮어서 테스트 수행</a:t>
            </a:r>
            <a:endParaRPr lang="en-US" altLang="ko-KR" sz="1300" dirty="0"/>
          </a:p>
          <a:p>
            <a:pPr lvl="1"/>
            <a:r>
              <a:rPr lang="en-US" altLang="ko-KR" sz="1300" dirty="0"/>
              <a:t>Junit4</a:t>
            </a:r>
            <a:r>
              <a:rPr lang="ko-KR" altLang="en-US" sz="1300" dirty="0"/>
              <a:t>를 사용하면 </a:t>
            </a:r>
            <a:r>
              <a:rPr lang="en-US" altLang="ko-KR" sz="1300" dirty="0"/>
              <a:t>@</a:t>
            </a:r>
            <a:r>
              <a:rPr lang="en-US" altLang="ko-KR" sz="1300" dirty="0" err="1"/>
              <a:t>RunWith</a:t>
            </a:r>
            <a:r>
              <a:rPr lang="en-US" altLang="ko-KR" sz="1300" dirty="0"/>
              <a:t>(</a:t>
            </a:r>
            <a:r>
              <a:rPr lang="en-US" altLang="ko-KR" sz="1300" dirty="0" err="1"/>
              <a:t>SpringRunner.class</a:t>
            </a:r>
            <a:r>
              <a:rPr lang="en-US" altLang="ko-KR" sz="1300" dirty="0"/>
              <a:t>)</a:t>
            </a:r>
            <a:r>
              <a:rPr lang="ko-KR" altLang="en-US" sz="1300" dirty="0"/>
              <a:t>를 붙여야 함</a:t>
            </a:r>
            <a:endParaRPr lang="en-US" altLang="ko-KR" sz="1300" dirty="0"/>
          </a:p>
          <a:p>
            <a:r>
              <a:rPr lang="en-US" altLang="ko-KR" sz="1600" b="1" dirty="0"/>
              <a:t>@</a:t>
            </a:r>
            <a:r>
              <a:rPr lang="en-US" altLang="ko-KR" sz="1600" b="1" dirty="0" err="1"/>
              <a:t>Transcational</a:t>
            </a:r>
            <a:endParaRPr lang="en-US" altLang="ko-KR" sz="1600" b="1" dirty="0"/>
          </a:p>
          <a:p>
            <a:pPr lvl="1"/>
            <a:r>
              <a:rPr lang="en-US" altLang="ko-KR" sz="1300" dirty="0"/>
              <a:t>Test</a:t>
            </a:r>
            <a:r>
              <a:rPr lang="ko-KR" altLang="en-US" sz="1300" dirty="0"/>
              <a:t>에서는 </a:t>
            </a:r>
            <a:r>
              <a:rPr lang="en-US" altLang="ko-KR" sz="1300" dirty="0"/>
              <a:t>@</a:t>
            </a:r>
            <a:r>
              <a:rPr lang="en-US" altLang="ko-KR" sz="1300" dirty="0" err="1"/>
              <a:t>Transcational</a:t>
            </a:r>
            <a:r>
              <a:rPr lang="ko-KR" altLang="en-US" sz="1300" dirty="0"/>
              <a:t>을 붙여도 </a:t>
            </a:r>
            <a:r>
              <a:rPr lang="en-US" altLang="ko-KR" sz="1300" dirty="0"/>
              <a:t>commit</a:t>
            </a:r>
            <a:r>
              <a:rPr lang="ko-KR" altLang="en-US" sz="1300" dirty="0"/>
              <a:t>하지 않음</a:t>
            </a:r>
            <a:r>
              <a:rPr lang="en-US" altLang="ko-KR" sz="1300" dirty="0"/>
              <a:t>(commit</a:t>
            </a:r>
            <a:r>
              <a:rPr lang="ko-KR" altLang="en-US" sz="1300" dirty="0"/>
              <a:t>을 하면 </a:t>
            </a:r>
            <a:r>
              <a:rPr lang="ko-KR" altLang="en-US" sz="1300" dirty="0" err="1"/>
              <a:t>테스트간</a:t>
            </a:r>
            <a:r>
              <a:rPr lang="ko-KR" altLang="en-US" sz="1300" dirty="0"/>
              <a:t> 의존관계가 생김</a:t>
            </a:r>
            <a:r>
              <a:rPr lang="en-US" altLang="ko-KR" sz="1300" dirty="0"/>
              <a:t>). </a:t>
            </a:r>
            <a:r>
              <a:rPr lang="ko-KR" altLang="en-US" sz="1300" dirty="0"/>
              <a:t>따라서 </a:t>
            </a:r>
            <a:r>
              <a:rPr lang="en-US" altLang="ko-KR" sz="1300" dirty="0"/>
              <a:t>DB</a:t>
            </a:r>
            <a:r>
              <a:rPr lang="ko-KR" altLang="en-US" sz="1300" dirty="0"/>
              <a:t>에 </a:t>
            </a:r>
            <a:r>
              <a:rPr lang="en-US" altLang="ko-KR" sz="1300" dirty="0"/>
              <a:t>SQL</a:t>
            </a:r>
            <a:r>
              <a:rPr lang="ko-KR" altLang="en-US" sz="1300" dirty="0"/>
              <a:t>이 전달 안됨</a:t>
            </a:r>
            <a:endParaRPr lang="en-US" altLang="ko-KR" sz="1300" dirty="0"/>
          </a:p>
          <a:p>
            <a:pPr lvl="1"/>
            <a:r>
              <a:rPr lang="ko-KR" altLang="en-US" sz="1300" dirty="0"/>
              <a:t>쿼리를 확인하고 싶다면 </a:t>
            </a:r>
            <a:r>
              <a:rPr lang="en-US" altLang="ko-KR" sz="1300" dirty="0"/>
              <a:t>Rollback(false</a:t>
            </a:r>
            <a:r>
              <a:rPr lang="en-US" altLang="ko-KR" sz="1300"/>
              <a:t>)</a:t>
            </a:r>
            <a:r>
              <a:rPr lang="ko-KR" altLang="en-US" sz="1300"/>
              <a:t>이용</a:t>
            </a:r>
            <a:r>
              <a:rPr lang="en-US" altLang="ko-KR" sz="1300"/>
              <a:t>.</a:t>
            </a:r>
            <a:endParaRPr lang="en-US" altLang="ko-KR" sz="1300" dirty="0"/>
          </a:p>
          <a:p>
            <a:pPr lvl="1"/>
            <a:endParaRPr lang="en-US" altLang="ko-KR" sz="1460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82095" y="1024689"/>
            <a:ext cx="6223178" cy="31085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SpringBootTest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@Transactional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MemberServiceTest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Autowired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MemberRepository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memberRepository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Autowired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@Test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Exception{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Member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member.setName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kim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savedId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.join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(member)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savedId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= "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savedId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assertThat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(member).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isEqualTo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.findOne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savedId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61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105" dirty="0"/>
              <a:t>회원서비스 테스트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2095" y="568806"/>
            <a:ext cx="6539484" cy="6404568"/>
          </a:xfrm>
        </p:spPr>
        <p:txBody>
          <a:bodyPr>
            <a:normAutofit/>
          </a:bodyPr>
          <a:lstStyle/>
          <a:p>
            <a:r>
              <a:rPr lang="ko-KR" altLang="en-US" sz="1600" b="1" dirty="0"/>
              <a:t>회원가입 테스트</a:t>
            </a:r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pPr lvl="1"/>
            <a:r>
              <a:rPr lang="en-US" altLang="ko-KR" sz="1400" dirty="0" err="1"/>
              <a:t>junit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assertThrows</a:t>
            </a:r>
            <a:r>
              <a:rPr lang="en-US" altLang="ko-KR" sz="1400" dirty="0"/>
              <a:t> </a:t>
            </a:r>
            <a:r>
              <a:rPr lang="ko-KR" altLang="en-US" sz="1400" dirty="0"/>
              <a:t>이용</a:t>
            </a:r>
            <a:endParaRPr lang="en-US" altLang="ko-KR" sz="1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84632" y="1018849"/>
            <a:ext cx="4147289" cy="332398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@Test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중복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예외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Exception{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Member member1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member1.setName(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kim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 member2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member2.setName(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kim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.join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(member1)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try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.join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(member2)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catch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IllegalStateException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e){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예외가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발생해야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78512" y="5144571"/>
            <a:ext cx="6514925" cy="9541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IllegalStateException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exception =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assertThrows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IllegalStateException.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()-&gt;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.join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member2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message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exception.getMessage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"message = "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message)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02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105" dirty="0"/>
              <a:t>회원서비스 테스트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2095" y="568806"/>
            <a:ext cx="6539484" cy="6404568"/>
          </a:xfrm>
        </p:spPr>
        <p:txBody>
          <a:bodyPr>
            <a:normAutofit/>
          </a:bodyPr>
          <a:lstStyle/>
          <a:p>
            <a:r>
              <a:rPr lang="ko-KR" altLang="en-US" sz="1600" b="1" dirty="0"/>
              <a:t>회원가입 테스트</a:t>
            </a:r>
            <a:endParaRPr lang="en-US" altLang="ko-KR" sz="1600" b="1" dirty="0"/>
          </a:p>
          <a:p>
            <a:pPr lvl="1"/>
            <a:r>
              <a:rPr lang="en-US" altLang="ko-KR" sz="1400" dirty="0" err="1"/>
              <a:t>AssertJ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assertThatThrownBy</a:t>
            </a:r>
            <a:r>
              <a:rPr lang="en-US" altLang="ko-KR" sz="1400" dirty="0"/>
              <a:t> </a:t>
            </a:r>
            <a:r>
              <a:rPr lang="ko-KR" altLang="en-US" sz="1400" dirty="0"/>
              <a:t>이용</a:t>
            </a:r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2"/>
            <a:endParaRPr lang="en-US" altLang="ko-KR" sz="1331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41839" y="1373724"/>
            <a:ext cx="4488729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assertThatThrownBy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(() -&gt;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.join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member2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}).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isInstanceOf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IllegalStateException.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.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hasMessage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이미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존재하는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회원입니다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0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105" dirty="0"/>
              <a:t>요구사항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2095" y="568806"/>
            <a:ext cx="6539484" cy="6404568"/>
          </a:xfrm>
        </p:spPr>
        <p:txBody>
          <a:bodyPr>
            <a:normAutofit/>
          </a:bodyPr>
          <a:lstStyle/>
          <a:p>
            <a:r>
              <a:rPr lang="ko-KR" altLang="en-US" sz="1894" b="1" dirty="0"/>
              <a:t>도메인 모델 설계</a:t>
            </a:r>
            <a:endParaRPr lang="en-US" altLang="ko-KR" sz="1894" b="1" dirty="0"/>
          </a:p>
          <a:p>
            <a:endParaRPr lang="en-US" altLang="ko-KR" sz="1894" b="1" dirty="0"/>
          </a:p>
          <a:p>
            <a:endParaRPr lang="en-US" altLang="ko-KR" sz="1894" b="1" dirty="0"/>
          </a:p>
          <a:p>
            <a:endParaRPr lang="en-US" altLang="ko-KR" sz="1894" b="1" dirty="0"/>
          </a:p>
          <a:p>
            <a:endParaRPr lang="en-US" altLang="ko-KR" sz="1894" b="1" dirty="0"/>
          </a:p>
          <a:p>
            <a:endParaRPr lang="en-US" altLang="ko-KR" sz="1894" b="1" dirty="0"/>
          </a:p>
          <a:p>
            <a:endParaRPr lang="en-US" altLang="ko-KR" sz="1894" b="1" dirty="0"/>
          </a:p>
          <a:p>
            <a:endParaRPr lang="en-US" altLang="ko-KR" sz="1894" b="1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r>
              <a:rPr lang="ko-KR" altLang="en-US" sz="1400" dirty="0"/>
              <a:t>회원은 </a:t>
            </a:r>
            <a:r>
              <a:rPr lang="ko-KR" altLang="en-US" sz="1400" dirty="0" err="1"/>
              <a:t>임베디드</a:t>
            </a:r>
            <a:r>
              <a:rPr lang="ko-KR" altLang="en-US" sz="1400" dirty="0"/>
              <a:t> 타입인 </a:t>
            </a:r>
            <a:r>
              <a:rPr lang="en-US" altLang="ko-KR" sz="1400" dirty="0"/>
              <a:t>Address</a:t>
            </a:r>
            <a:r>
              <a:rPr lang="ko-KR" altLang="en-US" sz="1400" dirty="0"/>
              <a:t>를 가진다</a:t>
            </a:r>
          </a:p>
          <a:p>
            <a:pPr lvl="1"/>
            <a:r>
              <a:rPr lang="ko-KR" altLang="en-US" sz="1400" dirty="0"/>
              <a:t>주문 상태는 </a:t>
            </a:r>
            <a:r>
              <a:rPr lang="ko-KR" altLang="en-US" sz="1400" dirty="0" err="1"/>
              <a:t>열거형</a:t>
            </a:r>
            <a:r>
              <a:rPr lang="en-US" altLang="ko-KR" sz="1400" dirty="0"/>
              <a:t>(</a:t>
            </a:r>
            <a:r>
              <a:rPr lang="en-US" altLang="ko-KR" sz="1400" dirty="0" err="1"/>
              <a:t>enum</a:t>
            </a:r>
            <a:r>
              <a:rPr lang="en-US" altLang="ko-KR" sz="1400" dirty="0"/>
              <a:t>): </a:t>
            </a:r>
            <a:r>
              <a:rPr lang="ko-KR" altLang="en-US" sz="1400" dirty="0"/>
              <a:t>주문</a:t>
            </a:r>
            <a:r>
              <a:rPr lang="en-US" altLang="ko-KR" sz="1400" dirty="0"/>
              <a:t>(ORDER), </a:t>
            </a:r>
            <a:r>
              <a:rPr lang="ko-KR" altLang="en-US" sz="1400" dirty="0"/>
              <a:t>취소</a:t>
            </a:r>
            <a:r>
              <a:rPr lang="en-US" altLang="ko-KR" sz="1400" dirty="0"/>
              <a:t>(CANCEL)</a:t>
            </a:r>
          </a:p>
          <a:p>
            <a:pPr lvl="1"/>
            <a:r>
              <a:rPr lang="ko-KR" altLang="en-US" sz="1400" dirty="0"/>
              <a:t>상품을 주문하면 </a:t>
            </a:r>
            <a:r>
              <a:rPr lang="ko-KR" altLang="en-US" sz="1400" dirty="0" err="1"/>
              <a:t>재고수량이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줄어듬</a:t>
            </a:r>
            <a:endParaRPr lang="ko-KR" altLang="en-US" sz="1400" dirty="0"/>
          </a:p>
          <a:p>
            <a:pPr lvl="1"/>
            <a:r>
              <a:rPr lang="ko-KR" altLang="en-US" sz="1400" dirty="0"/>
              <a:t>주문과 배송은 </a:t>
            </a:r>
            <a:r>
              <a:rPr lang="en-US" altLang="ko-KR" sz="1400" dirty="0"/>
              <a:t>1:1</a:t>
            </a:r>
            <a:r>
              <a:rPr lang="ko-KR" altLang="en-US" sz="1400" dirty="0"/>
              <a:t>관계</a:t>
            </a:r>
          </a:p>
          <a:p>
            <a:pPr lvl="1"/>
            <a:r>
              <a:rPr lang="ko-KR" altLang="en-US" sz="1400" dirty="0"/>
              <a:t>주소는 값 타입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임베디드</a:t>
            </a:r>
            <a:r>
              <a:rPr lang="ko-KR" altLang="en-US" sz="1400" dirty="0"/>
              <a:t> 타입</a:t>
            </a:r>
            <a:r>
              <a:rPr lang="en-US" altLang="ko-KR" sz="1400" dirty="0"/>
              <a:t>): </a:t>
            </a:r>
            <a:r>
              <a:rPr lang="ko-KR" altLang="en-US" sz="1400" dirty="0"/>
              <a:t>회원과 배송에서 사용</a:t>
            </a:r>
          </a:p>
          <a:p>
            <a:endParaRPr lang="ko-KR" altLang="en-US" sz="1894" b="1" dirty="0"/>
          </a:p>
          <a:p>
            <a:pPr lvl="1"/>
            <a:endParaRPr lang="en-US" altLang="ko-KR" sz="1754" b="1" dirty="0"/>
          </a:p>
          <a:p>
            <a:endParaRPr lang="en-US" sz="1894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3403057" y="2991771"/>
            <a:ext cx="1196235" cy="133719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4</a:t>
            </a:fld>
            <a:endParaRPr lang="en-US" dirty="0"/>
          </a:p>
        </p:txBody>
      </p:sp>
      <p:pic>
        <p:nvPicPr>
          <p:cNvPr id="6" name="Picture 4" descr="_2020-06-24__8.11.3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31" y="1054914"/>
            <a:ext cx="5766315" cy="380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95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105" dirty="0"/>
              <a:t>요구사항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2095" y="568806"/>
            <a:ext cx="6539484" cy="6404568"/>
          </a:xfrm>
        </p:spPr>
        <p:txBody>
          <a:bodyPr>
            <a:normAutofit/>
          </a:bodyPr>
          <a:lstStyle/>
          <a:p>
            <a:r>
              <a:rPr lang="ko-KR" altLang="en-US" sz="1894" b="1" dirty="0"/>
              <a:t>테이블 설계</a:t>
            </a:r>
            <a:endParaRPr lang="en-US" altLang="ko-KR" sz="1894" b="1" dirty="0"/>
          </a:p>
          <a:p>
            <a:endParaRPr lang="en-US" altLang="ko-KR" sz="1894" b="1" dirty="0"/>
          </a:p>
          <a:p>
            <a:endParaRPr lang="en-US" altLang="ko-KR" sz="1894" b="1" dirty="0"/>
          </a:p>
          <a:p>
            <a:endParaRPr lang="en-US" altLang="ko-KR" sz="1894" b="1" dirty="0"/>
          </a:p>
          <a:p>
            <a:endParaRPr lang="en-US" altLang="ko-KR" sz="1894" b="1" dirty="0"/>
          </a:p>
          <a:p>
            <a:endParaRPr lang="en-US" altLang="ko-KR" sz="1894" b="1" dirty="0"/>
          </a:p>
          <a:p>
            <a:endParaRPr lang="en-US" altLang="ko-KR" sz="1894" b="1" dirty="0"/>
          </a:p>
          <a:p>
            <a:endParaRPr lang="en-US" altLang="ko-KR" sz="1894" b="1" dirty="0"/>
          </a:p>
          <a:p>
            <a:endParaRPr lang="en-US" altLang="ko-KR" sz="1894" b="1" dirty="0"/>
          </a:p>
          <a:p>
            <a:endParaRPr lang="en-US" altLang="ko-KR" sz="1894" b="1" dirty="0"/>
          </a:p>
          <a:p>
            <a:endParaRPr lang="en-US" altLang="ko-KR" sz="1894" b="1" dirty="0"/>
          </a:p>
          <a:p>
            <a:endParaRPr lang="en-US" altLang="ko-KR" sz="1894" b="1" dirty="0"/>
          </a:p>
          <a:p>
            <a:endParaRPr lang="en-US" altLang="ko-KR" sz="1894" b="1" dirty="0"/>
          </a:p>
          <a:p>
            <a:endParaRPr lang="en-US" altLang="ko-KR" sz="1894" b="1" dirty="0"/>
          </a:p>
          <a:p>
            <a:endParaRPr lang="en-US" altLang="ko-KR" sz="1894" b="1" dirty="0"/>
          </a:p>
          <a:p>
            <a:endParaRPr lang="en-US" altLang="ko-KR" sz="1894" b="1" dirty="0"/>
          </a:p>
          <a:p>
            <a:endParaRPr lang="en-US" altLang="ko-KR" sz="1894" b="1" dirty="0"/>
          </a:p>
          <a:p>
            <a:endParaRPr lang="en-US" altLang="ko-KR" sz="1894" b="1" dirty="0"/>
          </a:p>
          <a:p>
            <a:endParaRPr lang="en-US" altLang="ko-KR" sz="1894" b="1" dirty="0"/>
          </a:p>
          <a:p>
            <a:endParaRPr lang="en-US" altLang="ko-KR" sz="1894" b="1" dirty="0"/>
          </a:p>
          <a:p>
            <a:endParaRPr lang="en-US" altLang="ko-KR" sz="1894" b="1" dirty="0"/>
          </a:p>
          <a:p>
            <a:endParaRPr lang="en-US" altLang="ko-KR" sz="1894" b="1" dirty="0"/>
          </a:p>
          <a:p>
            <a:endParaRPr lang="ko-KR" altLang="en-US" sz="1894" b="1" dirty="0"/>
          </a:p>
          <a:p>
            <a:pPr lvl="1"/>
            <a:endParaRPr lang="en-US" altLang="ko-KR" sz="1754" b="1" dirty="0"/>
          </a:p>
          <a:p>
            <a:endParaRPr lang="en-US" sz="1894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3403057" y="2991771"/>
            <a:ext cx="1196235" cy="133719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5</a:t>
            </a:fld>
            <a:endParaRPr lang="en-US" dirty="0"/>
          </a:p>
        </p:txBody>
      </p:sp>
      <p:pic>
        <p:nvPicPr>
          <p:cNvPr id="7" name="Picture 2" descr="_2020-06-24__8.11.4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095" y="1090214"/>
            <a:ext cx="6079420" cy="5226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18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105" dirty="0"/>
              <a:t>요구사항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2095" y="568806"/>
            <a:ext cx="6539484" cy="6404568"/>
          </a:xfrm>
        </p:spPr>
        <p:txBody>
          <a:bodyPr>
            <a:normAutofit/>
          </a:bodyPr>
          <a:lstStyle/>
          <a:p>
            <a:r>
              <a:rPr lang="ko-KR" altLang="en-US" sz="1894" b="1" dirty="0"/>
              <a:t>도메인 모델 설계</a:t>
            </a:r>
            <a:endParaRPr lang="en-US" altLang="ko-KR" sz="1894" b="1" dirty="0"/>
          </a:p>
          <a:p>
            <a:pPr marL="259086" lvl="1" indent="-99649">
              <a:lnSpc>
                <a:spcPct val="150000"/>
              </a:lnSpc>
            </a:pPr>
            <a:r>
              <a:rPr lang="en-US" altLang="ko-KR" sz="1684" dirty="0"/>
              <a:t>Address</a:t>
            </a:r>
            <a:r>
              <a:rPr lang="ko-KR" altLang="en-US" sz="1684" dirty="0" err="1"/>
              <a:t>임베디드</a:t>
            </a:r>
            <a:r>
              <a:rPr lang="ko-KR" altLang="en-US" sz="1684" dirty="0"/>
              <a:t> 타입 정보가 회원</a:t>
            </a:r>
            <a:r>
              <a:rPr lang="en-US" altLang="ko-KR" sz="1684" dirty="0"/>
              <a:t>, </a:t>
            </a:r>
            <a:r>
              <a:rPr lang="ko-KR" altLang="en-US" sz="1684" dirty="0"/>
              <a:t>주문 테이블에 그대로 들어감</a:t>
            </a:r>
            <a:endParaRPr lang="en-US" altLang="ko-KR" sz="1684" dirty="0"/>
          </a:p>
          <a:p>
            <a:pPr marL="259086" lvl="1" indent="-99649">
              <a:lnSpc>
                <a:spcPct val="150000"/>
              </a:lnSpc>
            </a:pPr>
            <a:r>
              <a:rPr lang="en-US" altLang="ko-KR" sz="1684" dirty="0"/>
              <a:t>ITEM</a:t>
            </a:r>
            <a:r>
              <a:rPr lang="ko-KR" altLang="en-US" sz="1684" dirty="0"/>
              <a:t>은 단일 테이블로 구성하고 </a:t>
            </a:r>
            <a:r>
              <a:rPr lang="en-US" altLang="ko-KR" sz="1684" dirty="0"/>
              <a:t>DTYPE</a:t>
            </a:r>
            <a:r>
              <a:rPr lang="ko-KR" altLang="en-US" sz="1684" dirty="0"/>
              <a:t>을 통해 종류를 구분</a:t>
            </a:r>
            <a:endParaRPr lang="en-US" altLang="ko-KR" sz="1684" dirty="0"/>
          </a:p>
          <a:p>
            <a:pPr marL="0" indent="0">
              <a:buNone/>
            </a:pPr>
            <a:endParaRPr lang="en-US" altLang="ko-KR" sz="1894" b="1" dirty="0"/>
          </a:p>
          <a:p>
            <a:r>
              <a:rPr lang="ko-KR" altLang="en-US" sz="1894" b="1" dirty="0"/>
              <a:t>도메인 모델 설계</a:t>
            </a:r>
            <a:endParaRPr lang="en-US" altLang="ko-KR" sz="1894" b="1" dirty="0"/>
          </a:p>
          <a:p>
            <a:pPr marL="259086" lvl="1" indent="-99649">
              <a:lnSpc>
                <a:spcPct val="150000"/>
              </a:lnSpc>
            </a:pPr>
            <a:r>
              <a:rPr lang="en-US" altLang="ko-KR" sz="1684" dirty="0"/>
              <a:t>MEMBER</a:t>
            </a:r>
            <a:r>
              <a:rPr lang="ko-KR" altLang="en-US" sz="1684" dirty="0"/>
              <a:t>와 </a:t>
            </a:r>
            <a:r>
              <a:rPr lang="en-US" altLang="ko-KR" sz="1684" dirty="0"/>
              <a:t>ORDERS: </a:t>
            </a:r>
            <a:r>
              <a:rPr lang="ko-KR" altLang="en-US" sz="1684" dirty="0"/>
              <a:t>일대다 양방향</a:t>
            </a:r>
            <a:r>
              <a:rPr lang="en-US" altLang="ko-KR" sz="1684" dirty="0"/>
              <a:t> </a:t>
            </a:r>
            <a:r>
              <a:rPr lang="en-US" altLang="ko-KR" sz="1684" dirty="0">
                <a:sym typeface="Wingdings" panose="05000000000000000000" pitchFamily="2" charset="2"/>
              </a:rPr>
              <a:t></a:t>
            </a:r>
            <a:r>
              <a:rPr lang="en-US" altLang="ko-KR" sz="1684" dirty="0"/>
              <a:t> </a:t>
            </a:r>
            <a:r>
              <a:rPr lang="ko-KR" altLang="en-US" sz="1684" dirty="0"/>
              <a:t>연관관계 주인 필요 </a:t>
            </a:r>
            <a:r>
              <a:rPr lang="en-US" altLang="ko-KR" sz="1684" dirty="0">
                <a:sym typeface="Wingdings" panose="05000000000000000000" pitchFamily="2" charset="2"/>
              </a:rPr>
              <a:t></a:t>
            </a:r>
            <a:r>
              <a:rPr lang="en-US" altLang="ko-KR" sz="1684" dirty="0"/>
              <a:t> </a:t>
            </a:r>
            <a:r>
              <a:rPr lang="ko-KR" altLang="en-US" sz="1684" dirty="0"/>
              <a:t>외래 키가 있는 곳 </a:t>
            </a:r>
            <a:r>
              <a:rPr lang="en-US" altLang="ko-KR" sz="1684" dirty="0">
                <a:sym typeface="Wingdings" panose="05000000000000000000" pitchFamily="2" charset="2"/>
              </a:rPr>
              <a:t> ORDERS</a:t>
            </a:r>
            <a:r>
              <a:rPr lang="ko-KR" altLang="en-US" sz="1684" dirty="0">
                <a:sym typeface="Wingdings" panose="05000000000000000000" pitchFamily="2" charset="2"/>
              </a:rPr>
              <a:t>가 주인</a:t>
            </a:r>
            <a:endParaRPr lang="en-US" altLang="ko-KR" sz="1684" dirty="0">
              <a:sym typeface="Wingdings" panose="05000000000000000000" pitchFamily="2" charset="2"/>
            </a:endParaRPr>
          </a:p>
          <a:p>
            <a:pPr marL="259086" lvl="1" indent="-99649">
              <a:lnSpc>
                <a:spcPct val="150000"/>
              </a:lnSpc>
            </a:pPr>
            <a:r>
              <a:rPr lang="en-US" altLang="ko-KR" sz="1684" dirty="0"/>
              <a:t>ORDER_ITEM </a:t>
            </a:r>
            <a:r>
              <a:rPr lang="ko-KR" altLang="en-US" sz="1684" dirty="0"/>
              <a:t>와 </a:t>
            </a:r>
            <a:r>
              <a:rPr lang="en-US" altLang="ko-KR" sz="1684" dirty="0"/>
              <a:t>ORDERS : </a:t>
            </a:r>
            <a:r>
              <a:rPr lang="ko-KR" altLang="en-US" sz="1684" dirty="0"/>
              <a:t>다대일 양방향</a:t>
            </a:r>
            <a:r>
              <a:rPr lang="en-US" altLang="ko-KR" sz="1684" dirty="0"/>
              <a:t>. ORDER_ITEM </a:t>
            </a:r>
            <a:r>
              <a:rPr lang="ko-KR" altLang="en-US" sz="1684" dirty="0"/>
              <a:t>이 연관관계 주인</a:t>
            </a:r>
            <a:endParaRPr lang="en-US" altLang="ko-KR" sz="1684" dirty="0"/>
          </a:p>
          <a:p>
            <a:pPr marL="259086" lvl="1" indent="-99649">
              <a:lnSpc>
                <a:spcPct val="150000"/>
              </a:lnSpc>
            </a:pPr>
            <a:r>
              <a:rPr lang="en-US" altLang="ko-KR" sz="1684" dirty="0"/>
              <a:t>ORDER_ITEM</a:t>
            </a:r>
            <a:r>
              <a:rPr lang="ko-KR" altLang="en-US" sz="1684" dirty="0"/>
              <a:t>과 </a:t>
            </a:r>
            <a:r>
              <a:rPr lang="en-US" altLang="ko-KR" sz="1684" dirty="0"/>
              <a:t>ITEM: </a:t>
            </a:r>
            <a:r>
              <a:rPr lang="ko-KR" altLang="en-US" sz="1684" dirty="0"/>
              <a:t>다대일 </a:t>
            </a:r>
            <a:r>
              <a:rPr lang="ko-KR" altLang="en-US" sz="1684" dirty="0" err="1"/>
              <a:t>단방향</a:t>
            </a:r>
            <a:endParaRPr lang="en-US" altLang="ko-KR" sz="1684" dirty="0"/>
          </a:p>
          <a:p>
            <a:pPr marL="259086" lvl="1" indent="-99649">
              <a:lnSpc>
                <a:spcPct val="150000"/>
              </a:lnSpc>
            </a:pPr>
            <a:r>
              <a:rPr lang="en-US" altLang="ko-KR" sz="1684" dirty="0"/>
              <a:t>ORDER</a:t>
            </a:r>
            <a:r>
              <a:rPr lang="ko-KR" altLang="en-US" sz="1684" dirty="0"/>
              <a:t>와 </a:t>
            </a:r>
            <a:r>
              <a:rPr lang="en-US" altLang="ko-KR" sz="1684" dirty="0"/>
              <a:t>DELIVERY: </a:t>
            </a:r>
            <a:r>
              <a:rPr lang="ko-KR" altLang="en-US" sz="1684" dirty="0"/>
              <a:t>일대일 양방향</a:t>
            </a:r>
            <a:r>
              <a:rPr lang="en-US" altLang="ko-KR" sz="1684" dirty="0"/>
              <a:t>. ORDERS</a:t>
            </a:r>
            <a:r>
              <a:rPr lang="ko-KR" altLang="en-US" sz="1684" dirty="0"/>
              <a:t>가 주인</a:t>
            </a:r>
            <a:endParaRPr lang="en-US" altLang="ko-KR" sz="1684" dirty="0"/>
          </a:p>
          <a:p>
            <a:endParaRPr lang="en-US" altLang="ko-KR" sz="1894" b="1" dirty="0"/>
          </a:p>
          <a:p>
            <a:endParaRPr lang="en-US" altLang="ko-KR" sz="1894" b="1" dirty="0"/>
          </a:p>
          <a:p>
            <a:endParaRPr lang="en-US" altLang="ko-KR" sz="1894" b="1" dirty="0"/>
          </a:p>
          <a:p>
            <a:endParaRPr lang="en-US" altLang="ko-KR" sz="1894" b="1" dirty="0"/>
          </a:p>
          <a:p>
            <a:endParaRPr lang="en-US" altLang="ko-KR" sz="1894" b="1" dirty="0"/>
          </a:p>
          <a:p>
            <a:endParaRPr lang="en-US" altLang="ko-KR" sz="1894" b="1" dirty="0"/>
          </a:p>
          <a:p>
            <a:endParaRPr lang="en-US" altLang="ko-KR" sz="1894" b="1" dirty="0"/>
          </a:p>
          <a:p>
            <a:endParaRPr lang="en-US" altLang="ko-KR" sz="1894" b="1" dirty="0"/>
          </a:p>
          <a:p>
            <a:endParaRPr lang="en-US" altLang="ko-KR" sz="1894" b="1" dirty="0"/>
          </a:p>
          <a:p>
            <a:endParaRPr lang="en-US" altLang="ko-KR" sz="1894" b="1" dirty="0"/>
          </a:p>
          <a:p>
            <a:endParaRPr lang="en-US" altLang="ko-KR" sz="1894" b="1" dirty="0"/>
          </a:p>
          <a:p>
            <a:endParaRPr lang="en-US" altLang="ko-KR" sz="1894" b="1" dirty="0"/>
          </a:p>
          <a:p>
            <a:endParaRPr lang="en-US" altLang="ko-KR" sz="1894" b="1" dirty="0"/>
          </a:p>
          <a:p>
            <a:endParaRPr lang="ko-KR" altLang="en-US" sz="1894" b="1" dirty="0"/>
          </a:p>
          <a:p>
            <a:pPr lvl="1"/>
            <a:endParaRPr lang="en-US" altLang="ko-KR" sz="1754" b="1" dirty="0"/>
          </a:p>
          <a:p>
            <a:endParaRPr lang="en-US" sz="1894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3403057" y="2991771"/>
            <a:ext cx="1196235" cy="133719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31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105"/>
              <a:t>프로젝트 준비</a:t>
            </a:r>
            <a:endParaRPr lang="ko-KR" altLang="en-US" sz="2105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2095" y="568806"/>
            <a:ext cx="6539484" cy="6404568"/>
          </a:xfrm>
        </p:spPr>
        <p:txBody>
          <a:bodyPr>
            <a:normAutofit/>
          </a:bodyPr>
          <a:lstStyle/>
          <a:p>
            <a:r>
              <a:rPr lang="ko-KR" altLang="en-US" sz="1894" b="1" dirty="0"/>
              <a:t>도메인 모델 설계</a:t>
            </a:r>
            <a:endParaRPr lang="en-US" altLang="ko-KR" sz="1894" b="1" dirty="0"/>
          </a:p>
          <a:p>
            <a:endParaRPr lang="en-US" altLang="ko-KR" sz="1894" b="1" dirty="0"/>
          </a:p>
          <a:p>
            <a:endParaRPr lang="en-US" altLang="ko-KR" sz="1894" b="1" dirty="0"/>
          </a:p>
          <a:p>
            <a:endParaRPr lang="en-US" altLang="ko-KR" sz="1894" b="1" dirty="0"/>
          </a:p>
          <a:p>
            <a:endParaRPr lang="en-US" altLang="ko-KR" sz="1894" b="1" dirty="0"/>
          </a:p>
          <a:p>
            <a:endParaRPr lang="en-US" altLang="ko-KR" sz="1894" b="1" dirty="0"/>
          </a:p>
          <a:p>
            <a:endParaRPr lang="en-US" altLang="ko-KR" sz="1894" b="1" dirty="0"/>
          </a:p>
          <a:p>
            <a:endParaRPr lang="en-US" altLang="ko-KR" sz="1894" b="1" dirty="0"/>
          </a:p>
          <a:p>
            <a:endParaRPr lang="en-US" altLang="ko-KR" sz="1894" b="1" dirty="0"/>
          </a:p>
          <a:p>
            <a:endParaRPr lang="en-US" altLang="ko-KR" sz="1894" b="1" dirty="0"/>
          </a:p>
          <a:p>
            <a:endParaRPr lang="en-US" altLang="ko-KR" sz="1894" b="1" dirty="0"/>
          </a:p>
          <a:p>
            <a:endParaRPr lang="en-US" altLang="ko-KR" sz="1894" b="1" dirty="0"/>
          </a:p>
          <a:p>
            <a:endParaRPr lang="en-US" altLang="ko-KR" sz="1894" b="1" dirty="0"/>
          </a:p>
          <a:p>
            <a:endParaRPr lang="en-US" altLang="ko-KR" sz="1894" b="1" dirty="0"/>
          </a:p>
          <a:p>
            <a:endParaRPr lang="ko-KR" altLang="en-US" sz="1894" b="1" dirty="0"/>
          </a:p>
          <a:p>
            <a:pPr lvl="1"/>
            <a:endParaRPr lang="en-US" altLang="ko-KR" sz="1754" b="1" dirty="0"/>
          </a:p>
          <a:p>
            <a:endParaRPr lang="en-US" sz="1894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3403057" y="2991771"/>
            <a:ext cx="1196235" cy="133719"/>
          </a:xfrm>
        </p:spPr>
        <p:txBody>
          <a:bodyPr/>
          <a:lstStyle/>
          <a:p>
            <a:pPr lvl="0">
              <a:defRPr/>
            </a:pPr>
            <a:fld id="{2DA67E06-563C-4DAC-B352-5CBE54DE7B56}" type="slidenum">
              <a:rPr lang="en-US" smtClean="0"/>
              <a:pPr lvl="0">
                <a:defRPr/>
              </a:pPr>
              <a:t>7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85A832-FE0E-4C02-B4D4-98710C1E3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41973" y="1187235"/>
            <a:ext cx="11083257" cy="426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89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5" dirty="0"/>
              <a:t>H2 </a:t>
            </a:r>
            <a:r>
              <a:rPr lang="ko-KR" altLang="en-US" sz="2105" dirty="0"/>
              <a:t>데이터베이스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2095" y="568806"/>
            <a:ext cx="6539484" cy="6404568"/>
          </a:xfrm>
        </p:spPr>
        <p:txBody>
          <a:bodyPr>
            <a:normAutofit/>
          </a:bodyPr>
          <a:lstStyle/>
          <a:p>
            <a:r>
              <a:rPr lang="ko-KR" altLang="en-US" sz="1894" b="1" dirty="0"/>
              <a:t>설치 </a:t>
            </a:r>
            <a:r>
              <a:rPr lang="ko-KR" altLang="en-US" sz="1894" b="1"/>
              <a:t>및 실행방법</a:t>
            </a:r>
            <a:endParaRPr lang="en-US" altLang="ko-KR" sz="1894" b="1"/>
          </a:p>
          <a:p>
            <a:pPr lvl="1"/>
            <a:r>
              <a:rPr lang="en-US" altLang="ko-KR" sz="1400">
                <a:hlinkClick r:id="rId2"/>
              </a:rPr>
              <a:t>http://h2database.com</a:t>
            </a:r>
            <a:r>
              <a:rPr lang="en-US" altLang="ko-KR" sz="1400"/>
              <a:t> </a:t>
            </a:r>
            <a:r>
              <a:rPr lang="en-US" altLang="ko-KR" sz="1400">
                <a:sym typeface="Wingdings" panose="05000000000000000000" pitchFamily="2" charset="2"/>
              </a:rPr>
              <a:t> All Platforms</a:t>
            </a:r>
            <a:r>
              <a:rPr lang="ko-KR" altLang="en-US" sz="1400">
                <a:sym typeface="Wingdings" panose="05000000000000000000" pitchFamily="2" charset="2"/>
              </a:rPr>
              <a:t>를 다운 받아 적절한 곳에 압축 풀기</a:t>
            </a:r>
            <a:endParaRPr lang="en-US" altLang="ko-KR" sz="1400">
              <a:sym typeface="Wingdings" panose="05000000000000000000" pitchFamily="2" charset="2"/>
            </a:endParaRPr>
          </a:p>
          <a:p>
            <a:pPr lvl="1"/>
            <a:endParaRPr lang="en-US" altLang="ko-KR" sz="1600">
              <a:sym typeface="Wingdings" panose="05000000000000000000" pitchFamily="2" charset="2"/>
            </a:endParaRPr>
          </a:p>
          <a:p>
            <a:pPr lvl="1"/>
            <a:endParaRPr lang="en-US" altLang="ko-KR" sz="1600">
              <a:sym typeface="Wingdings" panose="05000000000000000000" pitchFamily="2" charset="2"/>
            </a:endParaRPr>
          </a:p>
          <a:p>
            <a:pPr lvl="1"/>
            <a:endParaRPr lang="en-US" altLang="ko-KR" sz="1600">
              <a:sym typeface="Wingdings" panose="05000000000000000000" pitchFamily="2" charset="2"/>
            </a:endParaRPr>
          </a:p>
          <a:p>
            <a:pPr marL="159438" lvl="1" indent="0">
              <a:buNone/>
            </a:pPr>
            <a:endParaRPr lang="en-US" altLang="ko-KR" sz="160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sz="1860" b="1">
                <a:latin typeface="맑은 고딕 (본문)"/>
              </a:rPr>
              <a:t>H2 </a:t>
            </a:r>
            <a:r>
              <a:rPr lang="ko-KR" altLang="en-US" sz="1860" b="1">
                <a:latin typeface="맑은 고딕 (본문)"/>
              </a:rPr>
              <a:t>데이터베이스 생성</a:t>
            </a:r>
            <a:endParaRPr lang="en-US" altLang="ko-KR" sz="1860" b="1">
              <a:latin typeface="맑은 고딕 (본문)"/>
            </a:endParaRPr>
          </a:p>
          <a:p>
            <a:pPr lvl="2">
              <a:defRPr/>
            </a:pPr>
            <a:r>
              <a:rPr lang="ko-KR" altLang="en-US" sz="1400">
                <a:latin typeface="맑은 고딕 (본문)"/>
              </a:rPr>
              <a:t>그냥 연결하려고 하면 </a:t>
            </a:r>
            <a:r>
              <a:rPr lang="en-US" altLang="ko-KR" sz="1400">
                <a:latin typeface="맑은 고딕 (본문)"/>
              </a:rPr>
              <a:t>Database not found, either pre-create it or allow remote database creation (not recommended in secure environments) </a:t>
            </a:r>
            <a:r>
              <a:rPr lang="ko-KR" altLang="en-US" sz="1400">
                <a:latin typeface="맑은 고딕 (본문)"/>
              </a:rPr>
              <a:t>에러가 발생</a:t>
            </a:r>
            <a:endParaRPr lang="ko-KR" altLang="en-US" sz="1400"/>
          </a:p>
          <a:p>
            <a:pPr lvl="1"/>
            <a:endParaRPr lang="ko-KR" altLang="en-US" sz="1600"/>
          </a:p>
          <a:p>
            <a:pPr lvl="1"/>
            <a:endParaRPr lang="en-US" altLang="ko-KR" sz="1754" b="1" dirty="0"/>
          </a:p>
          <a:p>
            <a:pPr lvl="1"/>
            <a:endParaRPr lang="en-US" altLang="ko-KR" sz="1684" dirty="0"/>
          </a:p>
          <a:p>
            <a:endParaRPr lang="en-US" sz="1894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2EE4652-4D09-4A27-B0BD-2A252643C3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27" t="10999" r="4646" b="12050"/>
          <a:stretch/>
        </p:blipFill>
        <p:spPr>
          <a:xfrm>
            <a:off x="690101" y="1463744"/>
            <a:ext cx="1826104" cy="140808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376ACFE-9DF9-482D-97E3-E3D1F198C47F}"/>
              </a:ext>
            </a:extLst>
          </p:cNvPr>
          <p:cNvSpPr/>
          <p:nvPr/>
        </p:nvSpPr>
        <p:spPr>
          <a:xfrm>
            <a:off x="690101" y="2303132"/>
            <a:ext cx="2416029" cy="477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https://blog.kakaocdn.net/dn/mZFvY/btqCXwf9sKe/leYYRflzvXCPNYVsuwQtyk/img.png">
            <a:extLst>
              <a:ext uri="{FF2B5EF4-FFF2-40B4-BE49-F238E27FC236}">
                <a16:creationId xmlns:a16="http://schemas.microsoft.com/office/drawing/2014/main" id="{00D22DD0-BF93-4139-B766-C08715D168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2" t="27639" r="5950" b="2897"/>
          <a:stretch/>
        </p:blipFill>
        <p:spPr bwMode="auto">
          <a:xfrm>
            <a:off x="313289" y="4123689"/>
            <a:ext cx="4479722" cy="307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CAEC8D-5523-4481-B2FD-13D962C7FE83}"/>
              </a:ext>
            </a:extLst>
          </p:cNvPr>
          <p:cNvSpPr/>
          <p:nvPr/>
        </p:nvSpPr>
        <p:spPr>
          <a:xfrm>
            <a:off x="4667124" y="4231683"/>
            <a:ext cx="41764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연결이 성공하면</a:t>
            </a:r>
            <a:endParaRPr lang="en-US" dirty="0"/>
          </a:p>
          <a:p>
            <a:r>
              <a:rPr lang="en-US" dirty="0"/>
              <a:t>C:\Users\user</a:t>
            </a:r>
            <a:r>
              <a:rPr lang="ko-KR" altLang="en-US" dirty="0"/>
              <a:t>에 </a:t>
            </a:r>
            <a:r>
              <a:rPr lang="en-US" altLang="ko-KR" dirty="0" err="1"/>
              <a:t>test.mv.db</a:t>
            </a:r>
            <a:r>
              <a:rPr lang="ko-KR" altLang="en-US" dirty="0"/>
              <a:t>파일이 생성됨</a:t>
            </a:r>
            <a:endParaRPr 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B8AE29A-687B-49BA-8A27-B40DBA1DA106}"/>
              </a:ext>
            </a:extLst>
          </p:cNvPr>
          <p:cNvSpPr/>
          <p:nvPr/>
        </p:nvSpPr>
        <p:spPr>
          <a:xfrm>
            <a:off x="4667124" y="5632339"/>
            <a:ext cx="1556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jdbc:h2:~/test</a:t>
            </a:r>
          </a:p>
        </p:txBody>
      </p:sp>
    </p:spTree>
    <p:extLst>
      <p:ext uri="{BB962C8B-B14F-4D97-AF65-F5344CB8AC3E}">
        <p14:creationId xmlns:p14="http://schemas.microsoft.com/office/powerpoint/2010/main" val="336396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5" dirty="0"/>
              <a:t>H2 </a:t>
            </a:r>
            <a:r>
              <a:rPr lang="ko-KR" altLang="en-US" sz="2105" dirty="0"/>
              <a:t>데이터베이스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2095" y="568806"/>
            <a:ext cx="6539484" cy="6404568"/>
          </a:xfrm>
        </p:spPr>
        <p:txBody>
          <a:bodyPr>
            <a:normAutofit/>
          </a:bodyPr>
          <a:lstStyle/>
          <a:p>
            <a:r>
              <a:rPr lang="ko-KR" altLang="en-US" sz="1894" b="1">
                <a:latin typeface="맑은 고딕 (본문)"/>
              </a:rPr>
              <a:t>실행</a:t>
            </a:r>
            <a:endParaRPr lang="en-US" altLang="ko-KR" sz="1894" b="1" dirty="0"/>
          </a:p>
          <a:p>
            <a:pPr lvl="1"/>
            <a:r>
              <a:rPr lang="ko-KR" altLang="en-US" sz="1600" dirty="0">
                <a:latin typeface="맑은 고딕 (본문)"/>
              </a:rPr>
              <a:t>리눅스 계열</a:t>
            </a:r>
            <a:r>
              <a:rPr lang="en-US" altLang="ko-KR" sz="1600" dirty="0">
                <a:latin typeface="맑은 고딕 (본문)"/>
              </a:rPr>
              <a:t>: h2.sh </a:t>
            </a:r>
            <a:r>
              <a:rPr lang="ko-KR" altLang="en-US" sz="1600" dirty="0">
                <a:latin typeface="맑은 고딕 (본문)"/>
              </a:rPr>
              <a:t>실행</a:t>
            </a:r>
            <a:endParaRPr lang="en-US" altLang="ko-KR" sz="1600" dirty="0">
              <a:latin typeface="맑은 고딕 (본문)"/>
            </a:endParaRPr>
          </a:p>
          <a:p>
            <a:pPr lvl="1">
              <a:defRPr/>
            </a:pPr>
            <a:r>
              <a:rPr lang="ko-KR" altLang="en-US" sz="1600" dirty="0">
                <a:latin typeface="맑은 고딕 (본문)"/>
              </a:rPr>
              <a:t>윈도우</a:t>
            </a:r>
            <a:r>
              <a:rPr lang="en-US" altLang="ko-KR" sz="1600" dirty="0">
                <a:latin typeface="맑은 고딕 (본문)"/>
              </a:rPr>
              <a:t>: h2.bat </a:t>
            </a:r>
            <a:r>
              <a:rPr lang="ko-KR" altLang="en-US" sz="1600" dirty="0">
                <a:latin typeface="맑은 고딕 (본문)"/>
              </a:rPr>
              <a:t>실행</a:t>
            </a:r>
            <a:r>
              <a:rPr lang="en-US" altLang="ko-KR" sz="1600" dirty="0">
                <a:latin typeface="맑은 고딕 (본문)"/>
              </a:rPr>
              <a:t> </a:t>
            </a:r>
          </a:p>
          <a:p>
            <a:pPr lvl="1">
              <a:defRPr/>
            </a:pPr>
            <a:r>
              <a:rPr lang="ko-KR" altLang="en-US" sz="1600" dirty="0">
                <a:latin typeface="맑은 고딕 (본문)"/>
              </a:rPr>
              <a:t>윈도우</a:t>
            </a:r>
            <a:r>
              <a:rPr lang="en-US" altLang="ko-KR" sz="1600" dirty="0">
                <a:latin typeface="맑은 고딕 (본문)"/>
              </a:rPr>
              <a:t>: </a:t>
            </a:r>
            <a:r>
              <a:rPr lang="ko-KR" altLang="en-US" sz="1600" dirty="0"/>
              <a:t>윈도우 시스템 트레이에서 </a:t>
            </a:r>
            <a:r>
              <a:rPr lang="en-US" altLang="ko-KR" sz="1600" dirty="0"/>
              <a:t>H2</a:t>
            </a:r>
            <a:r>
              <a:rPr lang="ko-KR" altLang="en-US" sz="1600" dirty="0"/>
              <a:t>아이콘 클릭</a:t>
            </a:r>
            <a:endParaRPr lang="en-US" altLang="ko-KR" sz="1600" dirty="0">
              <a:latin typeface="맑은 고딕 (본문)"/>
            </a:endParaRPr>
          </a:p>
          <a:p>
            <a:pPr lvl="1"/>
            <a:endParaRPr lang="en-US" altLang="ko-KR" sz="1684" dirty="0"/>
          </a:p>
          <a:p>
            <a:pPr lvl="1"/>
            <a:endParaRPr lang="en-US" altLang="ko-KR" sz="1684" dirty="0"/>
          </a:p>
          <a:p>
            <a:pPr lvl="1"/>
            <a:endParaRPr lang="en-US" altLang="ko-KR" sz="1754" b="1" dirty="0"/>
          </a:p>
          <a:p>
            <a:endParaRPr lang="en-US" sz="1894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85" y="2370757"/>
            <a:ext cx="6562725" cy="14287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469534" y="3324149"/>
            <a:ext cx="1530205" cy="2702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직사각형 8"/>
          <p:cNvSpPr/>
          <p:nvPr/>
        </p:nvSpPr>
        <p:spPr>
          <a:xfrm>
            <a:off x="4470932" y="3057099"/>
            <a:ext cx="1530205" cy="2702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4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27796</TotalTime>
  <Words>3108</Words>
  <Application>Microsoft Office PowerPoint</Application>
  <PresentationFormat>사용자 지정</PresentationFormat>
  <Paragraphs>459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1" baseType="lpstr">
      <vt:lpstr>Arial Unicode MS</vt:lpstr>
      <vt:lpstr>JetBrains Mono</vt:lpstr>
      <vt:lpstr>맑은 고딕</vt:lpstr>
      <vt:lpstr>맑은 고딕 (본문)</vt:lpstr>
      <vt:lpstr>Arial</vt:lpstr>
      <vt:lpstr>Calibri</vt:lpstr>
      <vt:lpstr>Calibri Light</vt:lpstr>
      <vt:lpstr>Wingdings</vt:lpstr>
      <vt:lpstr>Office 테마</vt:lpstr>
      <vt:lpstr>주문 웹시스템 만들기</vt:lpstr>
      <vt:lpstr>요구사항 분석</vt:lpstr>
      <vt:lpstr>요구사항 분석</vt:lpstr>
      <vt:lpstr>요구사항 분석</vt:lpstr>
      <vt:lpstr>요구사항 분석</vt:lpstr>
      <vt:lpstr>요구사항 분석</vt:lpstr>
      <vt:lpstr>프로젝트 준비</vt:lpstr>
      <vt:lpstr>H2 데이터베이스 설정</vt:lpstr>
      <vt:lpstr>H2 데이터베이스 설정</vt:lpstr>
      <vt:lpstr>H2 데이터베이스 설정</vt:lpstr>
      <vt:lpstr>H2 데이터베이스 설정</vt:lpstr>
      <vt:lpstr>Entity설계</vt:lpstr>
      <vt:lpstr>Entity설계</vt:lpstr>
      <vt:lpstr>PowerPoint 프레젠테이션</vt:lpstr>
      <vt:lpstr>Entity설계</vt:lpstr>
      <vt:lpstr>Entity설계</vt:lpstr>
      <vt:lpstr>Entity설계</vt:lpstr>
      <vt:lpstr>Entity설계</vt:lpstr>
      <vt:lpstr>Entity설계</vt:lpstr>
      <vt:lpstr>Entity설계</vt:lpstr>
      <vt:lpstr>Entity설계</vt:lpstr>
      <vt:lpstr>Entity설계</vt:lpstr>
      <vt:lpstr>회원 서비스</vt:lpstr>
      <vt:lpstr>Repository</vt:lpstr>
      <vt:lpstr>Repository</vt:lpstr>
      <vt:lpstr>회원서비스 테스트</vt:lpstr>
      <vt:lpstr>Service</vt:lpstr>
      <vt:lpstr>회원서비스 테스트</vt:lpstr>
      <vt:lpstr>회원서비스 테스트</vt:lpstr>
      <vt:lpstr>회원서비스 테스트</vt:lpstr>
      <vt:lpstr>회원서비스 테스트</vt:lpstr>
      <vt:lpstr>회원서비스 테스트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7213</cp:revision>
  <dcterms:created xsi:type="dcterms:W3CDTF">2020-03-06T01:35:43Z</dcterms:created>
  <dcterms:modified xsi:type="dcterms:W3CDTF">2022-04-04T01:09:26Z</dcterms:modified>
  <cp:version>1000.0000.01</cp:version>
</cp:coreProperties>
</file>