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sldIdLst>
    <p:sldId id="414" r:id="rId2"/>
    <p:sldId id="415" r:id="rId3"/>
    <p:sldId id="423" r:id="rId4"/>
    <p:sldId id="424" r:id="rId5"/>
    <p:sldId id="430" r:id="rId6"/>
    <p:sldId id="431" r:id="rId7"/>
    <p:sldId id="437" r:id="rId8"/>
    <p:sldId id="416" r:id="rId9"/>
    <p:sldId id="417" r:id="rId10"/>
    <p:sldId id="418" r:id="rId11"/>
    <p:sldId id="422" r:id="rId12"/>
    <p:sldId id="419" r:id="rId13"/>
    <p:sldId id="420" r:id="rId14"/>
    <p:sldId id="429" r:id="rId15"/>
    <p:sldId id="432" r:id="rId16"/>
    <p:sldId id="433" r:id="rId17"/>
    <p:sldId id="434" r:id="rId18"/>
    <p:sldId id="435" r:id="rId19"/>
    <p:sldId id="436" r:id="rId20"/>
  </p:sldIdLst>
  <p:sldSz cx="719931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723" autoAdjust="0"/>
  </p:normalViewPr>
  <p:slideViewPr>
    <p:cSldViewPr snapToGrid="0">
      <p:cViewPr varScale="1">
        <p:scale>
          <a:sx n="104" d="100"/>
          <a:sy n="104" d="100"/>
        </p:scale>
        <p:origin x="2244" y="114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4/5/2022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914" y="1178223"/>
            <a:ext cx="5399485" cy="2506427"/>
          </a:xfrm>
        </p:spPr>
        <p:txBody>
          <a:bodyPr anchor="b"/>
          <a:lstStyle>
            <a:lvl1pPr algn="ctr">
              <a:defRPr sz="209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914" y="3781308"/>
            <a:ext cx="5399485" cy="1738167"/>
          </a:xfrm>
        </p:spPr>
        <p:txBody>
          <a:bodyPr/>
          <a:lstStyle>
            <a:lvl1pPr marL="0" indent="0" algn="ctr">
              <a:buNone/>
              <a:defRPr sz="837"/>
            </a:lvl1pPr>
            <a:lvl2pPr marL="159438" indent="0" algn="ctr">
              <a:buNone/>
              <a:defRPr sz="697"/>
            </a:lvl2pPr>
            <a:lvl3pPr marL="318875" indent="0" algn="ctr">
              <a:buNone/>
              <a:defRPr sz="628"/>
            </a:lvl3pPr>
            <a:lvl4pPr marL="478314" indent="0" algn="ctr">
              <a:buNone/>
              <a:defRPr sz="558"/>
            </a:lvl4pPr>
            <a:lvl5pPr marL="637752" indent="0" algn="ctr">
              <a:buNone/>
              <a:defRPr sz="558"/>
            </a:lvl5pPr>
            <a:lvl6pPr marL="797190" indent="0" algn="ctr">
              <a:buNone/>
              <a:defRPr sz="558"/>
            </a:lvl6pPr>
            <a:lvl7pPr marL="956627" indent="0" algn="ctr">
              <a:buNone/>
              <a:defRPr sz="558"/>
            </a:lvl7pPr>
            <a:lvl8pPr marL="1116064" indent="0" algn="ctr">
              <a:buNone/>
              <a:defRPr sz="558"/>
            </a:lvl8pPr>
            <a:lvl9pPr marL="1275502" indent="0" algn="ctr">
              <a:buNone/>
              <a:defRPr sz="558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52011" y="383298"/>
            <a:ext cx="155235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4953" y="383298"/>
            <a:ext cx="456706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89" y="167992"/>
            <a:ext cx="6209407" cy="361122"/>
          </a:xfrm>
        </p:spPr>
        <p:txBody>
          <a:bodyPr>
            <a:noAutofit/>
          </a:bodyPr>
          <a:lstStyle>
            <a:lvl1pPr>
              <a:defRPr sz="872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13288" y="795096"/>
            <a:ext cx="6690904" cy="5699986"/>
          </a:xfrm>
        </p:spPr>
        <p:txBody>
          <a:bodyPr/>
          <a:lstStyle>
            <a:lvl1pPr>
              <a:lnSpc>
                <a:spcPct val="140000"/>
              </a:lnSpc>
              <a:defRPr sz="837">
                <a:latin typeface="+mn-ea"/>
                <a:ea typeface="+mn-ea"/>
              </a:defRPr>
            </a:lvl1pPr>
            <a:lvl2pPr marL="239157" indent="-79719">
              <a:lnSpc>
                <a:spcPct val="140000"/>
              </a:lnSpc>
              <a:buFont typeface="Wingdings"/>
              <a:buChar char="§"/>
              <a:defRPr sz="697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628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4/5/2022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48527" y="6672699"/>
            <a:ext cx="1619845" cy="383297"/>
          </a:xfrm>
        </p:spPr>
        <p:txBody>
          <a:bodyPr/>
          <a:lstStyle>
            <a:lvl1pPr>
              <a:defRPr sz="524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1203" y="1794830"/>
            <a:ext cx="6209407" cy="2994714"/>
          </a:xfrm>
        </p:spPr>
        <p:txBody>
          <a:bodyPr anchor="b"/>
          <a:lstStyle>
            <a:lvl1pPr>
              <a:defRPr sz="209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1203" y="4817876"/>
            <a:ext cx="6209407" cy="1574849"/>
          </a:xfrm>
        </p:spPr>
        <p:txBody>
          <a:bodyPr/>
          <a:lstStyle>
            <a:lvl1pPr marL="0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1pPr>
            <a:lvl2pPr marL="159438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2pPr>
            <a:lvl3pPr marL="318875" indent="0">
              <a:buNone/>
              <a:defRPr sz="628">
                <a:solidFill>
                  <a:schemeClr val="tx1">
                    <a:tint val="75000"/>
                  </a:schemeClr>
                </a:solidFill>
              </a:defRPr>
            </a:lvl3pPr>
            <a:lvl4pPr marL="478314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4pPr>
            <a:lvl5pPr marL="637752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5pPr>
            <a:lvl6pPr marL="797190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6pPr>
            <a:lvl7pPr marL="956627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7pPr>
            <a:lvl8pPr marL="1116064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8pPr>
            <a:lvl9pPr marL="1275502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4955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44655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1" y="383297"/>
            <a:ext cx="620940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890" y="1764833"/>
            <a:ext cx="3045647" cy="864917"/>
          </a:xfrm>
        </p:spPr>
        <p:txBody>
          <a:bodyPr anchor="b"/>
          <a:lstStyle>
            <a:lvl1pPr marL="0" indent="0">
              <a:buNone/>
              <a:defRPr sz="837" b="1"/>
            </a:lvl1pPr>
            <a:lvl2pPr marL="159438" indent="0">
              <a:buNone/>
              <a:defRPr sz="697" b="1"/>
            </a:lvl2pPr>
            <a:lvl3pPr marL="318875" indent="0">
              <a:buNone/>
              <a:defRPr sz="628" b="1"/>
            </a:lvl3pPr>
            <a:lvl4pPr marL="478314" indent="0">
              <a:buNone/>
              <a:defRPr sz="558" b="1"/>
            </a:lvl4pPr>
            <a:lvl5pPr marL="637752" indent="0">
              <a:buNone/>
              <a:defRPr sz="558" b="1"/>
            </a:lvl5pPr>
            <a:lvl6pPr marL="797190" indent="0">
              <a:buNone/>
              <a:defRPr sz="558" b="1"/>
            </a:lvl6pPr>
            <a:lvl7pPr marL="956627" indent="0">
              <a:buNone/>
              <a:defRPr sz="558" b="1"/>
            </a:lvl7pPr>
            <a:lvl8pPr marL="1116064" indent="0">
              <a:buNone/>
              <a:defRPr sz="558" b="1"/>
            </a:lvl8pPr>
            <a:lvl9pPr marL="1275502" indent="0">
              <a:buNone/>
              <a:defRPr sz="5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890" y="2629751"/>
            <a:ext cx="3045647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644652" y="1764833"/>
            <a:ext cx="3060646" cy="864917"/>
          </a:xfrm>
        </p:spPr>
        <p:txBody>
          <a:bodyPr anchor="b"/>
          <a:lstStyle>
            <a:lvl1pPr marL="0" indent="0">
              <a:buNone/>
              <a:defRPr sz="837" b="1"/>
            </a:lvl1pPr>
            <a:lvl2pPr marL="159438" indent="0">
              <a:buNone/>
              <a:defRPr sz="697" b="1"/>
            </a:lvl2pPr>
            <a:lvl3pPr marL="318875" indent="0">
              <a:buNone/>
              <a:defRPr sz="628" b="1"/>
            </a:lvl3pPr>
            <a:lvl4pPr marL="478314" indent="0">
              <a:buNone/>
              <a:defRPr sz="558" b="1"/>
            </a:lvl4pPr>
            <a:lvl5pPr marL="637752" indent="0">
              <a:buNone/>
              <a:defRPr sz="558" b="1"/>
            </a:lvl5pPr>
            <a:lvl6pPr marL="797190" indent="0">
              <a:buNone/>
              <a:defRPr sz="558" b="1"/>
            </a:lvl6pPr>
            <a:lvl7pPr marL="956627" indent="0">
              <a:buNone/>
              <a:defRPr sz="558" b="1"/>
            </a:lvl7pPr>
            <a:lvl8pPr marL="1116064" indent="0">
              <a:buNone/>
              <a:defRPr sz="558" b="1"/>
            </a:lvl8pPr>
            <a:lvl9pPr marL="1275502" indent="0">
              <a:buNone/>
              <a:defRPr sz="5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44652" y="2629751"/>
            <a:ext cx="3060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3" y="479954"/>
            <a:ext cx="2321965" cy="1679840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>
              <a:defRPr sz="1117"/>
            </a:lvl1pPr>
            <a:lvl2pPr>
              <a:defRPr sz="977"/>
            </a:lvl2pPr>
            <a:lvl3pPr>
              <a:defRPr sz="837"/>
            </a:lvl3pPr>
            <a:lvl4pPr>
              <a:defRPr sz="697"/>
            </a:lvl4pPr>
            <a:lvl5pPr>
              <a:defRPr sz="697"/>
            </a:lvl5pPr>
            <a:lvl6pPr>
              <a:defRPr sz="697"/>
            </a:lvl6pPr>
            <a:lvl7pPr>
              <a:defRPr sz="697"/>
            </a:lvl7pPr>
            <a:lvl8pPr>
              <a:defRPr sz="697"/>
            </a:lvl8pPr>
            <a:lvl9pPr>
              <a:defRPr sz="69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893" y="2159795"/>
            <a:ext cx="2321965" cy="4001285"/>
          </a:xfrm>
        </p:spPr>
        <p:txBody>
          <a:bodyPr/>
          <a:lstStyle>
            <a:lvl1pPr marL="0" indent="0">
              <a:buNone/>
              <a:defRPr sz="558"/>
            </a:lvl1pPr>
            <a:lvl2pPr marL="159438" indent="0">
              <a:buNone/>
              <a:defRPr sz="488"/>
            </a:lvl2pPr>
            <a:lvl3pPr marL="318875" indent="0">
              <a:buNone/>
              <a:defRPr sz="419"/>
            </a:lvl3pPr>
            <a:lvl4pPr marL="478314" indent="0">
              <a:buNone/>
              <a:defRPr sz="348"/>
            </a:lvl4pPr>
            <a:lvl5pPr marL="637752" indent="0">
              <a:buNone/>
              <a:defRPr sz="348"/>
            </a:lvl5pPr>
            <a:lvl6pPr marL="797190" indent="0">
              <a:buNone/>
              <a:defRPr sz="348"/>
            </a:lvl6pPr>
            <a:lvl7pPr marL="956627" indent="0">
              <a:buNone/>
              <a:defRPr sz="348"/>
            </a:lvl7pPr>
            <a:lvl8pPr marL="1116064" indent="0">
              <a:buNone/>
              <a:defRPr sz="348"/>
            </a:lvl8pPr>
            <a:lvl9pPr marL="1275502" indent="0">
              <a:buNone/>
              <a:defRPr sz="34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3" y="479954"/>
            <a:ext cx="2321965" cy="1679840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 marL="0" indent="0">
              <a:buNone/>
              <a:defRPr sz="1117"/>
            </a:lvl1pPr>
            <a:lvl2pPr marL="159438" indent="0">
              <a:buNone/>
              <a:defRPr sz="977"/>
            </a:lvl2pPr>
            <a:lvl3pPr marL="318875" indent="0">
              <a:buNone/>
              <a:defRPr sz="837"/>
            </a:lvl3pPr>
            <a:lvl4pPr marL="478314" indent="0">
              <a:buNone/>
              <a:defRPr sz="697"/>
            </a:lvl4pPr>
            <a:lvl5pPr marL="637752" indent="0">
              <a:buNone/>
              <a:defRPr sz="697"/>
            </a:lvl5pPr>
            <a:lvl6pPr marL="797190" indent="0">
              <a:buNone/>
              <a:defRPr sz="697"/>
            </a:lvl6pPr>
            <a:lvl7pPr marL="956627" indent="0">
              <a:buNone/>
              <a:defRPr sz="697"/>
            </a:lvl7pPr>
            <a:lvl8pPr marL="1116064" indent="0">
              <a:buNone/>
              <a:defRPr sz="697"/>
            </a:lvl8pPr>
            <a:lvl9pPr marL="1275502" indent="0">
              <a:buNone/>
              <a:defRPr sz="697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893" y="2159795"/>
            <a:ext cx="2321965" cy="4001285"/>
          </a:xfrm>
        </p:spPr>
        <p:txBody>
          <a:bodyPr/>
          <a:lstStyle>
            <a:lvl1pPr marL="0" indent="0">
              <a:buNone/>
              <a:defRPr sz="558"/>
            </a:lvl1pPr>
            <a:lvl2pPr marL="159438" indent="0">
              <a:buNone/>
              <a:defRPr sz="488"/>
            </a:lvl2pPr>
            <a:lvl3pPr marL="318875" indent="0">
              <a:buNone/>
              <a:defRPr sz="419"/>
            </a:lvl3pPr>
            <a:lvl4pPr marL="478314" indent="0">
              <a:buNone/>
              <a:defRPr sz="348"/>
            </a:lvl4pPr>
            <a:lvl5pPr marL="637752" indent="0">
              <a:buNone/>
              <a:defRPr sz="348"/>
            </a:lvl5pPr>
            <a:lvl6pPr marL="797190" indent="0">
              <a:buNone/>
              <a:defRPr sz="348"/>
            </a:lvl6pPr>
            <a:lvl7pPr marL="956627" indent="0">
              <a:buNone/>
              <a:defRPr sz="348"/>
            </a:lvl7pPr>
            <a:lvl8pPr marL="1116064" indent="0">
              <a:buNone/>
              <a:defRPr sz="348"/>
            </a:lvl8pPr>
            <a:lvl9pPr marL="1275502" indent="0">
              <a:buNone/>
              <a:defRPr sz="34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4953" y="383297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56" y="6672699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84772" y="6672699"/>
            <a:ext cx="242976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084518" y="6672699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318875" rtl="0" eaLnBrk="1" latinLnBrk="0" hangingPunct="1">
        <a:lnSpc>
          <a:spcPct val="90000"/>
        </a:lnSpc>
        <a:spcBef>
          <a:spcPct val="0"/>
        </a:spcBef>
        <a:buNone/>
        <a:defRPr sz="1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719" indent="-79719" algn="l" defTabSz="31887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977" kern="1200">
          <a:solidFill>
            <a:schemeClr val="tx1"/>
          </a:solidFill>
          <a:latin typeface="+mn-lt"/>
          <a:ea typeface="+mn-ea"/>
          <a:cs typeface="+mn-cs"/>
        </a:defRPr>
      </a:lvl1pPr>
      <a:lvl2pPr marL="239157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398594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97" kern="1200">
          <a:solidFill>
            <a:schemeClr val="tx1"/>
          </a:solidFill>
          <a:latin typeface="+mn-lt"/>
          <a:ea typeface="+mn-ea"/>
          <a:cs typeface="+mn-cs"/>
        </a:defRPr>
      </a:lvl3pPr>
      <a:lvl4pPr marL="558032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717469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876908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1036347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95784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355222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1pPr>
      <a:lvl2pPr marL="159438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2pPr>
      <a:lvl3pPr marL="318875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3pPr>
      <a:lvl4pPr marL="478314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637752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797190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956627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16064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275502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0217" y="2177417"/>
            <a:ext cx="3382530" cy="6273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947" dirty="0"/>
              <a:t>주문 서비스</a:t>
            </a:r>
            <a:endParaRPr lang="en-US" altLang="ko-KR" sz="2947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</a:t>
            </a:r>
            <a:r>
              <a:rPr lang="en-US" altLang="ko-KR" sz="2105" dirty="0" err="1"/>
              <a:t>OrderItem</a:t>
            </a:r>
            <a:r>
              <a:rPr lang="en-US" altLang="ko-KR" sz="2105" dirty="0"/>
              <a:t>)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생성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및 비즈니스 </a:t>
            </a:r>
            <a:r>
              <a:rPr lang="ko-KR" altLang="en-US" sz="1600" b="1" dirty="0" err="1"/>
              <a:t>로직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lvl="1"/>
            <a:r>
              <a:rPr lang="ko-KR" altLang="en-US" sz="1460" dirty="0"/>
              <a:t>주문 취소</a:t>
            </a:r>
            <a:r>
              <a:rPr lang="en-US" altLang="ko-KR" sz="1460" dirty="0"/>
              <a:t>: </a:t>
            </a:r>
            <a:r>
              <a:rPr lang="ko-KR" altLang="en-US" sz="1460" dirty="0"/>
              <a:t>취소한 주문 수량만큼 상품의 재고를 증가</a:t>
            </a:r>
            <a:endParaRPr lang="en-US" altLang="ko-KR" sz="1460" dirty="0"/>
          </a:p>
          <a:p>
            <a:pPr lvl="1"/>
            <a:r>
              <a:rPr lang="ko-KR" altLang="en-US" sz="1460" dirty="0"/>
              <a:t>주문 가격 조회</a:t>
            </a:r>
            <a:r>
              <a:rPr lang="en-US" altLang="ko-KR" sz="1460" dirty="0"/>
              <a:t>: </a:t>
            </a:r>
            <a:r>
              <a:rPr lang="ko-KR" altLang="en-US" sz="1460" dirty="0"/>
              <a:t>주문 가격에 수량을 곱한 값을 반환</a:t>
            </a:r>
            <a:endParaRPr lang="en-US" altLang="ko-KR" sz="1460" dirty="0"/>
          </a:p>
          <a:p>
            <a:pPr lvl="2"/>
            <a:r>
              <a:rPr lang="en-US" altLang="ko-KR" sz="1391" dirty="0"/>
              <a:t>Item</a:t>
            </a:r>
            <a:r>
              <a:rPr lang="ko-KR" altLang="en-US" sz="1391" dirty="0"/>
              <a:t>가격과 </a:t>
            </a:r>
            <a:r>
              <a:rPr lang="en-US" altLang="ko-KR" sz="1391" dirty="0" err="1"/>
              <a:t>OrderItem</a:t>
            </a:r>
            <a:r>
              <a:rPr lang="ko-KR" altLang="en-US" sz="1391" dirty="0"/>
              <a:t>가격은 달라질 수 있으므로</a:t>
            </a:r>
            <a:r>
              <a:rPr lang="en-US" altLang="ko-KR" sz="1391" dirty="0"/>
              <a:t>, </a:t>
            </a:r>
            <a:r>
              <a:rPr lang="en-US" altLang="ko-KR" sz="1391" dirty="0" err="1"/>
              <a:t>item.getPrice</a:t>
            </a:r>
            <a:r>
              <a:rPr lang="en-US" altLang="ko-KR" sz="1391" dirty="0"/>
              <a:t>()</a:t>
            </a:r>
            <a:r>
              <a:rPr lang="ko-KR" altLang="en-US" sz="1391" dirty="0"/>
              <a:t>를 직접 사용하지 않고 있음</a:t>
            </a:r>
            <a:endParaRPr lang="en-US" altLang="ko-KR" sz="139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159438" lvl="1" indent="0">
              <a:buNone/>
            </a:pPr>
            <a:endParaRPr lang="en-US" altLang="ko-KR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6886" y="1215306"/>
            <a:ext cx="6604693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orderItem.setItem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orderItem.setOrderPrice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orderItem.setCount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(count)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item.removeStock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(count)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cancel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addStock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getTotalPrice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getOrderPrice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</a:t>
            </a:r>
            <a:r>
              <a:rPr lang="en-US" altLang="ko-KR" sz="2105" dirty="0" err="1"/>
              <a:t>OrderItem</a:t>
            </a:r>
            <a:r>
              <a:rPr lang="en-US" altLang="ko-KR" sz="2105" dirty="0"/>
              <a:t>)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생성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작성한 </a:t>
            </a:r>
            <a:r>
              <a:rPr lang="ko-KR" altLang="en-US" sz="1600" b="1" dirty="0" err="1"/>
              <a:t>엔티티에는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protected </a:t>
            </a:r>
            <a:r>
              <a:rPr lang="ko-KR" altLang="en-US" sz="1600" b="1" dirty="0"/>
              <a:t>기본 </a:t>
            </a:r>
            <a:r>
              <a:rPr lang="ko-KR" altLang="en-US" sz="1600" b="1" dirty="0" err="1"/>
              <a:t>생성자</a:t>
            </a:r>
            <a:r>
              <a:rPr lang="ko-KR" altLang="en-US" sz="1600" b="1" dirty="0"/>
              <a:t> 만들기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lvl="1"/>
            <a:r>
              <a:rPr lang="ko-KR" altLang="en-US" sz="1400" dirty="0"/>
              <a:t>프로그램 내부에서 인스턴스 생성은 오직 생성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통해 이루어질 수 있도록 강요</a:t>
            </a:r>
            <a:r>
              <a:rPr lang="en-US" altLang="ko-KR" sz="1400" dirty="0"/>
              <a:t>(</a:t>
            </a:r>
            <a:r>
              <a:rPr lang="ko-KR" altLang="en-US" sz="1400" dirty="0"/>
              <a:t>인스턴스 생성 방식 통일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유지보수 용이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JPA</a:t>
            </a:r>
            <a:r>
              <a:rPr lang="ko-KR" altLang="en-US" sz="1400" dirty="0"/>
              <a:t>에서는 </a:t>
            </a:r>
            <a:r>
              <a:rPr lang="ko-KR" altLang="en-US" sz="1400" dirty="0" err="1"/>
              <a:t>엔티티가</a:t>
            </a:r>
            <a:r>
              <a:rPr lang="ko-KR" altLang="en-US" sz="1400" dirty="0"/>
              <a:t> </a:t>
            </a:r>
            <a:r>
              <a:rPr lang="en-US" altLang="ko-KR" sz="1400" dirty="0"/>
              <a:t>Protected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생성자를</a:t>
            </a:r>
            <a:r>
              <a:rPr lang="ko-KR" altLang="en-US" sz="1400" dirty="0"/>
              <a:t> 가지는 것은 허용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b="1" dirty="0"/>
          </a:p>
          <a:p>
            <a:r>
              <a:rPr lang="en-US" altLang="ko-KR" sz="1600" b="1" dirty="0"/>
              <a:t>Lombok</a:t>
            </a:r>
            <a:r>
              <a:rPr lang="ko-KR" altLang="en-US" sz="1600" b="1" dirty="0"/>
              <a:t>이용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159438" lvl="1" indent="0">
              <a:buNone/>
            </a:pPr>
            <a:endParaRPr lang="en-US" altLang="ko-KR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8408" y="4337604"/>
            <a:ext cx="5445722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NoArgsConstructor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(access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AccessLevel.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8408" y="1094601"/>
            <a:ext cx="230704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8408" y="1794168"/>
            <a:ext cx="1856598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</a:t>
            </a:r>
            <a:r>
              <a:rPr lang="en-US" altLang="ko-KR" sz="2105" dirty="0" err="1"/>
              <a:t>OrderRepository</a:t>
            </a:r>
            <a:r>
              <a:rPr lang="en-US" altLang="ko-KR" sz="2105" dirty="0"/>
              <a:t>)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500" b="1" dirty="0" err="1"/>
              <a:t>OrderRepository</a:t>
            </a:r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pPr lvl="1"/>
            <a:r>
              <a:rPr lang="en-US" altLang="ko-KR" sz="1360" b="1" dirty="0" err="1"/>
              <a:t>findAll</a:t>
            </a:r>
            <a:r>
              <a:rPr lang="ko-KR" altLang="en-US" sz="1360" b="1" dirty="0"/>
              <a:t>은 추후에</a:t>
            </a:r>
            <a:r>
              <a:rPr lang="en-US" altLang="ko-KR" sz="1360" b="1" dirty="0"/>
              <a:t>..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pPr marL="159438" lvl="1" indent="0">
              <a:buNone/>
            </a:pPr>
            <a:endParaRPr lang="en-US" altLang="ko-KR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9953" y="1065854"/>
            <a:ext cx="349326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@Repository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PersistenceContext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EntityManager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 order){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.persist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id){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2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</a:t>
            </a:r>
            <a:r>
              <a:rPr lang="en-US" altLang="ko-KR" sz="2105" dirty="0" err="1"/>
              <a:t>OrderService</a:t>
            </a:r>
            <a:r>
              <a:rPr lang="en-US" altLang="ko-KR" sz="2105" dirty="0"/>
              <a:t>)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500" b="1" dirty="0" err="1"/>
              <a:t>OrderService</a:t>
            </a:r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pPr marL="159438" lvl="1" indent="0">
              <a:buNone/>
            </a:pPr>
            <a:endParaRPr lang="en-US" altLang="ko-KR" sz="15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21574" y="1103756"/>
            <a:ext cx="7388561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BBB529"/>
                </a:solidFill>
                <a:latin typeface="Arial Unicode MS"/>
                <a:ea typeface="JetBrains Mono"/>
              </a:rPr>
              <a:t>@Service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BBB529"/>
                </a:solidFill>
                <a:latin typeface="Arial Unicode MS"/>
                <a:ea typeface="JetBrains Mono"/>
              </a:rPr>
              <a:t>@Transactional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quantity){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Member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delivery.setAddress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quantity)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cancelOrder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Order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order.cancel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1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Domain Model </a:t>
            </a:r>
            <a:r>
              <a:rPr lang="ko-KR" altLang="en-US" sz="2105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도메인 모델 패턴</a:t>
            </a:r>
            <a:r>
              <a:rPr lang="en-US" altLang="ko-KR" sz="1600" b="1" dirty="0"/>
              <a:t>(Domain Model)</a:t>
            </a:r>
          </a:p>
          <a:p>
            <a:pPr lvl="1"/>
            <a:r>
              <a:rPr lang="ko-KR" altLang="en-US" sz="1400" u="sng" dirty="0" err="1"/>
              <a:t>엔티티가</a:t>
            </a:r>
            <a:r>
              <a:rPr lang="ko-KR" altLang="en-US" sz="1400" u="sng" dirty="0"/>
              <a:t> 비즈니스 </a:t>
            </a:r>
            <a:r>
              <a:rPr lang="ko-KR" altLang="en-US" sz="1400" u="sng" dirty="0" err="1"/>
              <a:t>로직을</a:t>
            </a:r>
            <a:r>
              <a:rPr lang="ko-KR" altLang="en-US" sz="1400" u="sng" dirty="0"/>
              <a:t> 가지고</a:t>
            </a:r>
            <a:r>
              <a:rPr lang="ko-KR" altLang="en-US" sz="1400" dirty="0"/>
              <a:t> 객체 지향의 특성을 적극 활용하는 패턴</a:t>
            </a:r>
            <a:endParaRPr lang="en-US" altLang="ko-KR" sz="1400" dirty="0"/>
          </a:p>
          <a:p>
            <a:pPr lvl="1"/>
            <a:r>
              <a:rPr lang="en-US" altLang="ko-KR" sz="1400" dirty="0"/>
              <a:t>Domain </a:t>
            </a:r>
            <a:r>
              <a:rPr lang="ko-KR" altLang="en-US" sz="1400" dirty="0"/>
              <a:t>부분에서 비즈니스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이용해 개발을 진행</a:t>
            </a:r>
            <a:endParaRPr lang="en-US" altLang="ko-KR" sz="1400" dirty="0"/>
          </a:p>
          <a:p>
            <a:pPr lvl="1"/>
            <a:r>
              <a:rPr lang="ko-KR" altLang="en-US" sz="1400" dirty="0"/>
              <a:t>코드 응집력이 좋아짐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600" b="1" dirty="0"/>
              <a:t>트랜잭션 스크립트 패턴</a:t>
            </a:r>
            <a:r>
              <a:rPr lang="en-US" altLang="ko-KR" sz="1600" b="1" dirty="0"/>
              <a:t>(Transaction Script)</a:t>
            </a:r>
          </a:p>
          <a:p>
            <a:pPr lvl="1"/>
            <a:r>
              <a:rPr lang="ko-KR" altLang="en-US" sz="1400" dirty="0" err="1"/>
              <a:t>엔티티에는</a:t>
            </a:r>
            <a:r>
              <a:rPr lang="ko-KR" altLang="en-US" sz="1400" dirty="0"/>
              <a:t> 비즈니스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거의 없고 서비스 계층에서 대부분의 비즈니스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처리하는 것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600" b="1" dirty="0"/>
              <a:t>상황에 맞게 적절한 패턴을 사용하면 되고 하나의 프로젝트 안에서도 두 패턴 모두 적용될 수 있음 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4218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상품주문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상품 </a:t>
            </a:r>
            <a:r>
              <a:rPr lang="ko-KR" altLang="en-US" sz="1400" dirty="0" err="1"/>
              <a:t>주문시</a:t>
            </a:r>
            <a:r>
              <a:rPr lang="ko-KR" altLang="en-US" sz="1400" dirty="0"/>
              <a:t> 상태는 </a:t>
            </a:r>
            <a:r>
              <a:rPr lang="en-US" altLang="ko-KR" sz="1400" dirty="0"/>
              <a:t>ORDER</a:t>
            </a:r>
            <a:r>
              <a:rPr lang="ko-KR" altLang="en-US" sz="1400" dirty="0"/>
              <a:t>여야 함</a:t>
            </a:r>
            <a:endParaRPr lang="en-US" altLang="ko-KR" sz="1400" dirty="0"/>
          </a:p>
          <a:p>
            <a:pPr lvl="1"/>
            <a:r>
              <a:rPr lang="ko-KR" altLang="en-US" sz="1400" dirty="0"/>
              <a:t>주문한 상품 종류 수가 정확해야 함</a:t>
            </a:r>
            <a:endParaRPr lang="en-US" altLang="ko-KR" sz="1400" dirty="0"/>
          </a:p>
          <a:p>
            <a:pPr lvl="1"/>
            <a:r>
              <a:rPr lang="ko-KR" altLang="en-US" sz="1400" dirty="0"/>
              <a:t>주문 수량만큼 상품의 재고가 줄어야 함</a:t>
            </a:r>
            <a:endParaRPr lang="en-US" altLang="ko-KR" sz="1400" dirty="0"/>
          </a:p>
          <a:p>
            <a:r>
              <a:rPr lang="ko-KR" altLang="en-US" sz="1600" b="1" dirty="0"/>
              <a:t>재고수량초과</a:t>
            </a:r>
            <a:endParaRPr lang="en-US" altLang="ko-KR" sz="1600" b="1" dirty="0"/>
          </a:p>
          <a:p>
            <a:pPr lvl="1"/>
            <a:r>
              <a:rPr lang="ko-KR" altLang="en-US" sz="1400" dirty="0" err="1"/>
              <a:t>상품주문의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재고수량이</a:t>
            </a:r>
            <a:r>
              <a:rPr lang="ko-KR" altLang="en-US" sz="1400" dirty="0"/>
              <a:t> 초과하면 </a:t>
            </a:r>
            <a:r>
              <a:rPr lang="en-US" altLang="ko-KR" sz="1400" dirty="0" err="1"/>
              <a:t>NotEnoughStockException</a:t>
            </a:r>
            <a:r>
              <a:rPr lang="ko-KR" altLang="en-US" sz="1400" dirty="0"/>
              <a:t>이 발생해야 함</a:t>
            </a:r>
            <a:endParaRPr lang="en-US" altLang="ko-KR" sz="1400" dirty="0"/>
          </a:p>
          <a:p>
            <a:r>
              <a:rPr lang="ko-KR" altLang="en-US" sz="1600" b="1" dirty="0"/>
              <a:t>주문취소가 올바르게 동작하는지 테스트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주문 </a:t>
            </a:r>
            <a:r>
              <a:rPr lang="ko-KR" altLang="en-US" sz="1400" dirty="0" err="1"/>
              <a:t>취소시</a:t>
            </a:r>
            <a:r>
              <a:rPr lang="ko-KR" altLang="en-US" sz="1400" dirty="0"/>
              <a:t> 상태는 </a:t>
            </a:r>
            <a:r>
              <a:rPr lang="en-US" altLang="ko-KR" sz="1400" dirty="0"/>
              <a:t>CANCELD</a:t>
            </a:r>
            <a:r>
              <a:rPr lang="ko-KR" altLang="en-US" sz="1400" dirty="0"/>
              <a:t>여야 함</a:t>
            </a:r>
            <a:endParaRPr lang="en-US" altLang="ko-KR" sz="1400" dirty="0"/>
          </a:p>
          <a:p>
            <a:pPr lvl="1"/>
            <a:r>
              <a:rPr lang="ko-KR" altLang="en-US" sz="1400" dirty="0"/>
              <a:t>주문이 취소된 상품의 재고는 다시 증가해야 함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0936" y="3771090"/>
            <a:ext cx="4911922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@SpringBootTest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OrderServiceTest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OrderService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OrderRepository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ItemService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4116A-55BA-467A-8112-314E24693E8C}"/>
              </a:ext>
            </a:extLst>
          </p:cNvPr>
          <p:cNvSpPr txBox="1"/>
          <p:nvPr/>
        </p:nvSpPr>
        <p:spPr>
          <a:xfrm>
            <a:off x="630936" y="6033951"/>
            <a:ext cx="4403770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H2</a:t>
            </a:r>
            <a:r>
              <a:rPr lang="ko-KR" altLang="en-US">
                <a:solidFill>
                  <a:schemeClr val="tx1"/>
                </a:solidFill>
              </a:rPr>
              <a:t>데이터베이스 실행 유무 확인 후 테스트</a:t>
            </a:r>
          </a:p>
        </p:txBody>
      </p:sp>
    </p:spTree>
    <p:extLst>
      <p:ext uri="{BB962C8B-B14F-4D97-AF65-F5344CB8AC3E}">
        <p14:creationId xmlns:p14="http://schemas.microsoft.com/office/powerpoint/2010/main" val="24452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상품주문 테스트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" y="706958"/>
            <a:ext cx="6986208" cy="63401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상품주문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"JPA"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findOrder.getStatus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주문시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상태는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ORDER"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OrderStatus.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findOrder.getOrderItems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().size())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주문한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수가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정확해야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book.getStockQuantity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수량만큼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재고가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줄어야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-orderCount)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메소드</a:t>
            </a:r>
            <a:r>
              <a:rPr lang="ko-KR" altLang="en-US" sz="2105" dirty="0"/>
              <a:t>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코드 중복을 피하기 위해 </a:t>
            </a:r>
            <a:r>
              <a:rPr lang="en-US" altLang="ko-KR" sz="1600" b="1" dirty="0"/>
              <a:t>Member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Book</a:t>
            </a:r>
            <a:r>
              <a:rPr lang="ko-KR" altLang="en-US" sz="1600" b="1" dirty="0"/>
              <a:t>을 생성하여 저장하는 코드를 </a:t>
            </a:r>
            <a:r>
              <a:rPr lang="ko-KR" altLang="en-US" sz="1600" b="1" dirty="0" err="1"/>
              <a:t>메소드로</a:t>
            </a:r>
            <a:r>
              <a:rPr lang="ko-KR" altLang="en-US" sz="1600" b="1" dirty="0"/>
              <a:t> 추출</a:t>
            </a:r>
            <a:endParaRPr lang="en-US" altLang="ko-KR" sz="1600" b="1" dirty="0"/>
          </a:p>
          <a:p>
            <a:endParaRPr lang="en-US" altLang="ko-KR" sz="16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0035" y="3308927"/>
            <a:ext cx="628569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createBook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stockQuantity)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Book book 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book.setName(name)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book.setPrice(price)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book.setStockQuantity(stockQuantity)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.saveItem(book)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0035" y="1591208"/>
            <a:ext cx="35637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createMember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member 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member.setName(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.join(member)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재고수량</a:t>
            </a:r>
            <a:r>
              <a:rPr lang="ko-KR" altLang="en-US" sz="2105" dirty="0"/>
              <a:t> 초과 테스트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4195" y="641071"/>
            <a:ext cx="6857968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상품주문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재고수량초과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member = createMember()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item = createBook(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"JPA"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orderCount 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NotEnoughStockException exception =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assertThrows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NotEnoughStockException.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.order(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.getId()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.getId()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orderCount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message = exception.getMessage()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"message = 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message)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주문취소 테스트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736" y="667613"/>
            <a:ext cx="692529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member = createMember()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item = createBook(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"JPA"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orderCount 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orderId 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.order(member.getId()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item.getId()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orderCount)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.cancelOrder(orderId)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getOrder 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.findOne(orderId)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(getOrder.getStatus())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.as(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 취소시 상태는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canceled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.isEqualTo(OrderStatus.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CANCELED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(item.getStockQuantity())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.as(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주문이 취소된 상품은 그만큼 재고가 증가해야 한다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.isEqualTo(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3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상품 주문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단순화를 위해 한 번에 하나의 아이템만 주문</a:t>
            </a:r>
            <a:r>
              <a:rPr lang="en-US" altLang="ko-KR" sz="1600" b="1" dirty="0"/>
              <a:t>)</a:t>
            </a:r>
          </a:p>
          <a:p>
            <a:r>
              <a:rPr lang="ko-KR" altLang="en-US" sz="1600" b="1" dirty="0"/>
              <a:t>주문 내역 조회</a:t>
            </a:r>
            <a:endParaRPr lang="en-US" altLang="ko-KR" sz="1600" b="1" dirty="0"/>
          </a:p>
          <a:p>
            <a:r>
              <a:rPr lang="ko-KR" altLang="en-US" sz="1600" b="1" dirty="0"/>
              <a:t>주문 취소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220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(Item)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재고 증가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감소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pPr lvl="1"/>
            <a:r>
              <a:rPr lang="en-US" altLang="ko-KR" sz="1460" dirty="0" err="1"/>
              <a:t>addStock</a:t>
            </a:r>
            <a:r>
              <a:rPr lang="en-US" altLang="ko-KR" sz="1460" dirty="0"/>
              <a:t>: </a:t>
            </a:r>
            <a:r>
              <a:rPr lang="ko-KR" altLang="en-US" sz="1460" dirty="0"/>
              <a:t>아이템 입고 시</a:t>
            </a:r>
            <a:r>
              <a:rPr lang="en-US" altLang="ko-KR" sz="1460" dirty="0"/>
              <a:t> </a:t>
            </a:r>
            <a:r>
              <a:rPr lang="ko-KR" altLang="en-US" sz="1460" dirty="0"/>
              <a:t>재고 증가</a:t>
            </a:r>
            <a:r>
              <a:rPr lang="en-US" altLang="ko-KR" sz="1460" dirty="0"/>
              <a:t>, </a:t>
            </a:r>
            <a:r>
              <a:rPr lang="ko-KR" altLang="en-US" sz="1460" dirty="0"/>
              <a:t>주문 취소 시 재고 증가</a:t>
            </a:r>
            <a:endParaRPr lang="en-US" altLang="ko-KR" sz="1460" dirty="0"/>
          </a:p>
          <a:p>
            <a:pPr lvl="1"/>
            <a:r>
              <a:rPr lang="en-US" altLang="ko-KR" sz="1460" dirty="0" err="1"/>
              <a:t>removeStock</a:t>
            </a:r>
            <a:r>
              <a:rPr lang="en-US" altLang="ko-KR" sz="1460" dirty="0"/>
              <a:t>: </a:t>
            </a:r>
            <a:r>
              <a:rPr lang="ko-KR" altLang="en-US" sz="1460" dirty="0"/>
              <a:t>주문 시 재고 감소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159438" lvl="1" indent="0">
              <a:buNone/>
            </a:pPr>
            <a:endParaRPr lang="en-US" altLang="ko-KR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2369" y="1066953"/>
            <a:ext cx="6613477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//==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==//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setter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보다는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명시적인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addStock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quantity){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stockQuantity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+=quantity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removeStock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quantity){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restStock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stockQuantity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-quantity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restStock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throw new 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NotEnoughStockException(</a:t>
            </a:r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this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ko-KR" altLang="ko-KR" sz="1600">
                <a:solidFill>
                  <a:srgbClr val="9876AA"/>
                </a:solidFill>
                <a:latin typeface="Arial Unicode MS"/>
                <a:ea typeface="JetBrains Mono"/>
              </a:rPr>
              <a:t>stockQuantity</a:t>
            </a:r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,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quantity)</a:t>
            </a:r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5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stockQuantity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restStock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</a:t>
            </a:r>
            <a:r>
              <a:rPr lang="en-US" altLang="ko-KR" sz="2105" dirty="0" err="1"/>
              <a:t>NotEnoughStockException</a:t>
            </a:r>
            <a:r>
              <a:rPr lang="en-US" altLang="ko-KR" sz="2105" dirty="0"/>
              <a:t>)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 err="1"/>
              <a:t>jpabook.jpashop.exception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패키지 생성</a:t>
            </a:r>
            <a:endParaRPr lang="en-US" altLang="ko-KR" sz="1600" b="1" dirty="0"/>
          </a:p>
          <a:p>
            <a:pPr lvl="1"/>
            <a:endParaRPr lang="en-US" altLang="ko-KR" sz="1460" dirty="0"/>
          </a:p>
          <a:p>
            <a:pPr marL="0" indent="0">
              <a:buNone/>
            </a:pPr>
            <a:endParaRPr lang="en-US" altLang="ko-KR" sz="1600" b="1" dirty="0"/>
          </a:p>
          <a:p>
            <a:pPr lvl="1"/>
            <a:r>
              <a:rPr lang="en-US" altLang="ko-KR" sz="1400" dirty="0" err="1"/>
              <a:t>RuntimeException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  <a:r>
              <a:rPr lang="en-US" altLang="ko-KR" sz="1400" dirty="0"/>
              <a:t> </a:t>
            </a:r>
            <a:r>
              <a:rPr lang="ko-KR" altLang="en-US" sz="1400" dirty="0"/>
              <a:t>후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오버라이딩</a:t>
            </a:r>
            <a:endParaRPr lang="en-US" altLang="ko-KR" sz="14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159438" lvl="1" indent="0">
              <a:buNone/>
            </a:pPr>
            <a:endParaRPr lang="en-US" altLang="ko-KR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2095" y="1099659"/>
            <a:ext cx="6333785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NotEnoughStockException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 {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0425FE-3FD5-4AE3-AAF4-0C91A0356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9" y="2050331"/>
            <a:ext cx="7659469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NotEnoughStockException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final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message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재고가 부족합니다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NotEnoughStockException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NotEnoughStockException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message)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(message)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NotEnoughStockException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stock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orderNum)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message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재고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stock 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주문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orderNum 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초과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(</a:t>
            </a:r>
            <a:r>
              <a:rPr lang="ko-KR" altLang="ko-KR" sz="1400">
                <a:solidFill>
                  <a:srgbClr val="A9B7C6"/>
                </a:solidFill>
                <a:latin typeface="Arial Unicode MS"/>
                <a:ea typeface="JetBrains Mono"/>
              </a:rPr>
              <a:t>orderNum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lang="ko-KR" altLang="ko-KR" sz="1400">
                <a:solidFill>
                  <a:srgbClr val="A9B7C6"/>
                </a:solidFill>
                <a:latin typeface="Arial Unicode MS"/>
                <a:ea typeface="JetBrains Mono"/>
              </a:rPr>
              <a:t>stock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NotEnoughStockException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message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Throwable cause)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(message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cause)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NotEnoughStockException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(Throwable cause)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(cause)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</a:t>
            </a:r>
            <a:r>
              <a:rPr lang="en-US" altLang="ko-KR" sz="2105" dirty="0" err="1"/>
              <a:t>ItemRepository</a:t>
            </a:r>
            <a:r>
              <a:rPr lang="en-US" altLang="ko-KR" sz="2105" dirty="0"/>
              <a:t>)</a:t>
            </a:r>
            <a:endParaRPr lang="ko-KR" altLang="en-US" sz="2105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4299" y="1059130"/>
            <a:ext cx="5346335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@Repository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PersistenceContext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 item)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.persist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.merge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id){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from Item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getResultList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4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</a:t>
            </a:r>
            <a:r>
              <a:rPr lang="en-US" altLang="ko-KR" sz="2105" dirty="0" err="1"/>
              <a:t>ItemService</a:t>
            </a:r>
            <a:r>
              <a:rPr lang="en-US" altLang="ko-KR" sz="2105" dirty="0"/>
              <a:t>)</a:t>
            </a:r>
            <a:endParaRPr lang="ko-KR" altLang="en-US" sz="2105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5867" y="1115476"/>
            <a:ext cx="4121641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ItemService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ItemRepository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itemRepository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saveItem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 item){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findItems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itemId){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8BF6AEB-A394-429A-A31F-412920B7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/>
              <a:t>함수 작성해보기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013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</a:t>
            </a:r>
            <a:r>
              <a:rPr lang="en-US" altLang="ko-KR" sz="2105" dirty="0" err="1"/>
              <a:t>ItemService</a:t>
            </a:r>
            <a:r>
              <a:rPr lang="en-US" altLang="ko-KR" sz="2105" dirty="0"/>
              <a:t>)</a:t>
            </a:r>
            <a:endParaRPr lang="ko-KR" altLang="en-US" sz="2105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3577" y="1087767"/>
            <a:ext cx="436048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ItemService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ItemRepository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itemRepository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saveItem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 item){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itemRepository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.save(item)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findItems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itemRepository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itemId){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itemRepository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.findOne(itemId)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9805F-824D-4EC2-BF9C-D3636453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/>
              <a:t>확인해보기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8919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(Order)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주문 생성 </a:t>
            </a:r>
            <a:r>
              <a:rPr lang="ko-KR" altLang="en-US" sz="1600" b="1" dirty="0" err="1"/>
              <a:t>메소드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pPr lvl="1"/>
            <a:r>
              <a:rPr lang="ko-KR" altLang="en-US" sz="1400" dirty="0"/>
              <a:t>생성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createOrder</a:t>
            </a:r>
            <a:r>
              <a:rPr lang="en-US" altLang="ko-KR" sz="1400" dirty="0"/>
              <a:t>()): </a:t>
            </a:r>
            <a:r>
              <a:rPr lang="ko-KR" altLang="en-US" sz="1400" dirty="0"/>
              <a:t>주문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생성할 때 사용</a:t>
            </a:r>
            <a:r>
              <a:rPr lang="en-US" altLang="ko-KR" sz="1400" dirty="0"/>
              <a:t>. </a:t>
            </a:r>
            <a:r>
              <a:rPr lang="ko-KR" altLang="en-US" sz="1400" dirty="0"/>
              <a:t>주문 회원</a:t>
            </a:r>
            <a:r>
              <a:rPr lang="en-US" altLang="ko-KR" sz="1400" dirty="0"/>
              <a:t>, </a:t>
            </a:r>
            <a:r>
              <a:rPr lang="ko-KR" altLang="en-US" sz="1400" dirty="0"/>
              <a:t>배송정보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주문상품의</a:t>
            </a:r>
            <a:r>
              <a:rPr lang="ko-KR" altLang="en-US" sz="1400" dirty="0"/>
              <a:t> 정보를 받아서 실제 주문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생성</a:t>
            </a:r>
            <a:endParaRPr lang="en-US" altLang="ko-KR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784" y="1107586"/>
            <a:ext cx="6208751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//====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=====/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createOrder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...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Order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order.setMember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order.setDelivery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(delivery)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for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orderItem:orderItems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order.addOrderItem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order.setStatus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OrderStatus.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order.setOrderDate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LocalDateTime.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기능</a:t>
            </a:r>
            <a:r>
              <a:rPr lang="en-US" altLang="ko-KR" sz="2105" dirty="0"/>
              <a:t>(Order)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비즈니스 </a:t>
            </a:r>
            <a:r>
              <a:rPr lang="ko-KR" altLang="en-US" sz="1600" b="1" dirty="0" err="1"/>
              <a:t>로직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lvl="1"/>
            <a:r>
              <a:rPr lang="ko-KR" altLang="en-US" sz="1400" dirty="0"/>
              <a:t>주문 취소</a:t>
            </a:r>
            <a:r>
              <a:rPr lang="en-US" altLang="ko-KR" sz="1400" dirty="0"/>
              <a:t>(cancel()): </a:t>
            </a:r>
            <a:r>
              <a:rPr lang="ko-KR" altLang="en-US" sz="1400" dirty="0"/>
              <a:t>주문</a:t>
            </a:r>
            <a:r>
              <a:rPr lang="en-US" altLang="ko-KR" sz="1400" dirty="0"/>
              <a:t> </a:t>
            </a:r>
            <a:r>
              <a:rPr lang="ko-KR" altLang="en-US" sz="1400" dirty="0"/>
              <a:t>상태를 취소로 변경하고 </a:t>
            </a:r>
            <a:r>
              <a:rPr lang="ko-KR" altLang="en-US" sz="1400" dirty="0" err="1"/>
              <a:t>주문상품에</a:t>
            </a:r>
            <a:r>
              <a:rPr lang="ko-KR" altLang="en-US" sz="1400" dirty="0"/>
              <a:t> 주문 취소를 알림</a:t>
            </a:r>
            <a:r>
              <a:rPr lang="en-US" altLang="ko-KR" sz="1400" dirty="0"/>
              <a:t>. </a:t>
            </a:r>
            <a:r>
              <a:rPr lang="ko-KR" altLang="en-US" sz="1400" dirty="0"/>
              <a:t>만약 이미 배송을 완료한 상품이면 주문을 취소하지 못하도록 예외 발생</a:t>
            </a:r>
            <a:endParaRPr lang="en-US" altLang="ko-KR" sz="1400" dirty="0"/>
          </a:p>
          <a:p>
            <a:pPr marL="159438" lvl="1" indent="0">
              <a:buNone/>
            </a:pPr>
            <a:endParaRPr lang="en-US" altLang="ko-KR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801DCD-7FBB-44AE-B781-0BCC86B0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70" y="1060501"/>
            <a:ext cx="834074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주문취소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cancel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delivery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.getStatus()==DeliveryStatus.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COMP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IllegalStateException(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이미 배송완료된 상품은 취소가 불가능합니다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.setStatus(OrderStatus.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CANCELED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.stream().forEach(o-&gt;o.cancel())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주문의 총 결제 금액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getTotalPrice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totalPrice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.stream()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.map(o -&gt; o.getTotalPrice())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.reduce(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-&gt; a + b)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totalPrice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25557</TotalTime>
  <Words>2024</Words>
  <Application>Microsoft Office PowerPoint</Application>
  <PresentationFormat>사용자 지정</PresentationFormat>
  <Paragraphs>234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 Unicode MS</vt:lpstr>
      <vt:lpstr>JetBrains Mono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주문 서비스</vt:lpstr>
      <vt:lpstr>주문 기능</vt:lpstr>
      <vt:lpstr>주문 기능(Item)</vt:lpstr>
      <vt:lpstr>주문 기능(NotEnoughStockException)</vt:lpstr>
      <vt:lpstr>주문 기능(ItemRepository)</vt:lpstr>
      <vt:lpstr>주문 기능(ItemService)</vt:lpstr>
      <vt:lpstr>주문 기능(ItemService)</vt:lpstr>
      <vt:lpstr>주문 기능(Order)</vt:lpstr>
      <vt:lpstr>주문 기능(Order)</vt:lpstr>
      <vt:lpstr>주문 기능(OrderItem)</vt:lpstr>
      <vt:lpstr>주문 기능(OrderItem)</vt:lpstr>
      <vt:lpstr>주문 기능(OrderRepository)</vt:lpstr>
      <vt:lpstr>주문 기능(OrderService)</vt:lpstr>
      <vt:lpstr>Domain Model 패턴</vt:lpstr>
      <vt:lpstr>주문 테스트</vt:lpstr>
      <vt:lpstr>상품주문 테스트</vt:lpstr>
      <vt:lpstr>메소드 추출</vt:lpstr>
      <vt:lpstr>재고수량 초과 테스트</vt:lpstr>
      <vt:lpstr>주문취소 테스트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7350</cp:revision>
  <dcterms:created xsi:type="dcterms:W3CDTF">2020-03-06T01:35:43Z</dcterms:created>
  <dcterms:modified xsi:type="dcterms:W3CDTF">2022-04-05T03:03:28Z</dcterms:modified>
  <cp:version>1000.0000.01</cp:version>
</cp:coreProperties>
</file>