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306" r:id="rId4"/>
    <p:sldId id="275" r:id="rId5"/>
    <p:sldId id="307" r:id="rId6"/>
    <p:sldId id="308" r:id="rId7"/>
    <p:sldId id="316" r:id="rId8"/>
    <p:sldId id="309" r:id="rId9"/>
    <p:sldId id="314" r:id="rId10"/>
    <p:sldId id="315" r:id="rId11"/>
    <p:sldId id="312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3" r:id="rId28"/>
    <p:sldId id="332" r:id="rId29"/>
    <p:sldId id="31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상택" initials="홍" lastIdx="1" clrIdx="0">
    <p:extLst>
      <p:ext uri="{19B8F6BF-5375-455C-9EA6-DF929625EA0E}">
        <p15:presenceInfo xmlns:p15="http://schemas.microsoft.com/office/powerpoint/2012/main" userId="홍상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3D3D3D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2021-06-08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hyperlink" Target="http://taas.koroad.or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sis.k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818457"/>
            <a:ext cx="3676650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2019 </a:t>
            </a:r>
            <a:r>
              <a:rPr lang="ko-KR" altLang="en-US" sz="4400" b="1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교통사고 발생 요인 조사</a:t>
            </a:r>
            <a:endParaRPr lang="en-US" altLang="ko-KR" sz="4400" b="1" kern="1200" spc="-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 descr="자동차이(가) 표시된 사진&#10;&#10;자동 생성된 설명">
            <a:extLst>
              <a:ext uri="{FF2B5EF4-FFF2-40B4-BE49-F238E27FC236}">
                <a16:creationId xmlns:a16="http://schemas.microsoft.com/office/drawing/2014/main" id="{C8A65D49-33EA-4E9A-8A2C-B55DD181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589986"/>
            <a:ext cx="6436548" cy="36780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4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데이터 분석 방법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09085C-1C84-45D7-9F2D-530E6DBFACE4}"/>
              </a:ext>
            </a:extLst>
          </p:cNvPr>
          <p:cNvSpPr/>
          <p:nvPr/>
        </p:nvSpPr>
        <p:spPr>
          <a:xfrm>
            <a:off x="1374144" y="1524000"/>
            <a:ext cx="3371850" cy="22002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Numeric </a:t>
            </a:r>
            <a:r>
              <a:rPr lang="ko-KR" altLang="en-US" sz="2400" dirty="0"/>
              <a:t>데이터</a:t>
            </a:r>
            <a:endParaRPr lang="en-US" altLang="ko-KR" sz="2400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면허 </a:t>
            </a:r>
            <a:r>
              <a:rPr lang="ko-KR" altLang="en-US" dirty="0" err="1"/>
              <a:t>취득경과년수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적설량</a:t>
            </a:r>
            <a:r>
              <a:rPr lang="en-US" altLang="ko-KR" dirty="0"/>
              <a:t>)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1EF1F7-6B0E-4204-9188-B08B9AD9D6CA}"/>
              </a:ext>
            </a:extLst>
          </p:cNvPr>
          <p:cNvSpPr/>
          <p:nvPr/>
        </p:nvSpPr>
        <p:spPr>
          <a:xfrm>
            <a:off x="4745994" y="2114550"/>
            <a:ext cx="2245356" cy="1076322"/>
          </a:xfrm>
          <a:prstGeom prst="rightArrow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분석방법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76D53-4A1E-494D-BDB8-52C25FD57CAD}"/>
              </a:ext>
            </a:extLst>
          </p:cNvPr>
          <p:cNvSpPr/>
          <p:nvPr/>
        </p:nvSpPr>
        <p:spPr>
          <a:xfrm>
            <a:off x="6991350" y="1524000"/>
            <a:ext cx="3505200" cy="220026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상관분석</a:t>
            </a:r>
            <a:endParaRPr lang="en-US" altLang="ko-KR" sz="2400" dirty="0"/>
          </a:p>
          <a:p>
            <a:pPr algn="ctr"/>
            <a:r>
              <a:rPr lang="ko-KR" altLang="en-US" sz="2400" dirty="0"/>
              <a:t>회귀분석</a:t>
            </a:r>
            <a:endParaRPr lang="en-US" altLang="ko-KR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FAD84-56E1-430D-B618-8E02D6A0B0E6}"/>
              </a:ext>
            </a:extLst>
          </p:cNvPr>
          <p:cNvSpPr/>
          <p:nvPr/>
        </p:nvSpPr>
        <p:spPr>
          <a:xfrm>
            <a:off x="1374144" y="4076365"/>
            <a:ext cx="3371850" cy="22002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Nominal </a:t>
            </a:r>
            <a:r>
              <a:rPr lang="ko-KR" altLang="en-US" sz="2400" dirty="0"/>
              <a:t>데이터</a:t>
            </a:r>
            <a:endParaRPr lang="en-US" altLang="ko-KR" sz="2400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차량</a:t>
            </a:r>
            <a:r>
              <a:rPr lang="en-US" altLang="ko-KR" dirty="0"/>
              <a:t>)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D379CF3-E966-4A36-949D-F979D83E9389}"/>
              </a:ext>
            </a:extLst>
          </p:cNvPr>
          <p:cNvSpPr/>
          <p:nvPr/>
        </p:nvSpPr>
        <p:spPr>
          <a:xfrm>
            <a:off x="4745994" y="4666915"/>
            <a:ext cx="2245356" cy="1076322"/>
          </a:xfrm>
          <a:prstGeom prst="rightArrow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분석방법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734FC5-A79E-4493-8976-98FF146DFBD5}"/>
              </a:ext>
            </a:extLst>
          </p:cNvPr>
          <p:cNvSpPr/>
          <p:nvPr/>
        </p:nvSpPr>
        <p:spPr>
          <a:xfrm>
            <a:off x="6991350" y="4076365"/>
            <a:ext cx="3505200" cy="220026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평균비교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55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연령대에 따른 분석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F45D1B-2A1F-4EA6-9EBB-6C8CD88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844165"/>
            <a:ext cx="4302780" cy="4475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961A6B-3592-4050-AC13-B8DECEAD2445}"/>
              </a:ext>
            </a:extLst>
          </p:cNvPr>
          <p:cNvSpPr txBox="1"/>
          <p:nvPr/>
        </p:nvSpPr>
        <p:spPr>
          <a:xfrm>
            <a:off x="1155993" y="1524394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가해자 연령대별 교통사고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E8DDCF-0BE4-4D52-A5E4-EC8AA9B6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844164"/>
            <a:ext cx="2015894" cy="44751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829C6B-D7A9-4992-A461-F6E883EB35E1}"/>
              </a:ext>
            </a:extLst>
          </p:cNvPr>
          <p:cNvSpPr txBox="1"/>
          <p:nvPr/>
        </p:nvSpPr>
        <p:spPr>
          <a:xfrm>
            <a:off x="5310763" y="1501924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연령별 운전면허 소지자 수</a:t>
            </a:r>
          </a:p>
        </p:txBody>
      </p:sp>
    </p:spTree>
    <p:extLst>
      <p:ext uri="{BB962C8B-B14F-4D97-AF65-F5344CB8AC3E}">
        <p14:creationId xmlns:p14="http://schemas.microsoft.com/office/powerpoint/2010/main" val="24924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연령대에 따른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49FD65-E18D-4C1F-9886-4D64CC157339}"/>
              </a:ext>
            </a:extLst>
          </p:cNvPr>
          <p:cNvSpPr txBox="1"/>
          <p:nvPr/>
        </p:nvSpPr>
        <p:spPr>
          <a:xfrm>
            <a:off x="600075" y="1314450"/>
            <a:ext cx="104743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연령별 운전자수 데이터를 이용해 연령대별 운전자수 데이터를 만든다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연령대별 사고발생수를 연령대별 운전자수로 나눠 사고발생률을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사망자수와 부상자수 데이터를 이용해 사망률을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8129C1-CEA1-4A50-929C-C69CF98D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857722"/>
            <a:ext cx="1762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3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연령대에 따른 분석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D6E5DD-2D63-40A8-8D21-F9CA1CAE639A}"/>
              </a:ext>
            </a:extLst>
          </p:cNvPr>
          <p:cNvSpPr txBox="1"/>
          <p:nvPr/>
        </p:nvSpPr>
        <p:spPr>
          <a:xfrm>
            <a:off x="345879" y="1177959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연령대에 따른 사고율과 사망률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D1FC9F-55F3-4995-9183-400D15FE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1" y="1491249"/>
            <a:ext cx="2371725" cy="2209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C82C89-C137-4C88-B989-033ED363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73" y="1491249"/>
            <a:ext cx="3489431" cy="3489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E87114-22A8-4F48-AD2C-933A42741939}"/>
              </a:ext>
            </a:extLst>
          </p:cNvPr>
          <p:cNvSpPr txBox="1"/>
          <p:nvPr/>
        </p:nvSpPr>
        <p:spPr>
          <a:xfrm>
            <a:off x="3540019" y="1152695"/>
            <a:ext cx="364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연령대와 사고발생률의 회귀분석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524334-8B87-416A-93D2-93D0634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441" y="1491249"/>
            <a:ext cx="3267075" cy="3481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B94805-10F1-4EF4-97DA-42509E1D0010}"/>
              </a:ext>
            </a:extLst>
          </p:cNvPr>
          <p:cNvSpPr txBox="1"/>
          <p:nvPr/>
        </p:nvSpPr>
        <p:spPr>
          <a:xfrm>
            <a:off x="7676441" y="1139483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연령대와 사망률의 회귀분석 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07F69F-BD00-4089-B302-A97548BE5135}"/>
              </a:ext>
            </a:extLst>
          </p:cNvPr>
          <p:cNvSpPr/>
          <p:nvPr/>
        </p:nvSpPr>
        <p:spPr>
          <a:xfrm>
            <a:off x="5700995" y="3829049"/>
            <a:ext cx="328330" cy="22531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07B3102-7256-416C-AB1B-A7239183F33F}"/>
              </a:ext>
            </a:extLst>
          </p:cNvPr>
          <p:cNvSpPr/>
          <p:nvPr/>
        </p:nvSpPr>
        <p:spPr>
          <a:xfrm>
            <a:off x="9596720" y="3829048"/>
            <a:ext cx="328330" cy="22531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FBDDD-CD57-4C4A-A1B3-BE3F03B537AD}"/>
              </a:ext>
            </a:extLst>
          </p:cNvPr>
          <p:cNvSpPr txBox="1"/>
          <p:nvPr/>
        </p:nvSpPr>
        <p:spPr>
          <a:xfrm>
            <a:off x="749440" y="5514975"/>
            <a:ext cx="1003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연령대에 따른 사고발생률과 사망률의 회귀분석 결과</a:t>
            </a:r>
            <a:r>
              <a:rPr lang="en-US" altLang="ko-KR" dirty="0">
                <a:solidFill>
                  <a:schemeClr val="bg1"/>
                </a:solidFill>
              </a:rPr>
              <a:t>, p &lt; 0.05</a:t>
            </a:r>
            <a:r>
              <a:rPr lang="ko-KR" altLang="en-US" dirty="0">
                <a:solidFill>
                  <a:schemeClr val="bg1"/>
                </a:solidFill>
              </a:rPr>
              <a:t>를 만족했으므로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유의미한 차이가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있다</a:t>
            </a:r>
            <a:r>
              <a:rPr lang="ko-KR" altLang="en-US" dirty="0">
                <a:solidFill>
                  <a:schemeClr val="bg1"/>
                </a:solidFill>
              </a:rPr>
              <a:t>고 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3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연령대에 따른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FD734C-0336-4AB4-9BA0-B6C7DC06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81" y="1947862"/>
            <a:ext cx="4717910" cy="3094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249DA-AEAB-49FE-AA86-52C3202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86" y="1947862"/>
            <a:ext cx="4855433" cy="3052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53A66-86A6-4322-9037-57C93455C154}"/>
              </a:ext>
            </a:extLst>
          </p:cNvPr>
          <p:cNvSpPr txBox="1"/>
          <p:nvPr/>
        </p:nvSpPr>
        <p:spPr>
          <a:xfrm>
            <a:off x="1219200" y="1592169"/>
            <a:ext cx="390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연령대에 따른 사고발생률의 시각화 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9F0559-EF0F-42AE-BB64-F46C9E69F227}"/>
              </a:ext>
            </a:extLst>
          </p:cNvPr>
          <p:cNvSpPr txBox="1"/>
          <p:nvPr/>
        </p:nvSpPr>
        <p:spPr>
          <a:xfrm>
            <a:off x="7069169" y="1592169"/>
            <a:ext cx="403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연령대에 따른 사망률의 시각화 결과</a:t>
            </a:r>
          </a:p>
        </p:txBody>
      </p:sp>
    </p:spTree>
    <p:extLst>
      <p:ext uri="{BB962C8B-B14F-4D97-AF65-F5344CB8AC3E}">
        <p14:creationId xmlns:p14="http://schemas.microsoft.com/office/powerpoint/2010/main" val="112227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면허 </a:t>
              </a:r>
              <a:r>
                <a:rPr lang="ko-KR" altLang="en-US" sz="2200" dirty="0" err="1">
                  <a:solidFill>
                    <a:schemeClr val="bg1"/>
                  </a:solidFill>
                </a:rPr>
                <a:t>취득경과년수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0311A81-1E4F-412A-9760-F134E08E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5" y="2076593"/>
            <a:ext cx="3586186" cy="4270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CBA94-E908-4F10-87D6-7CECD29F1401}"/>
              </a:ext>
            </a:extLst>
          </p:cNvPr>
          <p:cNvSpPr txBox="1"/>
          <p:nvPr/>
        </p:nvSpPr>
        <p:spPr>
          <a:xfrm>
            <a:off x="731841" y="1720900"/>
            <a:ext cx="390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면허 </a:t>
            </a:r>
            <a:r>
              <a:rPr lang="ko-KR" altLang="en-US" sz="1600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sz="1600" dirty="0">
                <a:solidFill>
                  <a:schemeClr val="bg1"/>
                </a:solidFill>
              </a:rPr>
              <a:t> 따른 교통사고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9197ED-2133-4ECA-9B71-2E38B0BD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4" y="2076593"/>
            <a:ext cx="6354172" cy="2490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B2AF5B-29A5-4575-987A-2D7A6C5AACC1}"/>
              </a:ext>
            </a:extLst>
          </p:cNvPr>
          <p:cNvSpPr txBox="1"/>
          <p:nvPr/>
        </p:nvSpPr>
        <p:spPr>
          <a:xfrm>
            <a:off x="7361279" y="1720900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연도별 면허소지자수 통계</a:t>
            </a:r>
          </a:p>
        </p:txBody>
      </p:sp>
    </p:spTree>
    <p:extLst>
      <p:ext uri="{BB962C8B-B14F-4D97-AF65-F5344CB8AC3E}">
        <p14:creationId xmlns:p14="http://schemas.microsoft.com/office/powerpoint/2010/main" val="422219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면허 </a:t>
              </a:r>
              <a:r>
                <a:rPr lang="ko-KR" altLang="en-US" sz="2200" dirty="0" err="1">
                  <a:solidFill>
                    <a:schemeClr val="bg1"/>
                  </a:solidFill>
                </a:rPr>
                <a:t>취득경과년수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CD5122-7762-48AD-8FB8-65F539E66127}"/>
              </a:ext>
            </a:extLst>
          </p:cNvPr>
          <p:cNvSpPr txBox="1"/>
          <p:nvPr/>
        </p:nvSpPr>
        <p:spPr>
          <a:xfrm>
            <a:off x="590550" y="1314450"/>
            <a:ext cx="91582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각 연도의 면허소지자수에서 이전 연도의 면허소지자수를 빼는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  방법으로 해당 연도의 면허 취득자 수를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</a:rPr>
              <a:t>교통사고 발생 시점인 </a:t>
            </a:r>
            <a:r>
              <a:rPr lang="en-US" altLang="ko-KR" sz="2400" dirty="0">
                <a:solidFill>
                  <a:schemeClr val="bg1"/>
                </a:solidFill>
              </a:rPr>
              <a:t>2019</a:t>
            </a:r>
            <a:r>
              <a:rPr lang="ko-KR" altLang="en-US" sz="2400" dirty="0">
                <a:solidFill>
                  <a:schemeClr val="bg1"/>
                </a:solidFill>
              </a:rPr>
              <a:t>년을 기준으로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</a:rPr>
              <a:t>운전자의 면허 </a:t>
            </a:r>
            <a:r>
              <a:rPr lang="ko-KR" altLang="en-US" sz="2400" dirty="0" err="1">
                <a:solidFill>
                  <a:schemeClr val="bg1"/>
                </a:solidFill>
              </a:rPr>
              <a:t>취득경과년수를</a:t>
            </a:r>
            <a:r>
              <a:rPr lang="ko-KR" altLang="en-US" sz="2400" dirty="0">
                <a:solidFill>
                  <a:schemeClr val="bg1"/>
                </a:solidFill>
              </a:rPr>
              <a:t>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면허 </a:t>
            </a:r>
            <a:r>
              <a:rPr lang="ko-KR" altLang="en-US" sz="2400" dirty="0" err="1">
                <a:solidFill>
                  <a:schemeClr val="bg1"/>
                </a:solidFill>
              </a:rPr>
              <a:t>취득경과년수별</a:t>
            </a:r>
            <a:r>
              <a:rPr lang="ko-KR" altLang="en-US" sz="2400" dirty="0">
                <a:solidFill>
                  <a:schemeClr val="bg1"/>
                </a:solidFill>
              </a:rPr>
              <a:t> 사고발생수를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 운전자수로 나눠 사고발생률을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사망자수와 부상자수 데이터를 이용해 사망률을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0310E-A287-4E2F-8F10-67C6FDB8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38" y="2145447"/>
            <a:ext cx="1666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면허 </a:t>
              </a:r>
              <a:r>
                <a:rPr lang="ko-KR" altLang="en-US" sz="2200" dirty="0" err="1">
                  <a:solidFill>
                    <a:schemeClr val="bg1"/>
                  </a:solidFill>
                </a:rPr>
                <a:t>취득경과년수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C38F94-E2EF-4BBB-84A8-B2EC2054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561833"/>
            <a:ext cx="3687063" cy="3734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E153F-4AEA-4165-A5C2-F41540F9DE46}"/>
              </a:ext>
            </a:extLst>
          </p:cNvPr>
          <p:cNvSpPr txBox="1"/>
          <p:nvPr/>
        </p:nvSpPr>
        <p:spPr>
          <a:xfrm>
            <a:off x="230786" y="1217900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면허 </a:t>
            </a:r>
            <a:r>
              <a:rPr lang="ko-KR" altLang="en-US" sz="1600" dirty="0" err="1">
                <a:solidFill>
                  <a:schemeClr val="bg1"/>
                </a:solidFill>
              </a:rPr>
              <a:t>취득경과년수와</a:t>
            </a:r>
            <a:r>
              <a:rPr lang="ko-KR" altLang="en-US" sz="1600" dirty="0">
                <a:solidFill>
                  <a:schemeClr val="bg1"/>
                </a:solidFill>
              </a:rPr>
              <a:t> 사고발생률의 회귀분석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EC9EF-9B44-44AA-AAA0-45B91F0A26AB}"/>
              </a:ext>
            </a:extLst>
          </p:cNvPr>
          <p:cNvSpPr txBox="1"/>
          <p:nvPr/>
        </p:nvSpPr>
        <p:spPr>
          <a:xfrm>
            <a:off x="6389453" y="1217900"/>
            <a:ext cx="431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면허 </a:t>
            </a:r>
            <a:r>
              <a:rPr lang="ko-KR" altLang="en-US" sz="1600" dirty="0" err="1">
                <a:solidFill>
                  <a:schemeClr val="bg1"/>
                </a:solidFill>
              </a:rPr>
              <a:t>취득경과년수와</a:t>
            </a:r>
            <a:r>
              <a:rPr lang="ko-KR" altLang="en-US" sz="1600" dirty="0">
                <a:solidFill>
                  <a:schemeClr val="bg1"/>
                </a:solidFill>
              </a:rPr>
              <a:t> 사망률의 회귀분석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D97894-59EA-428C-843B-2EE049E5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76" y="1561833"/>
            <a:ext cx="3557156" cy="373433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79EAB38F-4B49-4F9C-BFF4-BE9137D3595F}"/>
              </a:ext>
            </a:extLst>
          </p:cNvPr>
          <p:cNvSpPr/>
          <p:nvPr/>
        </p:nvSpPr>
        <p:spPr>
          <a:xfrm>
            <a:off x="3014945" y="4067174"/>
            <a:ext cx="328330" cy="22531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FCFA0D-94A2-48FD-BE8F-C2C62057DB0F}"/>
              </a:ext>
            </a:extLst>
          </p:cNvPr>
          <p:cNvSpPr/>
          <p:nvPr/>
        </p:nvSpPr>
        <p:spPr>
          <a:xfrm>
            <a:off x="8920445" y="4067174"/>
            <a:ext cx="328330" cy="22531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1F5C4-C63B-440A-80EB-1B3697E71EDB}"/>
              </a:ext>
            </a:extLst>
          </p:cNvPr>
          <p:cNvSpPr txBox="1"/>
          <p:nvPr/>
        </p:nvSpPr>
        <p:spPr>
          <a:xfrm>
            <a:off x="749440" y="5514975"/>
            <a:ext cx="101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면허 </a:t>
            </a:r>
            <a:r>
              <a:rPr lang="ko-KR" altLang="en-US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dirty="0">
                <a:solidFill>
                  <a:schemeClr val="bg1"/>
                </a:solidFill>
              </a:rPr>
              <a:t> 따른 사고발생률과 사망률의 회귀분석 결과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사고발생률의 경우 </a:t>
            </a:r>
            <a:r>
              <a:rPr lang="en-US" altLang="ko-KR" dirty="0">
                <a:solidFill>
                  <a:schemeClr val="bg1"/>
                </a:solidFill>
              </a:rPr>
              <a:t>p &gt; 0.05, </a:t>
            </a:r>
            <a:r>
              <a:rPr lang="ko-KR" altLang="en-US" dirty="0">
                <a:solidFill>
                  <a:schemeClr val="bg1"/>
                </a:solidFill>
              </a:rPr>
              <a:t>사망률의 경우 </a:t>
            </a:r>
            <a:r>
              <a:rPr lang="en-US" altLang="ko-KR" dirty="0">
                <a:solidFill>
                  <a:schemeClr val="bg1"/>
                </a:solidFill>
              </a:rPr>
              <a:t>p &lt; 0.05</a:t>
            </a:r>
            <a:r>
              <a:rPr lang="ko-KR" altLang="en-US" dirty="0">
                <a:solidFill>
                  <a:schemeClr val="bg1"/>
                </a:solidFill>
              </a:rPr>
              <a:t>이므로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면허취득경과년수와</a:t>
            </a:r>
            <a:r>
              <a:rPr lang="ko-KR" altLang="en-US" dirty="0">
                <a:solidFill>
                  <a:schemeClr val="bg1"/>
                </a:solidFill>
              </a:rPr>
              <a:t> 사고발생률은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유의성이 없고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사망률의 경우는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유의성이 있다</a:t>
            </a:r>
            <a:r>
              <a:rPr lang="ko-KR" altLang="en-US" dirty="0">
                <a:solidFill>
                  <a:schemeClr val="bg1"/>
                </a:solidFill>
              </a:rPr>
              <a:t>고 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26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520242" cy="660429"/>
            <a:chOff x="1188881" y="351819"/>
            <a:chExt cx="2520242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5202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면허 </a:t>
              </a:r>
              <a:r>
                <a:rPr lang="ko-KR" altLang="en-US" sz="2200" dirty="0" err="1">
                  <a:solidFill>
                    <a:schemeClr val="bg1"/>
                  </a:solidFill>
                </a:rPr>
                <a:t>취득경과년수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4098CDC-9CFD-4A58-9115-7B31345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8" y="2299039"/>
            <a:ext cx="4634615" cy="29900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EFC59B-C423-4AC7-8C36-938AAA522D5B}"/>
              </a:ext>
            </a:extLst>
          </p:cNvPr>
          <p:cNvSpPr txBox="1"/>
          <p:nvPr/>
        </p:nvSpPr>
        <p:spPr>
          <a:xfrm>
            <a:off x="447163" y="1923040"/>
            <a:ext cx="4987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면허 </a:t>
            </a:r>
            <a:r>
              <a:rPr lang="ko-KR" altLang="en-US" sz="1600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sz="1600" dirty="0">
                <a:solidFill>
                  <a:schemeClr val="bg1"/>
                </a:solidFill>
              </a:rPr>
              <a:t> 따른 사고발생률의 시각화 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1303A-14A8-4BC0-B70D-CD815CAFDED8}"/>
              </a:ext>
            </a:extLst>
          </p:cNvPr>
          <p:cNvSpPr txBox="1"/>
          <p:nvPr/>
        </p:nvSpPr>
        <p:spPr>
          <a:xfrm>
            <a:off x="6807477" y="1969655"/>
            <a:ext cx="4576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면허 </a:t>
            </a:r>
            <a:r>
              <a:rPr lang="ko-KR" altLang="en-US" sz="1600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sz="1600" dirty="0">
                <a:solidFill>
                  <a:schemeClr val="bg1"/>
                </a:solidFill>
              </a:rPr>
              <a:t> 따른 사망률의 시각화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2A79BD-C749-4B86-9F15-7CD917F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8" y="2355480"/>
            <a:ext cx="4675872" cy="29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날씨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DE88B8-E61E-43C7-A5E9-8FE7DAEA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2057343"/>
            <a:ext cx="2860535" cy="3851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5CE2E-092E-4E07-916A-D42A6957BE71}"/>
              </a:ext>
            </a:extLst>
          </p:cNvPr>
          <p:cNvSpPr txBox="1"/>
          <p:nvPr/>
        </p:nvSpPr>
        <p:spPr>
          <a:xfrm>
            <a:off x="872298" y="172200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</a:rPr>
              <a:t> 서울시 날씨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6E2C6-DD2E-41BA-8E6D-75340489AF3C}"/>
              </a:ext>
            </a:extLst>
          </p:cNvPr>
          <p:cNvSpPr txBox="1"/>
          <p:nvPr/>
        </p:nvSpPr>
        <p:spPr>
          <a:xfrm>
            <a:off x="6522091" y="1986087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일자별</a:t>
            </a:r>
            <a:r>
              <a:rPr lang="ko-KR" altLang="en-US" sz="1600" dirty="0">
                <a:solidFill>
                  <a:schemeClr val="bg1"/>
                </a:solidFill>
              </a:rPr>
              <a:t> 서울시 교통사고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D7753-721D-4CBF-AB96-98B4A363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56" y="2320216"/>
            <a:ext cx="6437779" cy="32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93468" y="2926014"/>
            <a:ext cx="8323348" cy="1831207"/>
            <a:chOff x="212651" y="3206557"/>
            <a:chExt cx="8323348" cy="1831207"/>
          </a:xfrm>
        </p:grpSpPr>
        <p:sp>
          <p:nvSpPr>
            <p:cNvPr id="9" name="TextBox 8"/>
            <p:cNvSpPr txBox="1"/>
            <p:nvPr/>
          </p:nvSpPr>
          <p:spPr>
            <a:xfrm>
              <a:off x="436761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53201" cy="369332"/>
              <a:chOff x="212651" y="3255887"/>
              <a:chExt cx="115320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서론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832874" cy="369332"/>
              <a:chOff x="2356877" y="3206557"/>
              <a:chExt cx="1832874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데이터 수집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994605" y="3575889"/>
              <a:ext cx="3541394" cy="14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데이터 분석 방법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나이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면허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취득경과년수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날씨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차량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5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1AF88D-6942-4299-8E88-15C32E454069}"/>
              </a:ext>
            </a:extLst>
          </p:cNvPr>
          <p:cNvSpPr txBox="1"/>
          <p:nvPr/>
        </p:nvSpPr>
        <p:spPr>
          <a:xfrm>
            <a:off x="5349828" y="29260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14274-4441-4F75-BDC5-25D970150BB8}"/>
              </a:ext>
            </a:extLst>
          </p:cNvPr>
          <p:cNvSpPr txBox="1"/>
          <p:nvPr/>
        </p:nvSpPr>
        <p:spPr>
          <a:xfrm>
            <a:off x="5858587" y="29335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데이터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209D0-247D-4FDE-B78D-CE920D70E01E}"/>
              </a:ext>
            </a:extLst>
          </p:cNvPr>
          <p:cNvSpPr txBox="1"/>
          <p:nvPr/>
        </p:nvSpPr>
        <p:spPr>
          <a:xfrm>
            <a:off x="593468" y="330284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연구의 필요성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05C7B2-B89F-4DD8-A16B-80CC08E2E822}"/>
              </a:ext>
            </a:extLst>
          </p:cNvPr>
          <p:cNvSpPr txBox="1"/>
          <p:nvPr/>
        </p:nvSpPr>
        <p:spPr>
          <a:xfrm>
            <a:off x="2812385" y="3311138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수집 방법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0A476B-D36C-47C8-BC45-FB467088AE11}"/>
              </a:ext>
            </a:extLst>
          </p:cNvPr>
          <p:cNvSpPr txBox="1"/>
          <p:nvPr/>
        </p:nvSpPr>
        <p:spPr>
          <a:xfrm>
            <a:off x="7479457" y="29260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942AD-5DD2-41C5-BE7B-89112E3DAB3E}"/>
              </a:ext>
            </a:extLst>
          </p:cNvPr>
          <p:cNvSpPr txBox="1"/>
          <p:nvPr/>
        </p:nvSpPr>
        <p:spPr>
          <a:xfrm>
            <a:off x="7962622" y="29453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분석 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A42F3C-E097-4DF1-ACAC-6181EC65823B}"/>
              </a:ext>
            </a:extLst>
          </p:cNvPr>
          <p:cNvSpPr txBox="1"/>
          <p:nvPr/>
        </p:nvSpPr>
        <p:spPr>
          <a:xfrm>
            <a:off x="7460129" y="3342404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날씨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1CEC60-1CEE-4D5C-8187-A923F58A0114}"/>
              </a:ext>
            </a:extLst>
          </p:cNvPr>
          <p:cNvSpPr txBox="1"/>
          <p:nvPr/>
        </p:nvSpPr>
        <p:spPr>
          <a:xfrm>
            <a:off x="1188881" y="1600200"/>
            <a:ext cx="105961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강수량과 적설량 데이터를 이용해 각 일자별로 날씨를 구한다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맑음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눈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solidFill>
                  <a:schemeClr val="bg1"/>
                </a:solidFill>
              </a:rPr>
              <a:t>일자별</a:t>
            </a:r>
            <a:r>
              <a:rPr lang="ko-KR" altLang="en-US" sz="2400" dirty="0">
                <a:solidFill>
                  <a:schemeClr val="bg1"/>
                </a:solidFill>
              </a:rPr>
              <a:t> 교통사고 데이터에 날씨를 추가한다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ko-KR" altLang="en-US" sz="2400" dirty="0" err="1">
                <a:solidFill>
                  <a:schemeClr val="bg1"/>
                </a:solidFill>
              </a:rPr>
              <a:t>날씨별</a:t>
            </a:r>
            <a:r>
              <a:rPr lang="ko-KR" altLang="en-US" sz="2400" dirty="0">
                <a:solidFill>
                  <a:schemeClr val="bg1"/>
                </a:solidFill>
              </a:rPr>
              <a:t> 교통사고 발생률 및 사망률을 분석한다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FF1D36-1D19-4DBE-B968-39FF9662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98" y="2808203"/>
            <a:ext cx="8785411" cy="186681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9BB8147-1FAD-4870-99D8-0C57687A6C0B}"/>
              </a:ext>
            </a:extLst>
          </p:cNvPr>
          <p:cNvSpPr/>
          <p:nvPr/>
        </p:nvSpPr>
        <p:spPr>
          <a:xfrm>
            <a:off x="9867354" y="3388194"/>
            <a:ext cx="289955" cy="1341047"/>
          </a:xfrm>
          <a:prstGeom prst="ellipse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4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날씨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2939A5-E8F9-4B9E-9C01-B7004FC075DF}"/>
              </a:ext>
            </a:extLst>
          </p:cNvPr>
          <p:cNvSpPr txBox="1"/>
          <p:nvPr/>
        </p:nvSpPr>
        <p:spPr>
          <a:xfrm>
            <a:off x="985814" y="1598082"/>
            <a:ext cx="551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날씨에 따른 교통사고 발생건수의 통계적 유의성 분석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210DB-C62C-4BF3-9B5D-1CB74F96D0CC}"/>
              </a:ext>
            </a:extLst>
          </p:cNvPr>
          <p:cNvSpPr txBox="1"/>
          <p:nvPr/>
        </p:nvSpPr>
        <p:spPr>
          <a:xfrm>
            <a:off x="490138" y="4755809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날씨에 따른 교통사고 발생건수의 분석 결과 </a:t>
            </a:r>
            <a:r>
              <a:rPr lang="en-US" altLang="ko-KR" dirty="0">
                <a:solidFill>
                  <a:schemeClr val="bg1"/>
                </a:solidFill>
              </a:rPr>
              <a:t>p</a:t>
            </a:r>
            <a:r>
              <a:rPr lang="ko-KR" altLang="en-US" dirty="0">
                <a:solidFill>
                  <a:schemeClr val="bg1"/>
                </a:solidFill>
              </a:rPr>
              <a:t>값이 </a:t>
            </a:r>
            <a:r>
              <a:rPr lang="en-US" altLang="ko-KR" dirty="0">
                <a:solidFill>
                  <a:schemeClr val="bg1"/>
                </a:solidFill>
              </a:rPr>
              <a:t>0.05</a:t>
            </a:r>
            <a:r>
              <a:rPr lang="ko-KR" altLang="en-US" dirty="0">
                <a:solidFill>
                  <a:schemeClr val="bg1"/>
                </a:solidFill>
              </a:rPr>
              <a:t>이상이므로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날씨에 따른 교통사고 발생건수의 차이가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통계적 유의성이 없다</a:t>
            </a:r>
            <a:r>
              <a:rPr lang="ko-KR" altLang="en-US" dirty="0">
                <a:solidFill>
                  <a:schemeClr val="bg1"/>
                </a:solidFill>
              </a:rPr>
              <a:t>고 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DBF8B-EF0B-46E5-9B66-F21F3166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2" y="1925379"/>
            <a:ext cx="6569905" cy="18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날씨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8502F8-08D2-484D-9B9C-D6E5FADD3D3C}"/>
              </a:ext>
            </a:extLst>
          </p:cNvPr>
          <p:cNvSpPr txBox="1"/>
          <p:nvPr/>
        </p:nvSpPr>
        <p:spPr>
          <a:xfrm>
            <a:off x="457214" y="1359658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강수량과 교통사고 발생건수의 상관관계 분석결과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56A5A-8A72-4AA9-B242-D4DCFA423D16}"/>
              </a:ext>
            </a:extLst>
          </p:cNvPr>
          <p:cNvSpPr txBox="1"/>
          <p:nvPr/>
        </p:nvSpPr>
        <p:spPr>
          <a:xfrm>
            <a:off x="6105540" y="1391223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적설량과 교통사고 발생건수의 상관관계 분석결과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46C3B6-B655-4749-AE5B-A5A7BB83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9" y="3429000"/>
            <a:ext cx="3771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9863A2-247A-4361-83B2-F654501E035A}"/>
              </a:ext>
            </a:extLst>
          </p:cNvPr>
          <p:cNvSpPr txBox="1"/>
          <p:nvPr/>
        </p:nvSpPr>
        <p:spPr>
          <a:xfrm>
            <a:off x="3701667" y="3072658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상관계수에 따른 상관관계 정도 기준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64E22-B38F-4AFA-821B-0B6997BB57E6}"/>
              </a:ext>
            </a:extLst>
          </p:cNvPr>
          <p:cNvSpPr txBox="1"/>
          <p:nvPr/>
        </p:nvSpPr>
        <p:spPr>
          <a:xfrm>
            <a:off x="619789" y="5630308"/>
            <a:ext cx="904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강수량의 상관계수가 </a:t>
            </a:r>
            <a:r>
              <a:rPr lang="en-US" altLang="ko-KR" dirty="0">
                <a:solidFill>
                  <a:schemeClr val="bg1"/>
                </a:solidFill>
              </a:rPr>
              <a:t>0.2~0.4</a:t>
            </a:r>
            <a:r>
              <a:rPr lang="ko-KR" altLang="en-US" dirty="0">
                <a:solidFill>
                  <a:schemeClr val="bg1"/>
                </a:solidFill>
              </a:rPr>
              <a:t>사이이므로 교통사고 발생건수와 낮은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상관관계가 있지만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적설량의 상관계수의 절대값이 </a:t>
            </a:r>
            <a:r>
              <a:rPr lang="en-US" altLang="ko-KR" dirty="0">
                <a:solidFill>
                  <a:schemeClr val="bg1"/>
                </a:solidFill>
              </a:rPr>
              <a:t>0.2</a:t>
            </a:r>
            <a:r>
              <a:rPr lang="ko-KR" altLang="en-US" dirty="0">
                <a:solidFill>
                  <a:schemeClr val="bg1"/>
                </a:solidFill>
              </a:rPr>
              <a:t>보다 작으므로 적설량은 교통사고 발생건수와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상관관계가 없다</a:t>
            </a:r>
            <a:r>
              <a:rPr lang="ko-KR" altLang="en-US" dirty="0">
                <a:solidFill>
                  <a:schemeClr val="bg1"/>
                </a:solidFill>
              </a:rPr>
              <a:t>고 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B8C5C-8298-4C90-8466-BA6C96B1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1" y="1701914"/>
            <a:ext cx="3952875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AD22E-A917-40E9-8CD1-845C99820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7" y="1703825"/>
            <a:ext cx="4029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차량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96E3CC-8D9B-420A-A7B8-E08487F5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1541325"/>
            <a:ext cx="3374325" cy="1210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75DE59-157F-46B6-A21D-FD651CBE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5485418"/>
            <a:ext cx="4556434" cy="1265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9F9693-2D92-43A5-84A6-D6473A10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81" y="3246012"/>
            <a:ext cx="3374325" cy="1606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28473E-BF39-4CF6-9626-525DCA410CA2}"/>
              </a:ext>
            </a:extLst>
          </p:cNvPr>
          <p:cNvSpPr txBox="1"/>
          <p:nvPr/>
        </p:nvSpPr>
        <p:spPr>
          <a:xfrm>
            <a:off x="1674349" y="1185632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차량별</a:t>
            </a:r>
            <a:r>
              <a:rPr lang="ko-KR" altLang="en-US" sz="1600" dirty="0">
                <a:solidFill>
                  <a:schemeClr val="bg1"/>
                </a:solidFill>
              </a:rPr>
              <a:t> 등록대수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85800-7DDA-473F-87BD-A623852EC8A0}"/>
              </a:ext>
            </a:extLst>
          </p:cNvPr>
          <p:cNvSpPr txBox="1"/>
          <p:nvPr/>
        </p:nvSpPr>
        <p:spPr>
          <a:xfrm>
            <a:off x="1776941" y="292302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버스 등록대수 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3728A-FA13-43B5-9D44-DF48DC0E4608}"/>
              </a:ext>
            </a:extLst>
          </p:cNvPr>
          <p:cNvSpPr txBox="1"/>
          <p:nvPr/>
        </p:nvSpPr>
        <p:spPr>
          <a:xfrm>
            <a:off x="1824635" y="514345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택시 등록대수 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8856A-F59D-4310-8B52-3BDBF7173FE0}"/>
              </a:ext>
            </a:extLst>
          </p:cNvPr>
          <p:cNvSpPr txBox="1"/>
          <p:nvPr/>
        </p:nvSpPr>
        <p:spPr>
          <a:xfrm>
            <a:off x="7236532" y="1251737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차량별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월단위</a:t>
            </a:r>
            <a:r>
              <a:rPr lang="ko-KR" altLang="en-US" sz="1600" dirty="0">
                <a:solidFill>
                  <a:schemeClr val="bg1"/>
                </a:solidFill>
              </a:rPr>
              <a:t> 교통사고 데이터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66FDAC-9EFD-49E1-B822-AD96695CE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66" y="1612309"/>
            <a:ext cx="5931920" cy="4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차량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2C0FC5-8B01-48BF-B5C0-157A4D343766}"/>
              </a:ext>
            </a:extLst>
          </p:cNvPr>
          <p:cNvSpPr txBox="1"/>
          <p:nvPr/>
        </p:nvSpPr>
        <p:spPr>
          <a:xfrm>
            <a:off x="619789" y="1581537"/>
            <a:ext cx="45640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ko-KR" altLang="en-US" sz="2400" dirty="0" err="1">
                <a:solidFill>
                  <a:schemeClr val="bg1"/>
                </a:solidFill>
              </a:rPr>
              <a:t>차량별</a:t>
            </a:r>
            <a:r>
              <a:rPr lang="ko-KR" altLang="en-US" sz="2400" dirty="0">
                <a:solidFill>
                  <a:schemeClr val="bg1"/>
                </a:solidFill>
              </a:rPr>
              <a:t> 등록대수를 구한다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75F68-5F82-4E6F-8892-18B0A170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69" y="841549"/>
            <a:ext cx="1276722" cy="2867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0B5DC-71DC-4E4D-B537-059AE336FDE8}"/>
              </a:ext>
            </a:extLst>
          </p:cNvPr>
          <p:cNvSpPr txBox="1"/>
          <p:nvPr/>
        </p:nvSpPr>
        <p:spPr>
          <a:xfrm>
            <a:off x="619789" y="4399997"/>
            <a:ext cx="7191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 err="1">
                <a:solidFill>
                  <a:schemeClr val="bg1"/>
                </a:solidFill>
              </a:rPr>
              <a:t>차량별</a:t>
            </a:r>
            <a:r>
              <a:rPr lang="ko-KR" altLang="en-US" sz="2400" dirty="0">
                <a:solidFill>
                  <a:schemeClr val="bg1"/>
                </a:solidFill>
              </a:rPr>
              <a:t> 교통사고 발생률과 사망률을 월별로 계산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구한 데이터를 이용해 차량과 사고발생의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 관계를 분석한다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06BB72-2C3E-4C01-9B44-4A79D9F4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3" y="3708574"/>
            <a:ext cx="3671888" cy="27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차량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7D1F30-71CE-4562-90BE-320F5864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7" y="2140430"/>
            <a:ext cx="5448300" cy="1552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4086DB-8B19-4B1C-8211-CE9D0C8F83F5}"/>
              </a:ext>
            </a:extLst>
          </p:cNvPr>
          <p:cNvSpPr txBox="1"/>
          <p:nvPr/>
        </p:nvSpPr>
        <p:spPr>
          <a:xfrm>
            <a:off x="892571" y="1799181"/>
            <a:ext cx="437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차종에 다른 사고발생률의 통계적 유의성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B10C38-E53D-4459-8836-AFFC6B24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1" y="2137735"/>
            <a:ext cx="5457825" cy="1533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88EFD4-6B5C-4024-A05D-C992B60BF431}"/>
              </a:ext>
            </a:extLst>
          </p:cNvPr>
          <p:cNvSpPr txBox="1"/>
          <p:nvPr/>
        </p:nvSpPr>
        <p:spPr>
          <a:xfrm>
            <a:off x="7270332" y="1799181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차종에 다른 사망률의 통계적 유의성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142F1-67F9-42BE-AC4B-B05E641D1B65}"/>
              </a:ext>
            </a:extLst>
          </p:cNvPr>
          <p:cNvSpPr txBox="1"/>
          <p:nvPr/>
        </p:nvSpPr>
        <p:spPr>
          <a:xfrm>
            <a:off x="619789" y="5076825"/>
            <a:ext cx="102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차종에 따른 사고발생률과 사망률 모두 </a:t>
            </a:r>
            <a:r>
              <a:rPr lang="en-US" altLang="ko-KR" dirty="0">
                <a:solidFill>
                  <a:schemeClr val="bg1"/>
                </a:solidFill>
              </a:rPr>
              <a:t>p &lt; 0.05</a:t>
            </a:r>
            <a:r>
              <a:rPr lang="ko-KR" altLang="en-US" dirty="0">
                <a:solidFill>
                  <a:schemeClr val="bg1"/>
                </a:solidFill>
              </a:rPr>
              <a:t>를 만족하므로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통계적 유의성이 있다</a:t>
            </a:r>
            <a:r>
              <a:rPr lang="ko-KR" altLang="en-US" dirty="0">
                <a:solidFill>
                  <a:schemeClr val="bg1"/>
                </a:solidFill>
              </a:rPr>
              <a:t>고 볼 수 있다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4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997389" cy="660429"/>
            <a:chOff x="1188881" y="351819"/>
            <a:chExt cx="997389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차량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979127F-9EC5-40D1-A4D0-8E6A6131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885043"/>
            <a:ext cx="4771361" cy="3320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A9816B-1B7C-428D-A3E7-5FD63AFCF56C}"/>
              </a:ext>
            </a:extLst>
          </p:cNvPr>
          <p:cNvSpPr txBox="1"/>
          <p:nvPr/>
        </p:nvSpPr>
        <p:spPr>
          <a:xfrm>
            <a:off x="1156245" y="1512887"/>
            <a:ext cx="369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차종에 다른 사고발생률의 시각화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E0C02E-E03E-4CF4-B606-9FD10D55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02" y="1875847"/>
            <a:ext cx="4690423" cy="33295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40D254-6BB6-4057-BD5B-BBB7ED63FE73}"/>
              </a:ext>
            </a:extLst>
          </p:cNvPr>
          <p:cNvSpPr txBox="1"/>
          <p:nvPr/>
        </p:nvSpPr>
        <p:spPr>
          <a:xfrm>
            <a:off x="7183573" y="1537293"/>
            <a:ext cx="328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차종에 다른 사망률의 시각화 결과</a:t>
            </a:r>
          </a:p>
        </p:txBody>
      </p:sp>
    </p:spTree>
    <p:extLst>
      <p:ext uri="{BB962C8B-B14F-4D97-AF65-F5344CB8AC3E}">
        <p14:creationId xmlns:p14="http://schemas.microsoft.com/office/powerpoint/2010/main" val="3844827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1DFFA12-9DFE-4A05-A7CF-9C114A16188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847287A-C9D1-47C4-941F-584E3113916B}"/>
              </a:ext>
            </a:extLst>
          </p:cNvPr>
          <p:cNvSpPr/>
          <p:nvPr/>
        </p:nvSpPr>
        <p:spPr>
          <a:xfrm rot="10800000">
            <a:off x="0" y="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D25174B-F502-44E7-8EA9-3A6268602EFF}"/>
              </a:ext>
            </a:extLst>
          </p:cNvPr>
          <p:cNvSpPr/>
          <p:nvPr/>
        </p:nvSpPr>
        <p:spPr>
          <a:xfrm>
            <a:off x="0" y="3428998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068D14-76D5-4BDA-B09D-E7861A96E5D7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C8ACF-4159-4526-B02B-1B2AEB3CC518}"/>
              </a:ext>
            </a:extLst>
          </p:cNvPr>
          <p:cNvSpPr txBox="1"/>
          <p:nvPr/>
        </p:nvSpPr>
        <p:spPr>
          <a:xfrm>
            <a:off x="4181475" y="2998114"/>
            <a:ext cx="5362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4. </a:t>
            </a:r>
            <a:r>
              <a:rPr lang="ko-KR" altLang="en-US" sz="5000" dirty="0">
                <a:solidFill>
                  <a:schemeClr val="bg1"/>
                </a:solidFill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34529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분석 결과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2522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>
                  <a:solidFill>
                    <a:schemeClr val="bg1"/>
                  </a:solidFill>
                </a:rPr>
                <a:t>Findings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C71AB-B9F2-41DD-A88A-5F9B4747712E}"/>
              </a:ext>
            </a:extLst>
          </p:cNvPr>
          <p:cNvSpPr txBox="1"/>
          <p:nvPr/>
        </p:nvSpPr>
        <p:spPr>
          <a:xfrm>
            <a:off x="619789" y="1506102"/>
            <a:ext cx="1015694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나이에 따른 사고발생률과 사망률은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상관관계가 있다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나이가 증가할수록 사고발생률과 사망률 또한 증가한다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면허 </a:t>
            </a:r>
            <a:r>
              <a:rPr lang="ko-KR" altLang="en-US" sz="2800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sz="2800" dirty="0">
                <a:solidFill>
                  <a:schemeClr val="bg1"/>
                </a:solidFill>
              </a:rPr>
              <a:t> 따른 사고발생률은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상관관계가 없지만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사망률은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상관관계가 있다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- </a:t>
            </a:r>
            <a:r>
              <a:rPr lang="ko-KR" altLang="en-US" sz="2400" dirty="0">
                <a:solidFill>
                  <a:schemeClr val="bg1"/>
                </a:solidFill>
              </a:rPr>
              <a:t>면허 </a:t>
            </a:r>
            <a:r>
              <a:rPr lang="ko-KR" altLang="en-US" sz="2400" dirty="0" err="1">
                <a:solidFill>
                  <a:schemeClr val="bg1"/>
                </a:solidFill>
              </a:rPr>
              <a:t>취득경과년수가</a:t>
            </a:r>
            <a:r>
              <a:rPr lang="ko-KR" altLang="en-US" sz="2400" dirty="0">
                <a:solidFill>
                  <a:schemeClr val="bg1"/>
                </a:solidFill>
              </a:rPr>
              <a:t> 증가할수록 사망률 또한 증가한다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날씨에 따른 사고발생률과 사망률은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상관관계가 없다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그러나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강수량과 교통사고 발생은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낮은 상관관계가 있다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</a:rPr>
              <a:t>차종에 따른 사고발생률과 사망률은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상관관계가 있다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6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1DFFA12-9DFE-4A05-A7CF-9C114A16188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847287A-C9D1-47C4-941F-584E3113916B}"/>
              </a:ext>
            </a:extLst>
          </p:cNvPr>
          <p:cNvSpPr/>
          <p:nvPr/>
        </p:nvSpPr>
        <p:spPr>
          <a:xfrm rot="10800000">
            <a:off x="0" y="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D25174B-F502-44E7-8EA9-3A6268602EFF}"/>
              </a:ext>
            </a:extLst>
          </p:cNvPr>
          <p:cNvSpPr/>
          <p:nvPr/>
        </p:nvSpPr>
        <p:spPr>
          <a:xfrm>
            <a:off x="0" y="3428998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068D14-76D5-4BDA-B09D-E7861A96E5D7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C8ACF-4159-4526-B02B-1B2AEB3CC518}"/>
              </a:ext>
            </a:extLst>
          </p:cNvPr>
          <p:cNvSpPr txBox="1"/>
          <p:nvPr/>
        </p:nvSpPr>
        <p:spPr>
          <a:xfrm>
            <a:off x="4171950" y="2998114"/>
            <a:ext cx="5362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감사합니다</a:t>
            </a:r>
            <a:r>
              <a:rPr lang="en-US" altLang="ko-KR" sz="5000" dirty="0">
                <a:solidFill>
                  <a:schemeClr val="bg1"/>
                </a:solidFill>
              </a:rPr>
              <a:t>.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1DFFA12-9DFE-4A05-A7CF-9C114A16188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847287A-C9D1-47C4-941F-584E3113916B}"/>
              </a:ext>
            </a:extLst>
          </p:cNvPr>
          <p:cNvSpPr/>
          <p:nvPr/>
        </p:nvSpPr>
        <p:spPr>
          <a:xfrm rot="10800000">
            <a:off x="0" y="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D25174B-F502-44E7-8EA9-3A6268602EFF}"/>
              </a:ext>
            </a:extLst>
          </p:cNvPr>
          <p:cNvSpPr/>
          <p:nvPr/>
        </p:nvSpPr>
        <p:spPr>
          <a:xfrm>
            <a:off x="0" y="3428998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068D14-76D5-4BDA-B09D-E7861A96E5D7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C8ACF-4159-4526-B02B-1B2AEB3CC518}"/>
              </a:ext>
            </a:extLst>
          </p:cNvPr>
          <p:cNvSpPr txBox="1"/>
          <p:nvPr/>
        </p:nvSpPr>
        <p:spPr>
          <a:xfrm>
            <a:off x="4867275" y="3079074"/>
            <a:ext cx="5362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1. </a:t>
            </a:r>
            <a:r>
              <a:rPr lang="ko-KR" altLang="en-US" sz="5000" dirty="0">
                <a:solidFill>
                  <a:schemeClr val="bg1"/>
                </a:solidFill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9342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서론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연구의 필요성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06A6B-F0EC-4FD9-972F-9117D0C4BDF6}"/>
              </a:ext>
            </a:extLst>
          </p:cNvPr>
          <p:cNvSpPr txBox="1"/>
          <p:nvPr/>
        </p:nvSpPr>
        <p:spPr>
          <a:xfrm>
            <a:off x="749440" y="1472261"/>
            <a:ext cx="6251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1. </a:t>
            </a:r>
            <a:r>
              <a:rPr lang="ko-KR" altLang="en-US" sz="3000" dirty="0">
                <a:solidFill>
                  <a:schemeClr val="bg1"/>
                </a:solidFill>
              </a:rPr>
              <a:t>교통사고 발생의 주요 원인 파악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A618E-E3F2-4F9A-B76A-F949AF22DDB4}"/>
              </a:ext>
            </a:extLst>
          </p:cNvPr>
          <p:cNvSpPr txBox="1"/>
          <p:nvPr/>
        </p:nvSpPr>
        <p:spPr>
          <a:xfrm>
            <a:off x="749440" y="2517524"/>
            <a:ext cx="6515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2. </a:t>
            </a:r>
            <a:r>
              <a:rPr lang="ko-KR" altLang="en-US" sz="3000" dirty="0">
                <a:solidFill>
                  <a:schemeClr val="bg1"/>
                </a:solidFill>
              </a:rPr>
              <a:t>교통사고 발생률 감소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4913-6FB8-4F6B-93B0-63F70B2C72AC}"/>
              </a:ext>
            </a:extLst>
          </p:cNvPr>
          <p:cNvSpPr txBox="1"/>
          <p:nvPr/>
        </p:nvSpPr>
        <p:spPr>
          <a:xfrm>
            <a:off x="749440" y="3562787"/>
            <a:ext cx="6067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3. </a:t>
            </a:r>
            <a:r>
              <a:rPr lang="ko-KR" altLang="en-US" sz="3000" dirty="0">
                <a:solidFill>
                  <a:schemeClr val="bg1"/>
                </a:solidFill>
              </a:rPr>
              <a:t>교통사고 발생 시 사망률 감소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1DFFA12-9DFE-4A05-A7CF-9C114A16188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847287A-C9D1-47C4-941F-584E3113916B}"/>
              </a:ext>
            </a:extLst>
          </p:cNvPr>
          <p:cNvSpPr/>
          <p:nvPr/>
        </p:nvSpPr>
        <p:spPr>
          <a:xfrm rot="10800000">
            <a:off x="0" y="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D25174B-F502-44E7-8EA9-3A6268602EFF}"/>
              </a:ext>
            </a:extLst>
          </p:cNvPr>
          <p:cNvSpPr/>
          <p:nvPr/>
        </p:nvSpPr>
        <p:spPr>
          <a:xfrm>
            <a:off x="0" y="3428998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068D14-76D5-4BDA-B09D-E7861A96E5D7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C8ACF-4159-4526-B02B-1B2AEB3CC518}"/>
              </a:ext>
            </a:extLst>
          </p:cNvPr>
          <p:cNvSpPr txBox="1"/>
          <p:nvPr/>
        </p:nvSpPr>
        <p:spPr>
          <a:xfrm>
            <a:off x="3876675" y="2967278"/>
            <a:ext cx="5362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2. </a:t>
            </a:r>
            <a:r>
              <a:rPr lang="ko-KR" altLang="en-US" sz="5000" dirty="0">
                <a:solidFill>
                  <a:schemeClr val="bg1"/>
                </a:solidFill>
              </a:rPr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3702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수집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데이터 수집 방법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4749B3-AFCA-473E-9F3B-FC5744FE716E}"/>
              </a:ext>
            </a:extLst>
          </p:cNvPr>
          <p:cNvSpPr/>
          <p:nvPr/>
        </p:nvSpPr>
        <p:spPr>
          <a:xfrm>
            <a:off x="609600" y="1299882"/>
            <a:ext cx="1353671" cy="12191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교통사고 관련 통계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B865AA-3616-45E2-B92C-EA85D4E124F0}"/>
              </a:ext>
            </a:extLst>
          </p:cNvPr>
          <p:cNvSpPr/>
          <p:nvPr/>
        </p:nvSpPr>
        <p:spPr>
          <a:xfrm>
            <a:off x="1963271" y="1299882"/>
            <a:ext cx="9403976" cy="1219197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교통사고분석시스템</a:t>
            </a:r>
            <a:r>
              <a:rPr lang="en-US" altLang="ko-KR" dirty="0">
                <a:solidFill>
                  <a:schemeClr val="bg1"/>
                </a:solidFill>
              </a:rPr>
              <a:t>(TAAS.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http://taas.koroad.or.kr/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에서 각종 요인에 의한 교통사고 통계 데이터 수집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4924BB-A290-4B2F-A4D6-5F72CBDCBCE9}"/>
              </a:ext>
            </a:extLst>
          </p:cNvPr>
          <p:cNvSpPr/>
          <p:nvPr/>
        </p:nvSpPr>
        <p:spPr>
          <a:xfrm>
            <a:off x="609600" y="2854415"/>
            <a:ext cx="1353671" cy="12191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날씨 관련 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BE7B6-05F3-41AA-B424-7FAB902595CE}"/>
              </a:ext>
            </a:extLst>
          </p:cNvPr>
          <p:cNvSpPr/>
          <p:nvPr/>
        </p:nvSpPr>
        <p:spPr>
          <a:xfrm>
            <a:off x="1963271" y="2854415"/>
            <a:ext cx="9403976" cy="1219197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기상청 </a:t>
            </a:r>
            <a:r>
              <a:rPr lang="ko-KR" altLang="en-US" dirty="0" err="1">
                <a:solidFill>
                  <a:schemeClr val="bg1"/>
                </a:solidFill>
              </a:rPr>
              <a:t>기상자료개방포털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https://data.kma.go.kr/cmmn/main.do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에서 날씨와 관련된 정보들을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846338-9D86-44CB-ADBF-804CDF9AAF07}"/>
              </a:ext>
            </a:extLst>
          </p:cNvPr>
          <p:cNvSpPr/>
          <p:nvPr/>
        </p:nvSpPr>
        <p:spPr>
          <a:xfrm>
            <a:off x="609600" y="4408948"/>
            <a:ext cx="1353671" cy="12191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차량 및 운전자 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6947D6-2433-4040-8AED-EEAAA654C62C}"/>
              </a:ext>
            </a:extLst>
          </p:cNvPr>
          <p:cNvSpPr/>
          <p:nvPr/>
        </p:nvSpPr>
        <p:spPr>
          <a:xfrm>
            <a:off x="1963271" y="4408946"/>
            <a:ext cx="9403976" cy="1219197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KOSIS </a:t>
            </a:r>
            <a:r>
              <a:rPr lang="ko-KR" altLang="en-US" dirty="0" err="1">
                <a:solidFill>
                  <a:schemeClr val="bg1"/>
                </a:solidFill>
              </a:rPr>
              <a:t>국가통계포털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https://kosis.kr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ko-KR" altLang="en-US" dirty="0" err="1">
                <a:solidFill>
                  <a:schemeClr val="bg1"/>
                </a:solidFill>
              </a:rPr>
              <a:t>차종별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차량 용도별 </a:t>
            </a:r>
            <a:r>
              <a:rPr lang="ko-KR" altLang="en-US" dirty="0" err="1">
                <a:solidFill>
                  <a:schemeClr val="bg1"/>
                </a:solidFill>
              </a:rPr>
              <a:t>등록수</a:t>
            </a:r>
            <a:r>
              <a:rPr lang="ko-KR" altLang="en-US" dirty="0">
                <a:solidFill>
                  <a:schemeClr val="bg1"/>
                </a:solidFill>
              </a:rPr>
              <a:t> 및 연도별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연령대별 운전자수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85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B1DFFA12-9DFE-4A05-A7CF-9C114A161880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847287A-C9D1-47C4-941F-584E3113916B}"/>
              </a:ext>
            </a:extLst>
          </p:cNvPr>
          <p:cNvSpPr/>
          <p:nvPr/>
        </p:nvSpPr>
        <p:spPr>
          <a:xfrm rot="10800000">
            <a:off x="0" y="0"/>
            <a:ext cx="12192000" cy="34290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D25174B-F502-44E7-8EA9-3A6268602EFF}"/>
              </a:ext>
            </a:extLst>
          </p:cNvPr>
          <p:cNvSpPr/>
          <p:nvPr/>
        </p:nvSpPr>
        <p:spPr>
          <a:xfrm>
            <a:off x="0" y="3428998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068D14-76D5-4BDA-B09D-E7861A96E5D7}"/>
              </a:ext>
            </a:extLst>
          </p:cNvPr>
          <p:cNvSpPr/>
          <p:nvPr/>
        </p:nvSpPr>
        <p:spPr>
          <a:xfrm rot="10800000">
            <a:off x="0" y="-2"/>
            <a:ext cx="12192000" cy="34290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C8ACF-4159-4526-B02B-1B2AEB3CC518}"/>
              </a:ext>
            </a:extLst>
          </p:cNvPr>
          <p:cNvSpPr txBox="1"/>
          <p:nvPr/>
        </p:nvSpPr>
        <p:spPr>
          <a:xfrm>
            <a:off x="3933825" y="2998110"/>
            <a:ext cx="5362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3. </a:t>
            </a:r>
            <a:r>
              <a:rPr lang="ko-KR" altLang="en-US" sz="5000" dirty="0">
                <a:solidFill>
                  <a:schemeClr val="bg1"/>
                </a:solidFill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61541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데이터 분석 방법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7C33B29-74E1-4458-83C1-75ECF2EE9CE4}"/>
              </a:ext>
            </a:extLst>
          </p:cNvPr>
          <p:cNvSpPr/>
          <p:nvPr/>
        </p:nvSpPr>
        <p:spPr>
          <a:xfrm>
            <a:off x="1797209" y="1757363"/>
            <a:ext cx="3415112" cy="334327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독립변수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교통사고 요인</a:t>
            </a:r>
            <a:r>
              <a:rPr lang="en-US" altLang="ko-KR" sz="2400" dirty="0"/>
              <a:t>)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나이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면허 </a:t>
            </a:r>
            <a:r>
              <a:rPr lang="ko-KR" altLang="en-US" dirty="0" err="1"/>
              <a:t>취득경과년수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날씨</a:t>
            </a:r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차량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1E3049-08CA-4280-9C13-F1C85A7D9C93}"/>
              </a:ext>
            </a:extLst>
          </p:cNvPr>
          <p:cNvSpPr/>
          <p:nvPr/>
        </p:nvSpPr>
        <p:spPr>
          <a:xfrm>
            <a:off x="6785357" y="1757362"/>
            <a:ext cx="3415112" cy="334327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/>
              <a:t>종속변수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교통사고 발생률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사망률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0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bg1"/>
                  </a:solidFill>
                </a:rPr>
                <a:t>데이터 분석 방법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D576F5-A61E-46AD-8D4D-3AA36283CAD8}"/>
              </a:ext>
            </a:extLst>
          </p:cNvPr>
          <p:cNvSpPr txBox="1"/>
          <p:nvPr/>
        </p:nvSpPr>
        <p:spPr>
          <a:xfrm>
            <a:off x="749440" y="1466850"/>
            <a:ext cx="92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</a:rPr>
              <a:t>연령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연령대에 따른 교통사고 발생 및  사망률에 차이가 있을까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C0B00-99A7-45D1-B0B0-BDBDE607C2DA}"/>
              </a:ext>
            </a:extLst>
          </p:cNvPr>
          <p:cNvSpPr txBox="1"/>
          <p:nvPr/>
        </p:nvSpPr>
        <p:spPr>
          <a:xfrm>
            <a:off x="749437" y="2444023"/>
            <a:ext cx="101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</a:rPr>
              <a:t>면허 </a:t>
            </a:r>
            <a:r>
              <a:rPr lang="ko-KR" altLang="en-US" sz="2400" dirty="0" err="1">
                <a:solidFill>
                  <a:schemeClr val="bg1"/>
                </a:solidFill>
              </a:rPr>
              <a:t>취득경과년수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면허 </a:t>
            </a:r>
            <a:r>
              <a:rPr lang="ko-KR" altLang="en-US" sz="2400" dirty="0" err="1">
                <a:solidFill>
                  <a:schemeClr val="bg1"/>
                </a:solidFill>
              </a:rPr>
              <a:t>취득경과년수에</a:t>
            </a:r>
            <a:r>
              <a:rPr lang="ko-KR" altLang="en-US" sz="2400" dirty="0">
                <a:solidFill>
                  <a:schemeClr val="bg1"/>
                </a:solidFill>
              </a:rPr>
              <a:t> 따른 교통사고 발생률 및 사망률에 차이가 있을까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BB9F7-5CA8-4346-9C01-004EE1209BBA}"/>
              </a:ext>
            </a:extLst>
          </p:cNvPr>
          <p:cNvSpPr txBox="1"/>
          <p:nvPr/>
        </p:nvSpPr>
        <p:spPr>
          <a:xfrm>
            <a:off x="749437" y="3845867"/>
            <a:ext cx="1011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날씨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날씨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맑음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눈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에 따른 교통사고 발생에 차이가 있을까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F3CF0-6595-4144-915B-4F32BB86488F}"/>
              </a:ext>
            </a:extLst>
          </p:cNvPr>
          <p:cNvSpPr txBox="1"/>
          <p:nvPr/>
        </p:nvSpPr>
        <p:spPr>
          <a:xfrm>
            <a:off x="749438" y="5053573"/>
            <a:ext cx="1011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차량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차량 종류에 따른 교통사고 발생에 차이가 있을까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5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800</Words>
  <Application>Microsoft Office PowerPoint</Application>
  <PresentationFormat>와이드스크린</PresentationFormat>
  <Paragraphs>215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CJK KR Thin</vt:lpstr>
      <vt:lpstr>나눔스퀘어라운드 Regular</vt:lpstr>
      <vt:lpstr>맑은 고딕</vt:lpstr>
      <vt:lpstr>Arial</vt:lpstr>
      <vt:lpstr>Tw Cen MT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홍상택</cp:lastModifiedBy>
  <cp:revision>186</cp:revision>
  <dcterms:created xsi:type="dcterms:W3CDTF">2015-01-21T11:35:38Z</dcterms:created>
  <dcterms:modified xsi:type="dcterms:W3CDTF">2021-06-07T18:52:56Z</dcterms:modified>
</cp:coreProperties>
</file>