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310" r:id="rId5"/>
    <p:sldId id="311" r:id="rId6"/>
    <p:sldId id="314" r:id="rId7"/>
    <p:sldId id="326" r:id="rId8"/>
    <p:sldId id="327" r:id="rId9"/>
    <p:sldId id="312" r:id="rId10"/>
    <p:sldId id="313" r:id="rId11"/>
    <p:sldId id="303" r:id="rId12"/>
    <p:sldId id="259" r:id="rId13"/>
    <p:sldId id="261" r:id="rId14"/>
    <p:sldId id="262" r:id="rId15"/>
    <p:sldId id="263" r:id="rId16"/>
    <p:sldId id="305" r:id="rId17"/>
    <p:sldId id="268" r:id="rId18"/>
    <p:sldId id="277" r:id="rId19"/>
    <p:sldId id="273" r:id="rId20"/>
    <p:sldId id="274" r:id="rId21"/>
    <p:sldId id="322" r:id="rId22"/>
    <p:sldId id="278" r:id="rId23"/>
    <p:sldId id="276" r:id="rId24"/>
    <p:sldId id="275" r:id="rId25"/>
    <p:sldId id="279" r:id="rId26"/>
    <p:sldId id="281" r:id="rId27"/>
    <p:sldId id="283" r:id="rId28"/>
    <p:sldId id="306" r:id="rId29"/>
    <p:sldId id="282" r:id="rId30"/>
    <p:sldId id="284" r:id="rId31"/>
    <p:sldId id="323" r:id="rId32"/>
    <p:sldId id="328" r:id="rId33"/>
    <p:sldId id="332" r:id="rId34"/>
    <p:sldId id="331" r:id="rId35"/>
    <p:sldId id="329" r:id="rId36"/>
    <p:sldId id="315" r:id="rId37"/>
    <p:sldId id="316" r:id="rId38"/>
    <p:sldId id="321" r:id="rId39"/>
    <p:sldId id="285" r:id="rId40"/>
    <p:sldId id="308" r:id="rId41"/>
    <p:sldId id="324" r:id="rId42"/>
    <p:sldId id="288" r:id="rId43"/>
    <p:sldId id="300" r:id="rId44"/>
    <p:sldId id="307" r:id="rId45"/>
    <p:sldId id="290" r:id="rId46"/>
    <p:sldId id="299" r:id="rId47"/>
    <p:sldId id="291" r:id="rId48"/>
    <p:sldId id="293" r:id="rId49"/>
    <p:sldId id="294" r:id="rId50"/>
    <p:sldId id="295" r:id="rId51"/>
    <p:sldId id="296" r:id="rId52"/>
    <p:sldId id="298" r:id="rId53"/>
    <p:sldId id="317" r:id="rId54"/>
    <p:sldId id="318" r:id="rId55"/>
    <p:sldId id="319" r:id="rId56"/>
    <p:sldId id="320" r:id="rId57"/>
    <p:sldId id="297" r:id="rId58"/>
    <p:sldId id="301" r:id="rId59"/>
    <p:sldId id="271" r:id="rId60"/>
    <p:sldId id="30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5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0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6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5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2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0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4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0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AF02-D24F-43FC-B1EB-9BADDDE94561}" type="datetimeFigureOut">
              <a:rPr lang="en-GB" smtClean="0"/>
              <a:t>06/07/2015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1054-D725-4A40-9646-51E66DD6E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0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apk-downloader/" TargetMode="External"/><Relationship Id="rId2" Type="http://schemas.openxmlformats.org/officeDocument/2006/relationships/hyperlink" Target="http://apps.evozi.com/apk-downloa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apk-downloader/cgihflhdpokeobcfimliamffejfnmfi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publishing/app-signing.html#signing-manuall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technotes/guides/jni/spec/jniTOC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dare.org/r/down.html" TargetMode="External"/><Relationship Id="rId3" Type="http://schemas.openxmlformats.org/officeDocument/2006/relationships/hyperlink" Target="http://ibotpeaches.github.io/Apktool/" TargetMode="External"/><Relationship Id="rId7" Type="http://schemas.openxmlformats.org/officeDocument/2006/relationships/hyperlink" Target="https://www.pnfsoftware.com/" TargetMode="External"/><Relationship Id="rId2" Type="http://schemas.openxmlformats.org/officeDocument/2006/relationships/hyperlink" Target="https://developer.android.com/sdk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kstudio.codeplex.com/" TargetMode="External"/><Relationship Id="rId5" Type="http://schemas.openxmlformats.org/officeDocument/2006/relationships/hyperlink" Target="http://jd.benow.ca/" TargetMode="External"/><Relationship Id="rId4" Type="http://schemas.openxmlformats.org/officeDocument/2006/relationships/hyperlink" Target="https://bitbucket.org/JesusFreke/smali/downloads" TargetMode="External"/><Relationship Id="rId9" Type="http://schemas.openxmlformats.org/officeDocument/2006/relationships/hyperlink" Target="https://github.com/androguard/androguar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Reverse Engineering Obfuscated Android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 Keetch, IntrinSec SSA Ltd.</a:t>
            </a:r>
          </a:p>
          <a:p>
            <a:r>
              <a:rPr lang="en-GB" dirty="0" err="1" smtClean="0"/>
              <a:t>SteelCon</a:t>
            </a:r>
            <a:r>
              <a:rPr lang="en-GB" dirty="0" smtClean="0"/>
              <a:t> – Sheffield – 4</a:t>
            </a:r>
            <a:r>
              <a:rPr lang="en-GB" baseline="30000" dirty="0" smtClean="0"/>
              <a:t>th</a:t>
            </a:r>
            <a:r>
              <a:rPr lang="en-GB" dirty="0" smtClean="0"/>
              <a:t> July 2015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1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Engineering – Legal Impediments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22057" cy="4083470"/>
          </a:xfrm>
        </p:spPr>
        <p:txBody>
          <a:bodyPr>
            <a:normAutofit/>
          </a:bodyPr>
          <a:lstStyle/>
          <a:p>
            <a:r>
              <a:rPr lang="en-GB" dirty="0" smtClean="0"/>
              <a:t>End User License Agreements (EULAs)</a:t>
            </a:r>
          </a:p>
          <a:p>
            <a:r>
              <a:rPr lang="en-GB" dirty="0" smtClean="0"/>
              <a:t>Anti-Circumvention Legislation (e.g. DMCA)</a:t>
            </a:r>
          </a:p>
          <a:p>
            <a:r>
              <a:rPr lang="en-GB" dirty="0" smtClean="0"/>
              <a:t>Non-Disclosure Agreements (NDAs)</a:t>
            </a:r>
          </a:p>
          <a:p>
            <a:r>
              <a:rPr lang="en-GB" dirty="0" smtClean="0"/>
              <a:t>Trade Secrets / Law of Confidence (UK)</a:t>
            </a:r>
          </a:p>
          <a:p>
            <a:r>
              <a:rPr lang="en-GB" dirty="0" smtClean="0"/>
              <a:t>Copyright</a:t>
            </a:r>
          </a:p>
          <a:p>
            <a:r>
              <a:rPr lang="en-GB" dirty="0" smtClean="0"/>
              <a:t>Future: </a:t>
            </a:r>
            <a:r>
              <a:rPr lang="en-GB" dirty="0" err="1" smtClean="0"/>
              <a:t>Wassenar</a:t>
            </a:r>
            <a:r>
              <a:rPr lang="en-GB" dirty="0" smtClean="0"/>
              <a:t> Arrangement (?!#?)</a:t>
            </a:r>
          </a:p>
          <a:p>
            <a:pPr lvl="1"/>
            <a:r>
              <a:rPr lang="en-GB" dirty="0" smtClean="0"/>
              <a:t>Esp. Dual-use technologies.</a:t>
            </a:r>
          </a:p>
          <a:p>
            <a:r>
              <a:rPr lang="en-GB" dirty="0" smtClean="0"/>
              <a:t>Computer Misuse Act (!)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64766"/>
            <a:ext cx="9311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1400" dirty="0" smtClean="0"/>
              <a:t>More Background: http://www.computing.co.uk/ctg/analysis/2373094/trade-secrets-and-reverse-engineering-the-legal-view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25" y="1373899"/>
            <a:ext cx="3511939" cy="51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Android Runtimes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mouslogos.net/images/android-log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14" y="2093380"/>
            <a:ext cx="2725371" cy="198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ckBerry-10-logo-400px_contentfullwid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651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econocom.com/wp-content/uploads/2013/03/OSmobile_Sailfish-300x1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24" y="4540250"/>
            <a:ext cx="3672840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dn.wccftech.com/wp-content/uploads/2015/01/Niebieskie-logo-Windows-10-na-bialym-tl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61" y="3753533"/>
            <a:ext cx="4577760" cy="286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Applications - Platforms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1063521" y="493631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?????</a:t>
            </a:r>
            <a:endParaRPr lang="en-GB" sz="2400" dirty="0"/>
          </a:p>
        </p:txBody>
      </p:sp>
      <p:sp>
        <p:nvSpPr>
          <p:cNvPr id="4" name="AutoShape 2" descr="https://developer.amazon.com/public/binaries/content/gallery/headerimage-androidfireos.png"/>
          <p:cNvSpPr>
            <a:spLocks noChangeAspect="1" noChangeArrowheads="1"/>
          </p:cNvSpPr>
          <p:nvPr/>
        </p:nvSpPr>
        <p:spPr bwMode="auto">
          <a:xfrm>
            <a:off x="155575" y="-1165225"/>
            <a:ext cx="3886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://cdn2.ubergizmo.com/wp-content/uploads/2014/01/gplay-servic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75" y="2216826"/>
            <a:ext cx="3356787" cy="17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Dalvik</a:t>
            </a:r>
            <a:r>
              <a:rPr lang="en-GB" dirty="0" smtClean="0"/>
              <a:t> Runtime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original Android Runtime (Android 1.0, 2008)</a:t>
            </a:r>
          </a:p>
          <a:p>
            <a:endParaRPr lang="en-GB" dirty="0" smtClean="0"/>
          </a:p>
          <a:p>
            <a:r>
              <a:rPr lang="en-GB" dirty="0" smtClean="0"/>
              <a:t>An application virtual machine similar to the JVM</a:t>
            </a:r>
          </a:p>
          <a:p>
            <a:pPr lvl="1"/>
            <a:r>
              <a:rPr lang="en-GB" dirty="0"/>
              <a:t>Just In Time compilation (JIT) of bytecode</a:t>
            </a:r>
          </a:p>
          <a:p>
            <a:pPr lvl="1"/>
            <a:r>
              <a:rPr lang="en-GB" dirty="0" smtClean="0"/>
              <a:t>Optimised for mobile devices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DEX (</a:t>
            </a:r>
            <a:r>
              <a:rPr lang="en-GB" dirty="0" err="1" smtClean="0"/>
              <a:t>Dalvik</a:t>
            </a:r>
            <a:r>
              <a:rPr lang="en-GB" dirty="0" smtClean="0"/>
              <a:t> Executable) =&gt; ODEX (Optimised DEX)</a:t>
            </a:r>
          </a:p>
          <a:p>
            <a:pPr lvl="1"/>
            <a:r>
              <a:rPr lang="en-GB" dirty="0" smtClean="0"/>
              <a:t>ODEX files don’t need to be portable, so optimisations can be OS/device/platform specific.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3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Android Runtime</a:t>
            </a:r>
          </a:p>
          <a:p>
            <a:pPr lvl="1"/>
            <a:r>
              <a:rPr lang="en-GB" dirty="0" smtClean="0"/>
              <a:t>Previewed in KitKat (Android 4.4, 2013)</a:t>
            </a:r>
          </a:p>
          <a:p>
            <a:pPr lvl="1"/>
            <a:r>
              <a:rPr lang="en-GB" dirty="0" smtClean="0"/>
              <a:t>Now default runtime in Lollipop (Android 5.0, 2014)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Compiles DEX files to native ELF executables at install-time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Uses Ahead Of Time (AOT) compilation</a:t>
            </a:r>
          </a:p>
          <a:p>
            <a:pPr lvl="1"/>
            <a:r>
              <a:rPr lang="en-GB" dirty="0" smtClean="0"/>
              <a:t>Instead of Just In Time (JIT) compilation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9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2/25/ART_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7" y="0"/>
            <a:ext cx="75237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70360" y="6488668"/>
            <a:ext cx="622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Source: </a:t>
            </a:r>
            <a:r>
              <a:rPr lang="en-GB" dirty="0" smtClean="0"/>
              <a:t>https://commons.wikimedia.org/wiki/File:ART_view.png</a:t>
            </a:r>
            <a:endParaRPr lang="en-GB" dirty="0"/>
          </a:p>
        </p:txBody>
      </p:sp>
      <p:pic>
        <p:nvPicPr>
          <p:cNvPr id="2052" name="Picture 4" descr="Creative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72" y="622196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C-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84" y="622196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85720" y="1726084"/>
            <a:ext cx="36477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DEX files are common to both the </a:t>
            </a:r>
            <a:r>
              <a:rPr lang="en-GB" sz="2800" dirty="0" err="1"/>
              <a:t>Dalvik</a:t>
            </a:r>
            <a:r>
              <a:rPr lang="en-GB" sz="2800" dirty="0"/>
              <a:t> and ART </a:t>
            </a:r>
            <a:r>
              <a:rPr lang="en-GB" sz="2800" dirty="0" smtClean="0"/>
              <a:t>runtimes.</a:t>
            </a:r>
          </a:p>
          <a:p>
            <a:endParaRPr lang="en-GB" sz="2800" dirty="0"/>
          </a:p>
          <a:p>
            <a:r>
              <a:rPr lang="en-GB" sz="2800" dirty="0" smtClean="0"/>
              <a:t>Packaged in an APK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975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Reverse an Android App!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2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we need an APK…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GB" dirty="0" smtClean="0"/>
              <a:t>Download from App Store</a:t>
            </a:r>
          </a:p>
          <a:p>
            <a:pPr lvl="1"/>
            <a:r>
              <a:rPr lang="en-GB" dirty="0" smtClean="0"/>
              <a:t>Web Application: </a:t>
            </a:r>
            <a:r>
              <a:rPr lang="en-GB" sz="2000" dirty="0" smtClean="0">
                <a:hlinkClick r:id="rId2"/>
              </a:rPr>
              <a:t>http://apps.evozi.com/apk-downloader/</a:t>
            </a:r>
            <a:endParaRPr lang="en-GB" sz="2000" dirty="0"/>
          </a:p>
          <a:p>
            <a:pPr lvl="1"/>
            <a:r>
              <a:rPr lang="en-GB" dirty="0" smtClean="0"/>
              <a:t>Firefox plugin: </a:t>
            </a:r>
            <a:r>
              <a:rPr lang="en-GB" sz="2000" dirty="0" smtClean="0">
                <a:hlinkClick r:id="rId3"/>
              </a:rPr>
              <a:t>https://addons.mozilla.org/en-US/firefox/addon/apk-downloader/</a:t>
            </a:r>
            <a:endParaRPr lang="en-GB" sz="2000" dirty="0" smtClean="0"/>
          </a:p>
          <a:p>
            <a:pPr lvl="1"/>
            <a:r>
              <a:rPr lang="en-GB" dirty="0" smtClean="0"/>
              <a:t>Chrome plugin: </a:t>
            </a:r>
            <a:r>
              <a:rPr lang="en-GB" sz="2000" dirty="0" smtClean="0">
                <a:hlinkClick r:id="rId4"/>
              </a:rPr>
              <a:t>https://chrome.google.com/webstore/detail/apk-downloader/cgihflhdpokeobcfimliamffejfnmfii</a:t>
            </a:r>
            <a:r>
              <a:rPr lang="en-GB" sz="2000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2) Copy from the device</a:t>
            </a:r>
            <a:endParaRPr lang="en-GB" dirty="0"/>
          </a:p>
          <a:p>
            <a:pPr lvl="1"/>
            <a:r>
              <a:rPr lang="en-GB" dirty="0" err="1"/>
              <a:t>adb</a:t>
            </a:r>
            <a:r>
              <a:rPr lang="en-GB" dirty="0"/>
              <a:t> shell pm list </a:t>
            </a:r>
            <a:r>
              <a:rPr lang="en-GB" dirty="0" smtClean="0"/>
              <a:t>packages</a:t>
            </a:r>
          </a:p>
          <a:p>
            <a:pPr lvl="1"/>
            <a:r>
              <a:rPr lang="en-GB" dirty="0" err="1" smtClean="0"/>
              <a:t>adb</a:t>
            </a:r>
            <a:r>
              <a:rPr lang="en-GB" dirty="0" smtClean="0"/>
              <a:t> pull “/data/apps/&lt;</a:t>
            </a:r>
            <a:r>
              <a:rPr lang="en-GB" dirty="0" err="1" smtClean="0"/>
              <a:t>package_name</a:t>
            </a:r>
            <a:r>
              <a:rPr lang="en-GB" dirty="0" smtClean="0"/>
              <a:t>&gt;.</a:t>
            </a:r>
            <a:r>
              <a:rPr lang="en-GB" dirty="0" err="1" smtClean="0"/>
              <a:t>apk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r>
              <a:rPr lang="en-GB" dirty="0" smtClean="0"/>
              <a:t>3) Download from a 3</a:t>
            </a:r>
            <a:r>
              <a:rPr lang="en-GB" baseline="30000" dirty="0" smtClean="0"/>
              <a:t>rd</a:t>
            </a:r>
            <a:r>
              <a:rPr lang="en-GB" dirty="0" smtClean="0"/>
              <a:t> Party </a:t>
            </a:r>
            <a:r>
              <a:rPr lang="en-GB" dirty="0" err="1" smtClean="0"/>
              <a:t>AppStore</a:t>
            </a:r>
            <a:endParaRPr lang="en-GB" dirty="0"/>
          </a:p>
          <a:p>
            <a:pPr lvl="1"/>
            <a:r>
              <a:rPr lang="en-GB" dirty="0" smtClean="0"/>
              <a:t>Not always a good idea…</a:t>
            </a:r>
          </a:p>
        </p:txBody>
      </p:sp>
    </p:spTree>
    <p:extLst>
      <p:ext uri="{BB962C8B-B14F-4D97-AF65-F5344CB8AC3E}">
        <p14:creationId xmlns:p14="http://schemas.microsoft.com/office/powerpoint/2010/main" val="5202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Inside the APK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An APK is just a ZIP archive, containing: 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/>
              <a:t>/</a:t>
            </a:r>
            <a:r>
              <a:rPr lang="en-GB" dirty="0" smtClean="0"/>
              <a:t>assets/</a:t>
            </a:r>
          </a:p>
          <a:p>
            <a:pPr lvl="1"/>
            <a:r>
              <a:rPr lang="en-GB" dirty="0"/>
              <a:t>/</a:t>
            </a:r>
            <a:r>
              <a:rPr lang="en-GB" dirty="0" smtClean="0"/>
              <a:t>lib</a:t>
            </a:r>
            <a:r>
              <a:rPr lang="en-GB" dirty="0"/>
              <a:t>/</a:t>
            </a:r>
            <a:endParaRPr lang="en-GB" dirty="0" smtClean="0"/>
          </a:p>
          <a:p>
            <a:pPr lvl="1"/>
            <a:r>
              <a:rPr lang="en-GB" dirty="0"/>
              <a:t>/</a:t>
            </a:r>
            <a:r>
              <a:rPr lang="en-GB" dirty="0" smtClean="0"/>
              <a:t>META-INF/</a:t>
            </a:r>
          </a:p>
          <a:p>
            <a:pPr lvl="1"/>
            <a:r>
              <a:rPr lang="en-GB" dirty="0"/>
              <a:t>/</a:t>
            </a:r>
            <a:r>
              <a:rPr lang="en-GB" dirty="0" smtClean="0"/>
              <a:t>res/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AndroidManifest.xml</a:t>
            </a:r>
          </a:p>
          <a:p>
            <a:pPr lvl="1"/>
            <a:r>
              <a:rPr lang="en-GB" dirty="0" err="1" smtClean="0"/>
              <a:t>classes.dex</a:t>
            </a:r>
            <a:endParaRPr lang="en-GB" dirty="0" smtClean="0"/>
          </a:p>
          <a:p>
            <a:pPr lvl="1"/>
            <a:r>
              <a:rPr lang="en-GB" dirty="0" err="1" smtClean="0"/>
              <a:t>resources.arsc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7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APK Analysis Process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98808" y="1601414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APK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4354181" y="2139946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398806" y="2772097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DEX Bytecode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398806" y="3951718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Smali</a:t>
            </a:r>
            <a:r>
              <a:rPr lang="en-GB" dirty="0" smtClean="0"/>
              <a:t> Disassembly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4358491" y="3313433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4354180" y="4493054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413899" y="5131339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 Source Code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398804" y="6310960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Understandable Code</a:t>
            </a:r>
            <a:endParaRPr lang="en-GB" dirty="0"/>
          </a:p>
        </p:txBody>
      </p:sp>
      <p:sp>
        <p:nvSpPr>
          <p:cNvPr id="24" name="Down Arrow 23"/>
          <p:cNvSpPr/>
          <p:nvPr/>
        </p:nvSpPr>
        <p:spPr>
          <a:xfrm>
            <a:off x="4369274" y="5672675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48" y="1296142"/>
            <a:ext cx="1228725" cy="1200150"/>
          </a:xfrm>
          <a:prstGeom prst="rect">
            <a:avLst/>
          </a:prstGeom>
        </p:spPr>
      </p:pic>
      <p:pic>
        <p:nvPicPr>
          <p:cNvPr id="1026" name="Picture 2" descr="http://upload.wikimedia.org/wikipedia/en/2/24/Binary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83" y="240701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ex-rays.com/products/ida/6.1/dalvi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27" y="3206299"/>
            <a:ext cx="5959676" cy="246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09570"/>
            <a:ext cx="3043181" cy="29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Independent Software Security Consultant in London</a:t>
            </a:r>
          </a:p>
          <a:p>
            <a:r>
              <a:rPr lang="en-GB" dirty="0" smtClean="0"/>
              <a:t>IntrinSec SSA Ltd.</a:t>
            </a:r>
            <a:endParaRPr lang="en-GB" dirty="0"/>
          </a:p>
          <a:p>
            <a:r>
              <a:rPr lang="en-GB" dirty="0" smtClean="0"/>
              <a:t>All forms of software security consultancy</a:t>
            </a:r>
          </a:p>
          <a:p>
            <a:pPr lvl="1"/>
            <a:r>
              <a:rPr lang="en-GB" dirty="0" smtClean="0"/>
              <a:t>Process / SDLC</a:t>
            </a:r>
          </a:p>
          <a:p>
            <a:pPr lvl="1"/>
            <a:r>
              <a:rPr lang="en-GB" dirty="0" smtClean="0"/>
              <a:t>Architecture / Design Review</a:t>
            </a:r>
          </a:p>
          <a:p>
            <a:pPr lvl="1"/>
            <a:r>
              <a:rPr lang="en-GB" dirty="0" smtClean="0"/>
              <a:t>Code Review (white-box)</a:t>
            </a:r>
          </a:p>
          <a:p>
            <a:pPr lvl="1"/>
            <a:r>
              <a:rPr lang="en-GB" dirty="0" smtClean="0"/>
              <a:t>Reverse Engineering / Penetration Testing (black-box)</a:t>
            </a:r>
            <a:endParaRPr lang="en-GB" dirty="0"/>
          </a:p>
          <a:p>
            <a:r>
              <a:rPr lang="en-GB" dirty="0" smtClean="0"/>
              <a:t>Interested in: </a:t>
            </a:r>
            <a:r>
              <a:rPr lang="en-GB" dirty="0"/>
              <a:t>reverse </a:t>
            </a:r>
            <a:r>
              <a:rPr lang="en-GB" dirty="0" smtClean="0"/>
              <a:t>engineering, </a:t>
            </a:r>
            <a:r>
              <a:rPr lang="en-GB" dirty="0"/>
              <a:t>s</a:t>
            </a:r>
            <a:r>
              <a:rPr lang="en-GB" dirty="0" smtClean="0"/>
              <a:t>andboxes/container/virtualization, low-level software, cryptographic protocols</a:t>
            </a:r>
          </a:p>
          <a:p>
            <a:r>
              <a:rPr lang="en-GB" dirty="0" smtClean="0"/>
              <a:t>Contact: @</a:t>
            </a:r>
            <a:r>
              <a:rPr lang="en-GB" dirty="0" err="1" smtClean="0"/>
              <a:t>tkeetch</a:t>
            </a:r>
            <a:r>
              <a:rPr lang="en-GB" dirty="0" smtClean="0"/>
              <a:t>, tom@intrinsec.co.uk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9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Reversing an APK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38" y="1590334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APK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1490211" y="2128866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4836" y="2761017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DEX Bytecode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34836" y="3940638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Smali</a:t>
            </a:r>
            <a:r>
              <a:rPr lang="en-GB" dirty="0" smtClean="0"/>
              <a:t> Disassembly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1494521" y="3302353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1490210" y="4481974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49929" y="5120259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 Source Code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4834" y="6299880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Understandable Code</a:t>
            </a:r>
            <a:endParaRPr lang="en-GB" dirty="0"/>
          </a:p>
        </p:txBody>
      </p:sp>
      <p:sp>
        <p:nvSpPr>
          <p:cNvPr id="24" name="Down Arrow 23"/>
          <p:cNvSpPr/>
          <p:nvPr/>
        </p:nvSpPr>
        <p:spPr>
          <a:xfrm>
            <a:off x="1505304" y="5661595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3107665" y="1590334"/>
            <a:ext cx="547777" cy="2850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518546" y="1622344"/>
            <a:ext cx="340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java –jar </a:t>
            </a:r>
            <a:r>
              <a:rPr lang="en-GB" dirty="0" smtClean="0"/>
              <a:t>apktool.jar </a:t>
            </a:r>
            <a:r>
              <a:rPr lang="en-GB" b="1" dirty="0" smtClean="0"/>
              <a:t>decode</a:t>
            </a:r>
            <a:r>
              <a:rPr lang="en-GB" dirty="0" smtClean="0"/>
              <a:t> </a:t>
            </a:r>
            <a:r>
              <a:rPr lang="en-GB" dirty="0" err="1" smtClean="0"/>
              <a:t>in.apk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7784844" y="1582271"/>
            <a:ext cx="547777" cy="2850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332621" y="4190804"/>
            <a:ext cx="318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java –jar </a:t>
            </a:r>
            <a:r>
              <a:rPr lang="en-GB" dirty="0" smtClean="0"/>
              <a:t>apktool.jar </a:t>
            </a:r>
            <a:r>
              <a:rPr lang="en-GB" b="1" dirty="0" smtClean="0"/>
              <a:t>build</a:t>
            </a:r>
            <a:r>
              <a:rPr lang="en-GB" dirty="0" smtClean="0"/>
              <a:t> </a:t>
            </a:r>
            <a:r>
              <a:rPr lang="en-GB" dirty="0" err="1" smtClean="0"/>
              <a:t>in.apk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5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APK Analysis Tools – </a:t>
            </a:r>
            <a:r>
              <a:rPr lang="en-GB" dirty="0" err="1"/>
              <a:t>a</a:t>
            </a:r>
            <a:r>
              <a:rPr lang="en-GB" dirty="0" err="1" smtClean="0"/>
              <a:t>pktool</a:t>
            </a:r>
            <a:r>
              <a:rPr lang="en-GB" dirty="0" smtClean="0"/>
              <a:t> &amp; </a:t>
            </a:r>
            <a:r>
              <a:rPr lang="en-GB" dirty="0" err="1" smtClean="0"/>
              <a:t>baksmali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38" y="1590334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APK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1490211" y="2128866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4836" y="2761017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DEX Bytecode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34836" y="3940638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Smali</a:t>
            </a:r>
            <a:r>
              <a:rPr lang="en-GB" dirty="0" smtClean="0"/>
              <a:t> Disassembly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1494521" y="3302353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1490210" y="4481974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49929" y="5120259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 Source Code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4834" y="6299880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Understandable Code</a:t>
            </a:r>
            <a:endParaRPr lang="en-GB" dirty="0"/>
          </a:p>
        </p:txBody>
      </p:sp>
      <p:sp>
        <p:nvSpPr>
          <p:cNvPr id="24" name="Down Arrow 23"/>
          <p:cNvSpPr/>
          <p:nvPr/>
        </p:nvSpPr>
        <p:spPr>
          <a:xfrm>
            <a:off x="1505304" y="5661595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3100476" y="1594974"/>
            <a:ext cx="547777" cy="1671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55363" y="1576155"/>
            <a:ext cx="365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java –jar </a:t>
            </a:r>
            <a:r>
              <a:rPr lang="en-GB" dirty="0" smtClean="0"/>
              <a:t>apktool.jar </a:t>
            </a:r>
            <a:r>
              <a:rPr lang="en-GB" dirty="0" smtClean="0"/>
              <a:t>decode –s </a:t>
            </a:r>
            <a:r>
              <a:rPr lang="en-GB" dirty="0" err="1" smtClean="0"/>
              <a:t>in.apk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29" name="Down Arrow 28"/>
          <p:cNvSpPr/>
          <p:nvPr/>
        </p:nvSpPr>
        <p:spPr>
          <a:xfrm>
            <a:off x="4055852" y="2765485"/>
            <a:ext cx="547777" cy="1671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603629" y="2708805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  <a:r>
              <a:rPr lang="en-GB" dirty="0" smtClean="0"/>
              <a:t>ava –jar baksmali.jar </a:t>
            </a:r>
            <a:r>
              <a:rPr lang="en-GB" dirty="0" err="1" smtClean="0"/>
              <a:t>classes.dex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APK Analysis Tools –</a:t>
            </a:r>
            <a:r>
              <a:rPr lang="en-GB" dirty="0" err="1" smtClean="0"/>
              <a:t>smali</a:t>
            </a:r>
            <a:r>
              <a:rPr lang="en-GB" dirty="0" smtClean="0"/>
              <a:t> &amp; </a:t>
            </a:r>
            <a:r>
              <a:rPr lang="en-GB" dirty="0" err="1" smtClean="0"/>
              <a:t>apktool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38" y="1590334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APK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1490211" y="2128866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4836" y="2761017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DEX Bytecode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34836" y="3940638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Smali</a:t>
            </a:r>
            <a:r>
              <a:rPr lang="en-GB" dirty="0" smtClean="0"/>
              <a:t> Disassembly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1494521" y="3302353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1490210" y="4481974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49929" y="5120259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 Source Code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4834" y="6299880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Understandable Code</a:t>
            </a:r>
            <a:endParaRPr lang="en-GB" dirty="0"/>
          </a:p>
        </p:txBody>
      </p:sp>
      <p:sp>
        <p:nvSpPr>
          <p:cNvPr id="24" name="Down Arrow 23"/>
          <p:cNvSpPr/>
          <p:nvPr/>
        </p:nvSpPr>
        <p:spPr>
          <a:xfrm>
            <a:off x="1505304" y="5661595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 rot="10800000">
            <a:off x="4051541" y="1591998"/>
            <a:ext cx="547777" cy="1671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508796" y="2979187"/>
            <a:ext cx="374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java –jar </a:t>
            </a:r>
            <a:r>
              <a:rPr lang="en-GB" dirty="0" smtClean="0"/>
              <a:t>apktool.jar </a:t>
            </a:r>
            <a:r>
              <a:rPr lang="en-GB" dirty="0" smtClean="0"/>
              <a:t>build &lt;</a:t>
            </a:r>
            <a:r>
              <a:rPr lang="en-GB" dirty="0" err="1" smtClean="0"/>
              <a:t>app_path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29" name="Down Arrow 28"/>
          <p:cNvSpPr/>
          <p:nvPr/>
        </p:nvSpPr>
        <p:spPr>
          <a:xfrm rot="10800000">
            <a:off x="3081787" y="2765485"/>
            <a:ext cx="547777" cy="1671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542929" y="4152934"/>
            <a:ext cx="25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java –jar smali.jar *.</a:t>
            </a:r>
            <a:r>
              <a:rPr lang="en-GB" dirty="0" err="1" smtClean="0"/>
              <a:t>smali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8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APK Analysis Tools – dex2jar &amp; </a:t>
            </a:r>
            <a:r>
              <a:rPr lang="en-GB" dirty="0" err="1" smtClean="0"/>
              <a:t>jd-gui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38" y="1590334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APK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1490211" y="2128866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4836" y="2761017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DEX Bytecode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34836" y="3940638"/>
            <a:ext cx="2458528" cy="500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Java </a:t>
            </a:r>
            <a:r>
              <a:rPr lang="en-GB" b="1" dirty="0" err="1" smtClean="0"/>
              <a:t>ARchive</a:t>
            </a:r>
            <a:r>
              <a:rPr lang="en-GB" b="1" dirty="0" smtClean="0"/>
              <a:t> (JAR)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1494521" y="3302353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1490210" y="4481974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49929" y="5120259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 Source Code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4834" y="6299880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Understandable Code</a:t>
            </a:r>
            <a:endParaRPr lang="en-GB" dirty="0"/>
          </a:p>
        </p:txBody>
      </p:sp>
      <p:sp>
        <p:nvSpPr>
          <p:cNvPr id="24" name="Down Arrow 23"/>
          <p:cNvSpPr/>
          <p:nvPr/>
        </p:nvSpPr>
        <p:spPr>
          <a:xfrm>
            <a:off x="1505304" y="5661595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3091850" y="2761017"/>
            <a:ext cx="547777" cy="1679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38113" y="2726147"/>
            <a:ext cx="529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Windows: d2j-dex2jar.bat –o out.jar </a:t>
            </a:r>
            <a:r>
              <a:rPr lang="en-GB" dirty="0" err="1" smtClean="0"/>
              <a:t>in.apk</a:t>
            </a:r>
            <a:r>
              <a:rPr lang="en-GB" dirty="0" smtClean="0"/>
              <a:t>\</a:t>
            </a:r>
            <a:r>
              <a:rPr lang="en-GB" dirty="0" err="1" smtClean="0"/>
              <a:t>classes.dex</a:t>
            </a:r>
            <a:endParaRPr lang="en-GB" dirty="0" smtClean="0"/>
          </a:p>
          <a:p>
            <a:r>
              <a:rPr lang="en-GB" dirty="0" smtClean="0"/>
              <a:t>Linux:        d2j-dex2jar.sh   –o out.jar </a:t>
            </a:r>
            <a:r>
              <a:rPr lang="en-GB" dirty="0" err="1" smtClean="0"/>
              <a:t>in.apk</a:t>
            </a:r>
            <a:r>
              <a:rPr lang="en-GB" dirty="0" smtClean="0"/>
              <a:t>\</a:t>
            </a:r>
            <a:r>
              <a:rPr lang="en-GB" dirty="0" err="1" smtClean="0"/>
              <a:t>classes.dex</a:t>
            </a:r>
            <a:endParaRPr lang="en-GB" dirty="0" smtClean="0"/>
          </a:p>
        </p:txBody>
      </p:sp>
      <p:sp>
        <p:nvSpPr>
          <p:cNvPr id="14" name="Down Arrow 13"/>
          <p:cNvSpPr/>
          <p:nvPr/>
        </p:nvSpPr>
        <p:spPr>
          <a:xfrm>
            <a:off x="4083168" y="3940638"/>
            <a:ext cx="547777" cy="1679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079522" y="3940638"/>
            <a:ext cx="259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JD-GUI – Java </a:t>
            </a:r>
            <a:r>
              <a:rPr lang="en-GB" dirty="0" err="1" smtClean="0"/>
              <a:t>Decompiler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503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1325563"/>
          </a:xfrm>
        </p:spPr>
        <p:txBody>
          <a:bodyPr/>
          <a:lstStyle/>
          <a:p>
            <a:r>
              <a:rPr lang="en-GB" dirty="0" smtClean="0"/>
              <a:t>Reversing an APK – JEB </a:t>
            </a:r>
            <a:r>
              <a:rPr lang="en-GB" dirty="0" err="1" smtClean="0"/>
              <a:t>Decompiler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4838" y="1590334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APK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1490211" y="2128866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4836" y="2761017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DEX Bytecode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34836" y="3940638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Smali</a:t>
            </a:r>
            <a:r>
              <a:rPr lang="en-GB" dirty="0" smtClean="0"/>
              <a:t> Disassembly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1494521" y="3302353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1490210" y="4481974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49929" y="5120259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 Source Code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4834" y="6299880"/>
            <a:ext cx="2458528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Understandable Code</a:t>
            </a:r>
            <a:endParaRPr lang="en-GB" dirty="0"/>
          </a:p>
        </p:txBody>
      </p:sp>
      <p:sp>
        <p:nvSpPr>
          <p:cNvPr id="24" name="Down Arrow 23"/>
          <p:cNvSpPr/>
          <p:nvPr/>
        </p:nvSpPr>
        <p:spPr>
          <a:xfrm>
            <a:off x="1505304" y="5661595"/>
            <a:ext cx="547777" cy="597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838754" y="3334470"/>
            <a:ext cx="477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JEB </a:t>
            </a:r>
            <a:r>
              <a:rPr lang="en-GB" dirty="0" err="1" smtClean="0"/>
              <a:t>Decompiler</a:t>
            </a:r>
            <a:r>
              <a:rPr lang="en-GB" dirty="0" smtClean="0"/>
              <a:t> – a[n expensive] commercial tool</a:t>
            </a:r>
          </a:p>
          <a:p>
            <a:endParaRPr lang="en-GB" dirty="0"/>
          </a:p>
        </p:txBody>
      </p:sp>
      <p:sp>
        <p:nvSpPr>
          <p:cNvPr id="14" name="Down Arrow 13"/>
          <p:cNvSpPr/>
          <p:nvPr/>
        </p:nvSpPr>
        <p:spPr>
          <a:xfrm>
            <a:off x="3091850" y="1590335"/>
            <a:ext cx="547777" cy="4030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Detour: Modifying the APK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Put the Android device in development mode.</a:t>
            </a:r>
          </a:p>
          <a:p>
            <a:r>
              <a:rPr lang="en-GB" dirty="0" smtClean="0"/>
              <a:t>Alter the </a:t>
            </a:r>
            <a:r>
              <a:rPr lang="en-GB" dirty="0" err="1" smtClean="0"/>
              <a:t>Smali</a:t>
            </a:r>
            <a:r>
              <a:rPr lang="en-GB" dirty="0" smtClean="0"/>
              <a:t> code (not covered in this presentation)</a:t>
            </a:r>
          </a:p>
          <a:p>
            <a:r>
              <a:rPr lang="en-GB" dirty="0" smtClean="0"/>
              <a:t>Assemble the modified code using </a:t>
            </a:r>
            <a:r>
              <a:rPr lang="en-GB" dirty="0" err="1" smtClean="0"/>
              <a:t>smali</a:t>
            </a:r>
            <a:endParaRPr lang="en-GB" dirty="0" smtClean="0"/>
          </a:p>
          <a:p>
            <a:r>
              <a:rPr lang="en-GB" dirty="0" smtClean="0"/>
              <a:t>Re-package the APK using </a:t>
            </a:r>
            <a:r>
              <a:rPr lang="en-GB" dirty="0" err="1" smtClean="0"/>
              <a:t>apktool</a:t>
            </a:r>
            <a:r>
              <a:rPr lang="en-GB" dirty="0" smtClean="0"/>
              <a:t> or Zip (depending on unpacking)</a:t>
            </a:r>
          </a:p>
          <a:p>
            <a:r>
              <a:rPr lang="en-GB" dirty="0" smtClean="0"/>
              <a:t>Sign the APK package with jarsigner.jar</a:t>
            </a:r>
          </a:p>
          <a:p>
            <a:pPr lvl="1"/>
            <a:r>
              <a:rPr lang="en-GB" dirty="0" smtClean="0"/>
              <a:t>Instructions: </a:t>
            </a:r>
            <a:r>
              <a:rPr lang="en-GB" dirty="0" smtClean="0">
                <a:hlinkClick r:id="rId2"/>
              </a:rPr>
              <a:t>http://developer.android.com/tools/publishing/app-signing.html#signing-manually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Use the </a:t>
            </a:r>
            <a:r>
              <a:rPr lang="en-GB" dirty="0" err="1" smtClean="0"/>
              <a:t>keystore</a:t>
            </a:r>
            <a:r>
              <a:rPr lang="en-GB" dirty="0" smtClean="0"/>
              <a:t> located at: &lt;HOME&gt;\.android\</a:t>
            </a:r>
            <a:r>
              <a:rPr lang="en-GB" dirty="0" err="1" smtClean="0"/>
              <a:t>debug.keystore</a:t>
            </a:r>
            <a:endParaRPr lang="en-GB" dirty="0" smtClean="0"/>
          </a:p>
          <a:p>
            <a:pPr lvl="1"/>
            <a:r>
              <a:rPr lang="en-GB" dirty="0" err="1" smtClean="0"/>
              <a:t>Keystore</a:t>
            </a:r>
            <a:r>
              <a:rPr lang="en-GB" dirty="0" smtClean="0"/>
              <a:t> password “android”</a:t>
            </a:r>
          </a:p>
          <a:p>
            <a:r>
              <a:rPr lang="en-GB" dirty="0" smtClean="0"/>
              <a:t>Install the new APK with </a:t>
            </a:r>
            <a:r>
              <a:rPr lang="en-GB" dirty="0" err="1" smtClean="0"/>
              <a:t>adb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/>
              <a:t>a</a:t>
            </a:r>
            <a:r>
              <a:rPr lang="en-GB" dirty="0" err="1" smtClean="0"/>
              <a:t>db</a:t>
            </a:r>
            <a:r>
              <a:rPr lang="en-GB" dirty="0" smtClean="0"/>
              <a:t> install </a:t>
            </a:r>
            <a:r>
              <a:rPr lang="en-GB" dirty="0" err="1" smtClean="0"/>
              <a:t>modified.apk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2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Source 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running </a:t>
            </a:r>
            <a:r>
              <a:rPr lang="en-GB" dirty="0" err="1" smtClean="0"/>
              <a:t>jd-gui</a:t>
            </a:r>
            <a:r>
              <a:rPr lang="en-GB" dirty="0" smtClean="0"/>
              <a:t> or JEB, we will have Java Source code!</a:t>
            </a:r>
          </a:p>
          <a:p>
            <a:endParaRPr lang="en-GB" dirty="0"/>
          </a:p>
          <a:p>
            <a:r>
              <a:rPr lang="en-GB" dirty="0" smtClean="0"/>
              <a:t>It may be easily readable, or it could be ()BfuSc4t3d….</a:t>
            </a:r>
            <a:endParaRPr lang="en-GB" dirty="0"/>
          </a:p>
        </p:txBody>
      </p:sp>
      <p:pic>
        <p:nvPicPr>
          <p:cNvPr id="8194" name="Picture 2" descr="Obfuscation -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4001294"/>
            <a:ext cx="3657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eknowmemes.com/wp-content/uploads/2012/06/if-you-can-read-the-band-name-in-the-logo-its-not-brutal-enoug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99" y="0"/>
            <a:ext cx="6854826" cy="69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Overcoming Obfuscation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5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Obfuscated Java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classes, methods, variables renamed to single Unicode characters, “semantically meaningless names”…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5" y="2691442"/>
            <a:ext cx="9721969" cy="41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</a:t>
            </a:r>
          </a:p>
          <a:p>
            <a:pPr lvl="1"/>
            <a:r>
              <a:rPr lang="en-GB" dirty="0" smtClean="0"/>
              <a:t>Reverse Engineering</a:t>
            </a:r>
          </a:p>
          <a:p>
            <a:pPr lvl="1"/>
            <a:r>
              <a:rPr lang="en-GB" dirty="0" smtClean="0"/>
              <a:t>Android Application Runtime Environment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Android Reverse Engineering Tools</a:t>
            </a:r>
          </a:p>
          <a:p>
            <a:pPr lvl="1"/>
            <a:r>
              <a:rPr lang="en-GB" dirty="0" smtClean="0"/>
              <a:t>Standard Tools &amp; Techniques</a:t>
            </a:r>
          </a:p>
          <a:p>
            <a:endParaRPr lang="en-GB" dirty="0" smtClean="0"/>
          </a:p>
          <a:p>
            <a:r>
              <a:rPr lang="en-GB" dirty="0" smtClean="0"/>
              <a:t>Reverse Engineering Obfuscated Applications</a:t>
            </a:r>
          </a:p>
          <a:p>
            <a:pPr lvl="1"/>
            <a:r>
              <a:rPr lang="en-GB" dirty="0" smtClean="0"/>
              <a:t>More advanced material</a:t>
            </a:r>
          </a:p>
          <a:p>
            <a:endParaRPr lang="en-GB" dirty="0" smtClean="0"/>
          </a:p>
          <a:p>
            <a:r>
              <a:rPr lang="en-GB" dirty="0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Not All Bad…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Some code can’t be obfuscated:</a:t>
            </a:r>
          </a:p>
          <a:p>
            <a:pPr lvl="1"/>
            <a:r>
              <a:rPr lang="en-GB" dirty="0" smtClean="0"/>
              <a:t>Primitive types</a:t>
            </a:r>
          </a:p>
          <a:p>
            <a:pPr lvl="1"/>
            <a:r>
              <a:rPr lang="en-GB" dirty="0" smtClean="0"/>
              <a:t>Standard Java API calls</a:t>
            </a:r>
          </a:p>
          <a:p>
            <a:pPr lvl="1"/>
            <a:r>
              <a:rPr lang="en-GB" dirty="0" smtClean="0"/>
              <a:t>Exported/Public APIs</a:t>
            </a:r>
          </a:p>
          <a:p>
            <a:pPr lvl="1"/>
            <a:r>
              <a:rPr lang="en-GB" dirty="0"/>
              <a:t>Code relying on Java Reflection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6243775" cy="37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929" y="143474"/>
            <a:ext cx="10911676" cy="64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Classes (1)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493401" y="573748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B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828284" y="3923061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28283" y="186997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Object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105658" y="580083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C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0"/>
            <a:endCxn id="7" idx="3"/>
          </p:cNvCxnSpPr>
          <p:nvPr/>
        </p:nvCxnSpPr>
        <p:spPr>
          <a:xfrm flipV="1">
            <a:off x="3761485" y="4475294"/>
            <a:ext cx="1438212" cy="12621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7" idx="5"/>
          </p:cNvCxnSpPr>
          <p:nvPr/>
        </p:nvCxnSpPr>
        <p:spPr>
          <a:xfrm flipH="1" flipV="1">
            <a:off x="6993038" y="4475294"/>
            <a:ext cx="1380704" cy="13255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4"/>
          </p:cNvCxnSpPr>
          <p:nvPr/>
        </p:nvCxnSpPr>
        <p:spPr>
          <a:xfrm flipH="1" flipV="1">
            <a:off x="6096367" y="2516954"/>
            <a:ext cx="1" cy="14061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</a:t>
            </a:r>
            <a:r>
              <a:rPr lang="en-GB" dirty="0" smtClean="0"/>
              <a:t>Classes (2)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493401" y="573748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B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828284" y="3923061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Service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28283" y="186997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7105658" y="580083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C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0"/>
            <a:endCxn id="7" idx="3"/>
          </p:cNvCxnSpPr>
          <p:nvPr/>
        </p:nvCxnSpPr>
        <p:spPr>
          <a:xfrm flipV="1">
            <a:off x="3761485" y="4475294"/>
            <a:ext cx="1438212" cy="12621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7" idx="5"/>
          </p:cNvCxnSpPr>
          <p:nvPr/>
        </p:nvCxnSpPr>
        <p:spPr>
          <a:xfrm flipH="1" flipV="1">
            <a:off x="6993038" y="4475294"/>
            <a:ext cx="1380704" cy="13255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4"/>
          </p:cNvCxnSpPr>
          <p:nvPr/>
        </p:nvCxnSpPr>
        <p:spPr>
          <a:xfrm flipH="1" flipV="1">
            <a:off x="6096367" y="2516954"/>
            <a:ext cx="1" cy="14061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</a:t>
            </a:r>
            <a:r>
              <a:rPr lang="en-GB" dirty="0" smtClean="0"/>
              <a:t>Classes (3)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493401" y="573748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B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828284" y="3923061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28283" y="186997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7105658" y="580083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C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0"/>
            <a:endCxn id="7" idx="3"/>
          </p:cNvCxnSpPr>
          <p:nvPr/>
        </p:nvCxnSpPr>
        <p:spPr>
          <a:xfrm flipV="1">
            <a:off x="3761485" y="4475294"/>
            <a:ext cx="1438212" cy="12621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7" idx="5"/>
          </p:cNvCxnSpPr>
          <p:nvPr/>
        </p:nvCxnSpPr>
        <p:spPr>
          <a:xfrm flipH="1" flipV="1">
            <a:off x="6993038" y="4475294"/>
            <a:ext cx="1380704" cy="13255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4"/>
          </p:cNvCxnSpPr>
          <p:nvPr/>
        </p:nvCxnSpPr>
        <p:spPr>
          <a:xfrm flipH="1" flipV="1">
            <a:off x="6096367" y="2516954"/>
            <a:ext cx="1" cy="14061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14366" y="186997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rgbClr val="FF0000"/>
                </a:solidFill>
              </a:rPr>
              <a:t>ISerializable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7" idx="7"/>
            <a:endCxn id="20" idx="3"/>
          </p:cNvCxnSpPr>
          <p:nvPr/>
        </p:nvCxnSpPr>
        <p:spPr>
          <a:xfrm flipV="1">
            <a:off x="6993038" y="2422206"/>
            <a:ext cx="1792741" cy="159560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</a:t>
            </a:r>
            <a:r>
              <a:rPr lang="en-GB" dirty="0" smtClean="0"/>
              <a:t>Classes (4)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493401" y="573748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B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828284" y="3923061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28283" y="186997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Object</a:t>
            </a:r>
            <a:endParaRPr lang="en-GB" sz="1600" dirty="0"/>
          </a:p>
        </p:txBody>
      </p:sp>
      <p:sp>
        <p:nvSpPr>
          <p:cNvPr id="9" name="Oval 8"/>
          <p:cNvSpPr/>
          <p:nvPr/>
        </p:nvSpPr>
        <p:spPr>
          <a:xfrm>
            <a:off x="7105658" y="580083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 C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0"/>
            <a:endCxn id="7" idx="3"/>
          </p:cNvCxnSpPr>
          <p:nvPr/>
        </p:nvCxnSpPr>
        <p:spPr>
          <a:xfrm flipV="1">
            <a:off x="3761485" y="4475294"/>
            <a:ext cx="1438212" cy="12621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7" idx="5"/>
          </p:cNvCxnSpPr>
          <p:nvPr/>
        </p:nvCxnSpPr>
        <p:spPr>
          <a:xfrm flipH="1" flipV="1">
            <a:off x="6993038" y="4475294"/>
            <a:ext cx="1380704" cy="13255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4"/>
          </p:cNvCxnSpPr>
          <p:nvPr/>
        </p:nvCxnSpPr>
        <p:spPr>
          <a:xfrm flipH="1" flipV="1">
            <a:off x="6096367" y="2516954"/>
            <a:ext cx="1" cy="14061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38200" y="3923061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rgbClr val="FF0000"/>
                </a:solidFill>
              </a:rPr>
              <a:t>IOtherInterface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14366" y="1869973"/>
            <a:ext cx="2536167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ISomeInterface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6" idx="1"/>
            <a:endCxn id="19" idx="4"/>
          </p:cNvCxnSpPr>
          <p:nvPr/>
        </p:nvCxnSpPr>
        <p:spPr>
          <a:xfrm flipH="1" flipV="1">
            <a:off x="2106284" y="4570042"/>
            <a:ext cx="758530" cy="126218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7"/>
            <a:endCxn id="20" idx="3"/>
          </p:cNvCxnSpPr>
          <p:nvPr/>
        </p:nvCxnSpPr>
        <p:spPr>
          <a:xfrm flipV="1">
            <a:off x="6993038" y="2422206"/>
            <a:ext cx="1792741" cy="159560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Manifest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623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The manifest cannot be obfuscated </a:t>
            </a:r>
          </a:p>
          <a:p>
            <a:pPr lvl="1"/>
            <a:r>
              <a:rPr lang="en-GB" dirty="0" smtClean="0"/>
              <a:t>It needs to be readable by Android OS</a:t>
            </a:r>
          </a:p>
          <a:p>
            <a:pPr lvl="1"/>
            <a:r>
              <a:rPr lang="en-GB" dirty="0" smtClean="0"/>
              <a:t>Encoded in a Binary Format called Android XML (AXML)</a:t>
            </a:r>
            <a:endParaRPr lang="en-GB" dirty="0"/>
          </a:p>
          <a:p>
            <a:r>
              <a:rPr lang="en-GB" dirty="0" smtClean="0"/>
              <a:t>Decode contents using AXMLPrinter2.jar or </a:t>
            </a:r>
            <a:r>
              <a:rPr lang="en-GB" dirty="0" err="1" smtClean="0"/>
              <a:t>aapt</a:t>
            </a:r>
            <a:r>
              <a:rPr lang="en-GB" dirty="0" smtClean="0"/>
              <a:t> (from the SDK):</a:t>
            </a:r>
          </a:p>
          <a:p>
            <a:pPr lvl="1"/>
            <a:r>
              <a:rPr lang="en-GB" dirty="0" smtClean="0"/>
              <a:t>java -jar AXMLPrinter2.jar .\</a:t>
            </a:r>
            <a:r>
              <a:rPr lang="en-GB" dirty="0" err="1" smtClean="0"/>
              <a:t>in.apk</a:t>
            </a:r>
            <a:r>
              <a:rPr lang="en-GB" dirty="0" smtClean="0"/>
              <a:t>\AndroidManifest.xml</a:t>
            </a:r>
          </a:p>
          <a:p>
            <a:pPr lvl="1"/>
            <a:r>
              <a:rPr lang="en-GB" dirty="0" err="1"/>
              <a:t>aapt</a:t>
            </a:r>
            <a:r>
              <a:rPr lang="en-GB" dirty="0"/>
              <a:t> </a:t>
            </a:r>
            <a:r>
              <a:rPr lang="en-GB" dirty="0" smtClean="0"/>
              <a:t>dump </a:t>
            </a:r>
            <a:r>
              <a:rPr lang="en-GB" dirty="0" err="1"/>
              <a:t>xmltree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in.apk</a:t>
            </a:r>
            <a:r>
              <a:rPr lang="en-GB" dirty="0" smtClean="0"/>
              <a:t>  AndroidManifest.xml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63" y="4600037"/>
            <a:ext cx="5757862" cy="20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Manifest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Statically Registered Broadcast Receivers</a:t>
            </a:r>
          </a:p>
          <a:p>
            <a:pPr lvl="1"/>
            <a:r>
              <a:rPr lang="en-GB" dirty="0" smtClean="0"/>
              <a:t>For notifications of system events, or broadcast messages</a:t>
            </a:r>
          </a:p>
          <a:p>
            <a:r>
              <a:rPr lang="en-GB" dirty="0" smtClean="0"/>
              <a:t>Public/Private Activities</a:t>
            </a:r>
          </a:p>
          <a:p>
            <a:pPr lvl="1"/>
            <a:r>
              <a:rPr lang="en-GB" dirty="0" smtClean="0"/>
              <a:t>Especially </a:t>
            </a:r>
            <a:r>
              <a:rPr lang="en-GB" dirty="0" err="1" smtClean="0"/>
              <a:t>Browsable</a:t>
            </a:r>
            <a:r>
              <a:rPr lang="en-GB" dirty="0" smtClean="0"/>
              <a:t> Activities</a:t>
            </a:r>
          </a:p>
          <a:p>
            <a:r>
              <a:rPr lang="en-GB" dirty="0" smtClean="0"/>
              <a:t>Public/Private Content Providers</a:t>
            </a:r>
          </a:p>
          <a:p>
            <a:r>
              <a:rPr lang="en-GB" dirty="0" smtClean="0"/>
              <a:t>Permissions</a:t>
            </a:r>
          </a:p>
          <a:p>
            <a:pPr lvl="1"/>
            <a:r>
              <a:rPr lang="en-GB" dirty="0" smtClean="0"/>
              <a:t>Requested Permissions</a:t>
            </a:r>
          </a:p>
          <a:p>
            <a:pPr lvl="1"/>
            <a:r>
              <a:rPr lang="en-GB" dirty="0" smtClean="0"/>
              <a:t>Custom Permissions</a:t>
            </a:r>
          </a:p>
          <a:p>
            <a:r>
              <a:rPr lang="en-GB" dirty="0"/>
              <a:t>Public/Private Services</a:t>
            </a:r>
          </a:p>
        </p:txBody>
      </p:sp>
    </p:spTree>
    <p:extLst>
      <p:ext uri="{BB962C8B-B14F-4D97-AF65-F5344CB8AC3E}">
        <p14:creationId xmlns:p14="http://schemas.microsoft.com/office/powerpoint/2010/main" val="12376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Start?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Identify classes associated with application entry-points. For example:</a:t>
            </a:r>
          </a:p>
          <a:p>
            <a:pPr lvl="1"/>
            <a:r>
              <a:rPr lang="en-GB" dirty="0" err="1" smtClean="0"/>
              <a:t>android.app.Activity</a:t>
            </a:r>
            <a:endParaRPr lang="en-GB" dirty="0" smtClean="0"/>
          </a:p>
          <a:p>
            <a:pPr lvl="1"/>
            <a:r>
              <a:rPr lang="en-GB" dirty="0" err="1" smtClean="0"/>
              <a:t>android.content.BroadcastReciever</a:t>
            </a:r>
            <a:endParaRPr lang="en-GB" dirty="0" smtClean="0"/>
          </a:p>
          <a:p>
            <a:pPr lvl="1"/>
            <a:r>
              <a:rPr lang="en-GB" dirty="0" err="1" smtClean="0"/>
              <a:t>android.content.ContentProvider</a:t>
            </a:r>
            <a:endParaRPr lang="en-GB" dirty="0" smtClean="0"/>
          </a:p>
          <a:p>
            <a:pPr lvl="1"/>
            <a:r>
              <a:rPr lang="en-GB" dirty="0" err="1" smtClean="0"/>
              <a:t>android.content.Intent</a:t>
            </a:r>
            <a:endParaRPr lang="en-GB" dirty="0" smtClean="0"/>
          </a:p>
          <a:p>
            <a:pPr lvl="1"/>
            <a:r>
              <a:rPr lang="en-GB" dirty="0" err="1" smtClean="0"/>
              <a:t>android.content.IntentFilter</a:t>
            </a:r>
            <a:endParaRPr lang="en-GB" dirty="0" smtClean="0"/>
          </a:p>
          <a:p>
            <a:pPr lvl="1"/>
            <a:r>
              <a:rPr lang="en-GB" dirty="0" err="1" smtClean="0"/>
              <a:t>android.app.Service</a:t>
            </a:r>
            <a:endParaRPr lang="en-GB" dirty="0"/>
          </a:p>
          <a:p>
            <a:r>
              <a:rPr lang="en-GB" dirty="0" smtClean="0"/>
              <a:t>Other interesting functionality:</a:t>
            </a:r>
          </a:p>
          <a:p>
            <a:pPr lvl="1"/>
            <a:r>
              <a:rPr lang="en-GB" dirty="0" smtClean="0"/>
              <a:t>References to the Cipher class, encryption classes, or large arrays</a:t>
            </a:r>
          </a:p>
          <a:p>
            <a:pPr lvl="1"/>
            <a:r>
              <a:rPr lang="en-GB" dirty="0" smtClean="0"/>
              <a:t>Reflection API methods such as </a:t>
            </a:r>
            <a:r>
              <a:rPr lang="en-GB" dirty="0" err="1" smtClean="0"/>
              <a:t>getMethod</a:t>
            </a:r>
            <a:r>
              <a:rPr lang="en-GB" dirty="0" smtClean="0"/>
              <a:t>() and invoke()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Common Obfuscations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 smtClean="0"/>
              <a:t>Improve/retain Performance</a:t>
            </a:r>
            <a:endParaRPr lang="en-GB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760453"/>
            <a:ext cx="5157787" cy="3429210"/>
          </a:xfrm>
        </p:spPr>
        <p:txBody>
          <a:bodyPr/>
          <a:lstStyle/>
          <a:p>
            <a:r>
              <a:rPr lang="en-GB" dirty="0" smtClean="0"/>
              <a:t>Dead code removal</a:t>
            </a:r>
          </a:p>
          <a:p>
            <a:r>
              <a:rPr lang="en-GB" dirty="0" smtClean="0"/>
              <a:t>Class/method/fields/variable renaming</a:t>
            </a:r>
          </a:p>
          <a:p>
            <a:r>
              <a:rPr lang="en-GB" dirty="0" smtClean="0"/>
              <a:t>Remove logging code</a:t>
            </a:r>
          </a:p>
          <a:p>
            <a:r>
              <a:rPr lang="en-GB" dirty="0" smtClean="0"/>
              <a:t>Peephole optimisations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u="sng" dirty="0" smtClean="0"/>
              <a:t>Degrade Performance</a:t>
            </a:r>
            <a:endParaRPr lang="en-GB" u="sng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760453"/>
            <a:ext cx="5183188" cy="3429210"/>
          </a:xfrm>
        </p:spPr>
        <p:txBody>
          <a:bodyPr/>
          <a:lstStyle/>
          <a:p>
            <a:r>
              <a:rPr lang="en-GB" dirty="0" smtClean="0"/>
              <a:t>String </a:t>
            </a:r>
            <a:r>
              <a:rPr lang="en-GB" dirty="0"/>
              <a:t>e</a:t>
            </a:r>
            <a:r>
              <a:rPr lang="en-GB" dirty="0" smtClean="0"/>
              <a:t>ncryption*</a:t>
            </a:r>
          </a:p>
          <a:p>
            <a:r>
              <a:rPr lang="en-GB" dirty="0" smtClean="0"/>
              <a:t>Call-hiding with </a:t>
            </a:r>
            <a:r>
              <a:rPr lang="en-GB" dirty="0"/>
              <a:t>r</a:t>
            </a:r>
            <a:r>
              <a:rPr lang="en-GB" dirty="0" smtClean="0"/>
              <a:t>eflection*</a:t>
            </a:r>
          </a:p>
          <a:p>
            <a:r>
              <a:rPr lang="en-GB" dirty="0"/>
              <a:t>Resource/asset </a:t>
            </a:r>
            <a:r>
              <a:rPr lang="en-GB" dirty="0" smtClean="0"/>
              <a:t>encryption</a:t>
            </a:r>
          </a:p>
          <a:p>
            <a:r>
              <a:rPr lang="en-GB" dirty="0" smtClean="0"/>
              <a:t>Control flow </a:t>
            </a:r>
            <a:r>
              <a:rPr lang="en-GB" dirty="0"/>
              <a:t>o</a:t>
            </a:r>
            <a:r>
              <a:rPr lang="en-GB" dirty="0" smtClean="0"/>
              <a:t>bfuscation</a:t>
            </a:r>
          </a:p>
          <a:p>
            <a:r>
              <a:rPr lang="en-GB" dirty="0" smtClean="0"/>
              <a:t>Junk code insertion</a:t>
            </a:r>
          </a:p>
          <a:p>
            <a:r>
              <a:rPr lang="en-GB" dirty="0" smtClean="0"/>
              <a:t>Data Flow obfuscation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9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Engineering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DexGuard</a:t>
            </a:r>
            <a:r>
              <a:rPr lang="en-GB" dirty="0" smtClean="0"/>
              <a:t> String Encryption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8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ProGuard</a:t>
            </a:r>
            <a:r>
              <a:rPr lang="en-GB" dirty="0" smtClean="0"/>
              <a:t> &amp; </a:t>
            </a:r>
            <a:r>
              <a:rPr lang="en-GB" dirty="0" err="1" smtClean="0"/>
              <a:t>DexGuard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Proguard</a:t>
            </a:r>
            <a:r>
              <a:rPr lang="en-GB" dirty="0" smtClean="0"/>
              <a:t> ships for free with the Android SDK</a:t>
            </a:r>
          </a:p>
          <a:p>
            <a:r>
              <a:rPr lang="en-GB" dirty="0" err="1" smtClean="0"/>
              <a:t>DexGuard</a:t>
            </a:r>
            <a:r>
              <a:rPr lang="en-GB" dirty="0" smtClean="0"/>
              <a:t>  is a paid version by the same  author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DexGuard</a:t>
            </a:r>
            <a:r>
              <a:rPr lang="en-GB" dirty="0" smtClean="0"/>
              <a:t> String Encryption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 public void </a:t>
            </a:r>
            <a:r>
              <a:rPr lang="en-GB" sz="2400" dirty="0" err="1" smtClean="0"/>
              <a:t>LoadObfuscatedAsset</a:t>
            </a:r>
            <a:r>
              <a:rPr lang="en-GB" sz="2400" dirty="0" smtClean="0"/>
              <a:t>() </a:t>
            </a: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 smtClean="0"/>
              <a:t>…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</a:t>
            </a:r>
            <a:r>
              <a:rPr lang="en-GB" sz="2400" dirty="0" err="1"/>
              <a:t>InputStream</a:t>
            </a:r>
            <a:r>
              <a:rPr lang="en-GB" sz="2400" dirty="0"/>
              <a:t> </a:t>
            </a:r>
            <a:r>
              <a:rPr lang="en-GB" sz="2400" dirty="0" err="1" smtClean="0"/>
              <a:t>obfAsset</a:t>
            </a:r>
            <a:r>
              <a:rPr lang="en-GB" sz="2400" dirty="0" smtClean="0"/>
              <a:t> </a:t>
            </a:r>
            <a:r>
              <a:rPr lang="en-GB" sz="2400" dirty="0"/>
              <a:t>= </a:t>
            </a:r>
            <a:r>
              <a:rPr lang="en-GB" sz="2400" dirty="0" err="1" smtClean="0"/>
              <a:t>OsAppContext.getAssets</a:t>
            </a:r>
            <a:r>
              <a:rPr lang="en-GB" sz="2400" dirty="0"/>
              <a:t>().open</a:t>
            </a:r>
            <a:r>
              <a:rPr lang="en-GB" sz="2400" dirty="0" smtClean="0"/>
              <a:t>(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 smtClean="0"/>
              <a:t>ObfuscatedAppConfig.Lookup</a:t>
            </a:r>
            <a:r>
              <a:rPr lang="en-GB" sz="2400" dirty="0" smtClean="0"/>
              <a:t>(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err="1" smtClean="0"/>
              <a:t>ObfuscatedAppConfig.LookupTable</a:t>
            </a:r>
            <a:r>
              <a:rPr lang="en-GB" sz="2400" dirty="0" smtClean="0"/>
              <a:t>[12],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52,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err="1" smtClean="0"/>
              <a:t>ObfuscatedAppConfig.LookupTable</a:t>
            </a:r>
            <a:r>
              <a:rPr lang="en-GB" sz="2400" dirty="0" smtClean="0"/>
              <a:t>[67] - 1));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344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ObfuscatedAppConfig.Lookup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reverse the ‘Lookup’ method used by the “configuration” class</a:t>
            </a:r>
          </a:p>
          <a:p>
            <a:r>
              <a:rPr lang="en-GB" dirty="0" smtClean="0"/>
              <a:t>It takes 3 integers and returns a String.</a:t>
            </a:r>
          </a:p>
          <a:p>
            <a:r>
              <a:rPr lang="en-GB" dirty="0" smtClean="0"/>
              <a:t>I’ve simplified the Java a little first</a:t>
            </a:r>
          </a:p>
          <a:p>
            <a:endParaRPr lang="en-GB" dirty="0"/>
          </a:p>
          <a:p>
            <a:r>
              <a:rPr lang="en-GB" dirty="0" smtClean="0"/>
              <a:t>We’ll go step by step through the reasoning</a:t>
            </a:r>
          </a:p>
          <a:p>
            <a:pPr lvl="1"/>
            <a:r>
              <a:rPr lang="en-GB" dirty="0" smtClean="0"/>
              <a:t>Don’t worry about following the code, just the logic.</a:t>
            </a:r>
          </a:p>
          <a:p>
            <a:pPr lvl="1"/>
            <a:endParaRPr lang="en-GB" dirty="0"/>
          </a:p>
          <a:p>
            <a:r>
              <a:rPr lang="en-GB" dirty="0" smtClean="0"/>
              <a:t>We could just copy and paste the code to get the decrypted string.</a:t>
            </a:r>
          </a:p>
        </p:txBody>
      </p:sp>
    </p:spTree>
    <p:extLst>
      <p:ext uri="{BB962C8B-B14F-4D97-AF65-F5344CB8AC3E}">
        <p14:creationId xmlns:p14="http://schemas.microsoft.com/office/powerpoint/2010/main" val="4669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74" y="0"/>
            <a:ext cx="86963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Lookup(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62 -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+= 2;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Deobfuscate.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LookupTable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v1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+= 65;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 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--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((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v1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String(</a:t>
            </a:r>
            <a:r>
              <a:rPr lang="en-GB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v1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- 29;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74" y="0"/>
            <a:ext cx="86963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Lookup(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62 -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+= 2;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Deobfuscate.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LookupTable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v1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+= 65;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--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((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v1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v1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- 29;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80882" y="4157931"/>
            <a:ext cx="3714212" cy="300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485968" y="2214112"/>
            <a:ext cx="2069443" cy="300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931666" y="3591463"/>
            <a:ext cx="1623745" cy="300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74" y="0"/>
            <a:ext cx="86963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Lookup(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62 -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+= 2;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Deobfuscate.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LookupTable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+= 65;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--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((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arg8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++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- 29;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38524" y="1685925"/>
            <a:ext cx="1381125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4457699" y="4981575"/>
            <a:ext cx="628651" cy="2952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971924" y="3908315"/>
            <a:ext cx="4276726" cy="558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74" y="0"/>
            <a:ext cx="86963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Lookup(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62 -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+= 2;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Deobfuscate.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LookupTable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+= 65;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((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++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- 29;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91549" y="-1"/>
            <a:ext cx="1114426" cy="352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3476624" y="2543176"/>
            <a:ext cx="942976" cy="27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6305547" y="2190750"/>
            <a:ext cx="1495427" cy="371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3867151" y="3905251"/>
            <a:ext cx="1952624" cy="314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74" y="0"/>
            <a:ext cx="86963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Lookup(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62 -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+= 2;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Deobfuscate.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LookupTable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65;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((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++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arg7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- 29;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43624" y="19050"/>
            <a:ext cx="1628776" cy="352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5886448" y="3552825"/>
            <a:ext cx="2171702" cy="352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438523" y="6029325"/>
            <a:ext cx="3105152" cy="352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74" y="0"/>
            <a:ext cx="86963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Lookup(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62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–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+= 2;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Deobfuscate.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LookupTable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65;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((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++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- 29;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10499" y="0"/>
            <a:ext cx="1571626" cy="352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962399" y="3329022"/>
            <a:ext cx="1381126" cy="320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457699" y="5519772"/>
            <a:ext cx="2733676" cy="320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1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of decomposition an object or system to discover it’s internal operation or construction.</a:t>
            </a:r>
          </a:p>
          <a:p>
            <a:r>
              <a:rPr lang="en-GB" dirty="0" smtClean="0"/>
              <a:t>With software, we usually have a full description of the program in a machine readable form, but we want it in a human </a:t>
            </a:r>
            <a:r>
              <a:rPr lang="en-GB" b="1" dirty="0" smtClean="0"/>
              <a:t>understandable</a:t>
            </a:r>
            <a:r>
              <a:rPr lang="en-GB" dirty="0" smtClean="0"/>
              <a:t> form.</a:t>
            </a:r>
          </a:p>
          <a:p>
            <a:r>
              <a:rPr lang="en-GB" dirty="0" smtClean="0"/>
              <a:t>Techniques fall into two main groups:</a:t>
            </a:r>
          </a:p>
          <a:p>
            <a:pPr lvl="1"/>
            <a:r>
              <a:rPr lang="en-GB" dirty="0" smtClean="0"/>
              <a:t>Static Analysis</a:t>
            </a:r>
          </a:p>
          <a:p>
            <a:pPr lvl="1"/>
            <a:r>
              <a:rPr lang="en-GB" dirty="0" smtClean="0"/>
              <a:t>Runtime Analysis</a:t>
            </a:r>
          </a:p>
          <a:p>
            <a:pPr lvl="1"/>
            <a:endParaRPr lang="en-GB" dirty="0"/>
          </a:p>
          <a:p>
            <a:r>
              <a:rPr lang="en-GB" dirty="0" smtClean="0"/>
              <a:t>The focus of this presentation is </a:t>
            </a:r>
            <a:r>
              <a:rPr lang="en-GB" b="1" dirty="0" smtClean="0"/>
              <a:t>static analysis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265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74" y="0"/>
            <a:ext cx="86963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Lookup(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v3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62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–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+= 2;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Deobfuscate.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LookupTable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65;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((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outBuffer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++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char_val2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differential_key_value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Lookup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key_ptr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char_val</a:t>
            </a:r>
            <a:r>
              <a:rPr lang="en-GB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char_val2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differential_key_value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- 29;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09950" y="5257801"/>
            <a:ext cx="6629400" cy="11334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Encryption Summary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 of Bytes, differences between adjacent characters</a:t>
            </a:r>
          </a:p>
          <a:p>
            <a:r>
              <a:rPr lang="en-GB" dirty="0" err="1" smtClean="0"/>
              <a:t>Arg</a:t>
            </a:r>
            <a:r>
              <a:rPr lang="en-GB" dirty="0" smtClean="0"/>
              <a:t> 1: Starting character value</a:t>
            </a:r>
          </a:p>
          <a:p>
            <a:r>
              <a:rPr lang="en-GB" dirty="0" err="1" smtClean="0"/>
              <a:t>Arg</a:t>
            </a:r>
            <a:r>
              <a:rPr lang="en-GB" dirty="0" smtClean="0"/>
              <a:t> 2: Starting key index</a:t>
            </a:r>
          </a:p>
          <a:p>
            <a:r>
              <a:rPr lang="en-GB" dirty="0" err="1" smtClean="0"/>
              <a:t>Arg</a:t>
            </a:r>
            <a:r>
              <a:rPr lang="en-GB" dirty="0" smtClean="0"/>
              <a:t> 3: String length</a:t>
            </a:r>
          </a:p>
          <a:p>
            <a:endParaRPr lang="en-GB" dirty="0" smtClean="0"/>
          </a:p>
          <a:p>
            <a:r>
              <a:rPr lang="en-GB" dirty="0" smtClean="0"/>
              <a:t>Start Value = “b”, start Index = 1, length = 3</a:t>
            </a:r>
          </a:p>
          <a:p>
            <a:r>
              <a:rPr lang="en-GB" dirty="0" smtClean="0"/>
              <a:t>Array: { 20,  1,  -2,  19,  5 } </a:t>
            </a:r>
            <a:endParaRPr lang="en-GB" dirty="0"/>
          </a:p>
          <a:p>
            <a:r>
              <a:rPr lang="en-GB" dirty="0" smtClean="0"/>
              <a:t>Result: “cat”  (b + 1 = c), (c - 2 = a), ( a + 19 = 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 Hiding Using Reflection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6725" y="2167741"/>
            <a:ext cx="11601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UnknownObject1 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GB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2800" dirty="0" smtClean="0">
                <a:solidFill>
                  <a:srgbClr val="8C64FF"/>
                </a:solidFill>
                <a:latin typeface="Courier New" panose="02070309020205020404" pitchFamily="49" charset="0"/>
              </a:rPr>
              <a:t>	</a:t>
            </a:r>
            <a:r>
              <a:rPr lang="en-GB" sz="2800" dirty="0" err="1" smtClean="0">
                <a:solidFill>
                  <a:srgbClr val="8C64FF"/>
                </a:solidFill>
                <a:latin typeface="Courier New" panose="02070309020205020404" pitchFamily="49" charset="0"/>
              </a:rPr>
              <a:t>String.</a:t>
            </a:r>
            <a:r>
              <a:rPr lang="en-GB" sz="2800" i="1" dirty="0" err="1" smtClean="0">
                <a:solidFill>
                  <a:srgbClr val="000055"/>
                </a:solidFill>
                <a:latin typeface="Courier New" panose="02070309020205020404" pitchFamily="49" charset="0"/>
              </a:rPr>
              <a:t>class.</a:t>
            </a:r>
            <a:r>
              <a:rPr lang="en-GB" sz="28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getMethod</a:t>
            </a:r>
            <a:r>
              <a:rPr lang="en-GB" sz="28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GB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8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800" i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ObfuscatedAppConfig.</a:t>
            </a:r>
            <a:r>
              <a:rPr lang="en-GB" sz="28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Lookup</a:t>
            </a:r>
            <a:r>
              <a:rPr lang="en-GB" sz="28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GB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28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800" i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ObfuscatedAppConfig.</a:t>
            </a:r>
            <a:r>
              <a:rPr lang="en-GB" sz="2800" i="1" dirty="0" err="1" smtClean="0">
                <a:solidFill>
                  <a:srgbClr val="000055"/>
                </a:solidFill>
                <a:latin typeface="Courier New" panose="02070309020205020404" pitchFamily="49" charset="0"/>
              </a:rPr>
              <a:t>LookupTable</a:t>
            </a:r>
            <a:r>
              <a:rPr lang="en-GB" sz="2800" i="1" dirty="0" smtClean="0">
                <a:solidFill>
                  <a:srgbClr val="000055"/>
                </a:solidFill>
                <a:latin typeface="Courier New" panose="02070309020205020404" pitchFamily="49" charset="0"/>
              </a:rPr>
              <a:t>[</a:t>
            </a:r>
            <a:r>
              <a:rPr lang="en-GB" sz="2800" dirty="0">
                <a:solidFill>
                  <a:srgbClr val="008A00"/>
                </a:solidFill>
                <a:latin typeface="Courier New" panose="02070309020205020404" pitchFamily="49" charset="0"/>
              </a:rPr>
              <a:t>4</a:t>
            </a:r>
            <a:r>
              <a:rPr lang="en-GB" sz="2800" dirty="0" smtClean="0">
                <a:solidFill>
                  <a:srgbClr val="008A00"/>
                </a:solidFill>
                <a:latin typeface="Courier New" panose="02070309020205020404" pitchFamily="49" charset="0"/>
              </a:rPr>
              <a:t>0] </a:t>
            </a:r>
            <a:r>
              <a:rPr lang="en-GB" sz="2800" dirty="0">
                <a:solidFill>
                  <a:srgbClr val="008A00"/>
                </a:solidFill>
                <a:latin typeface="Courier New" panose="02070309020205020404" pitchFamily="49" charset="0"/>
              </a:rPr>
              <a:t>- </a:t>
            </a:r>
            <a:r>
              <a:rPr lang="en-GB" sz="2800" dirty="0" smtClean="0">
                <a:solidFill>
                  <a:srgbClr val="008A00"/>
                </a:solidFill>
                <a:latin typeface="Courier New" panose="02070309020205020404" pitchFamily="49" charset="0"/>
              </a:rPr>
              <a:t>1,</a:t>
            </a:r>
          </a:p>
          <a:p>
            <a:r>
              <a:rPr lang="en-GB" sz="2800" dirty="0">
                <a:solidFill>
                  <a:srgbClr val="008A00"/>
                </a:solidFill>
                <a:latin typeface="Courier New" panose="02070309020205020404" pitchFamily="49" charset="0"/>
              </a:rPr>
              <a:t>	</a:t>
            </a:r>
            <a:r>
              <a:rPr lang="en-GB" sz="2800" dirty="0" smtClean="0">
                <a:solidFill>
                  <a:srgbClr val="008A00"/>
                </a:solidFill>
                <a:latin typeface="Courier New" panose="02070309020205020404" pitchFamily="49" charset="0"/>
              </a:rPr>
              <a:t>		</a:t>
            </a:r>
            <a:r>
              <a:rPr lang="en-GB" sz="28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ObfuscatedAppConfig.</a:t>
            </a:r>
            <a:r>
              <a:rPr lang="en-GB" sz="2800" i="1" dirty="0" err="1" smtClean="0">
                <a:solidFill>
                  <a:srgbClr val="000055"/>
                </a:solidFill>
                <a:latin typeface="Courier New" panose="02070309020205020404" pitchFamily="49" charset="0"/>
              </a:rPr>
              <a:t>LookupTable</a:t>
            </a:r>
            <a:r>
              <a:rPr lang="en-GB" sz="2800" i="1" dirty="0" smtClean="0">
                <a:solidFill>
                  <a:srgbClr val="000055"/>
                </a:solidFill>
                <a:latin typeface="Courier New" panose="02070309020205020404" pitchFamily="49" charset="0"/>
              </a:rPr>
              <a:t>[</a:t>
            </a:r>
            <a:r>
              <a:rPr lang="en-GB" sz="2800" i="1" dirty="0" smtClean="0">
                <a:solidFill>
                  <a:srgbClr val="008A00"/>
                </a:solidFill>
                <a:latin typeface="Courier New" panose="02070309020205020404" pitchFamily="49" charset="0"/>
              </a:rPr>
              <a:t>2] </a:t>
            </a:r>
            <a:r>
              <a:rPr lang="en-GB" sz="2800" i="1" dirty="0">
                <a:solidFill>
                  <a:srgbClr val="008A00"/>
                </a:solidFill>
                <a:latin typeface="Courier New" panose="02070309020205020404" pitchFamily="49" charset="0"/>
              </a:rPr>
              <a:t>- </a:t>
            </a:r>
            <a:r>
              <a:rPr lang="en-GB" sz="2800" i="1" dirty="0" smtClean="0">
                <a:solidFill>
                  <a:srgbClr val="008A00"/>
                </a:solidFill>
                <a:latin typeface="Courier New" panose="02070309020205020404" pitchFamily="49" charset="0"/>
              </a:rPr>
              <a:t>1,</a:t>
            </a:r>
          </a:p>
          <a:p>
            <a:r>
              <a:rPr lang="en-GB" sz="2800" i="1" dirty="0">
                <a:solidFill>
                  <a:srgbClr val="008A00"/>
                </a:solidFill>
                <a:latin typeface="Courier New" panose="02070309020205020404" pitchFamily="49" charset="0"/>
              </a:rPr>
              <a:t>	</a:t>
            </a:r>
            <a:r>
              <a:rPr lang="en-GB" sz="2800" i="1" dirty="0" smtClean="0">
                <a:solidFill>
                  <a:srgbClr val="008A00"/>
                </a:solidFill>
                <a:latin typeface="Courier New" panose="02070309020205020404" pitchFamily="49" charset="0"/>
              </a:rPr>
              <a:t>		6),</a:t>
            </a:r>
          </a:p>
          <a:p>
            <a:r>
              <a:rPr lang="en-GB" sz="2800" i="1" dirty="0">
                <a:solidFill>
                  <a:srgbClr val="008A00"/>
                </a:solidFill>
                <a:latin typeface="Courier New" panose="02070309020205020404" pitchFamily="49" charset="0"/>
              </a:rPr>
              <a:t>	</a:t>
            </a:r>
            <a:r>
              <a:rPr lang="en-GB" sz="2800" i="1" dirty="0" smtClean="0">
                <a:solidFill>
                  <a:srgbClr val="008A00"/>
                </a:solidFill>
                <a:latin typeface="Courier New" panose="02070309020205020404" pitchFamily="49" charset="0"/>
              </a:rPr>
              <a:t>	</a:t>
            </a:r>
            <a:r>
              <a:rPr lang="en-GB" sz="2800" i="1" dirty="0" err="1" smtClean="0">
                <a:solidFill>
                  <a:srgbClr val="8C64FF"/>
                </a:solidFill>
                <a:latin typeface="Courier New" panose="02070309020205020404" pitchFamily="49" charset="0"/>
              </a:rPr>
              <a:t>String.</a:t>
            </a:r>
            <a:r>
              <a:rPr lang="en-GB" sz="2800" i="1" dirty="0" err="1" smtClean="0">
                <a:solidFill>
                  <a:srgbClr val="000055"/>
                </a:solidFill>
                <a:latin typeface="Courier New" panose="02070309020205020404" pitchFamily="49" charset="0"/>
              </a:rPr>
              <a:t>class</a:t>
            </a:r>
            <a:r>
              <a:rPr lang="en-GB" sz="2800" i="1" dirty="0">
                <a:solidFill>
                  <a:srgbClr val="000055"/>
                </a:solidFill>
                <a:latin typeface="Courier New" panose="02070309020205020404" pitchFamily="49" charset="0"/>
              </a:rPr>
              <a:t>).</a:t>
            </a:r>
            <a:r>
              <a:rPr lang="en-GB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invoke(string1, </a:t>
            </a:r>
            <a:r>
              <a:rPr lang="en-GB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string0);</a:t>
            </a: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 Code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4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Native Code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5"/>
            <a:ext cx="10634933" cy="4351338"/>
          </a:xfrm>
        </p:spPr>
        <p:txBody>
          <a:bodyPr/>
          <a:lstStyle/>
          <a:p>
            <a:r>
              <a:rPr lang="en-GB" dirty="0" smtClean="0"/>
              <a:t>APKs can contain native code in the /lib</a:t>
            </a:r>
            <a:r>
              <a:rPr lang="en-GB" dirty="0"/>
              <a:t>/</a:t>
            </a:r>
            <a:r>
              <a:rPr lang="en-GB" dirty="0" smtClean="0"/>
              <a:t> directory</a:t>
            </a:r>
          </a:p>
          <a:p>
            <a:pPr lvl="1"/>
            <a:r>
              <a:rPr lang="en-GB" dirty="0" smtClean="0"/>
              <a:t>One sub-directory for each supported architecture (or ABI)</a:t>
            </a:r>
          </a:p>
          <a:p>
            <a:pPr lvl="1"/>
            <a:r>
              <a:rPr lang="en-GB" dirty="0" smtClean="0"/>
              <a:t>E.g. </a:t>
            </a:r>
            <a:r>
              <a:rPr lang="en-GB" dirty="0" err="1" smtClean="0"/>
              <a:t>armeabi</a:t>
            </a:r>
            <a:r>
              <a:rPr lang="en-GB" dirty="0"/>
              <a:t>, </a:t>
            </a:r>
            <a:r>
              <a:rPr lang="en-GB" dirty="0" smtClean="0"/>
              <a:t>armeabi-v7a, x86</a:t>
            </a:r>
          </a:p>
          <a:p>
            <a:pPr lvl="1"/>
            <a:endParaRPr lang="en-GB" dirty="0"/>
          </a:p>
          <a:p>
            <a:r>
              <a:rPr lang="en-GB" dirty="0" smtClean="0"/>
              <a:t>Android Java interfaces with native code using the Java Native Interface (JNI)</a:t>
            </a:r>
          </a:p>
          <a:p>
            <a:pPr lvl="1"/>
            <a:r>
              <a:rPr lang="en-GB" dirty="0" smtClean="0"/>
              <a:t>Standardised </a:t>
            </a:r>
            <a:r>
              <a:rPr lang="en-GB" dirty="0"/>
              <a:t>by </a:t>
            </a:r>
            <a:r>
              <a:rPr lang="en-GB" dirty="0" smtClean="0"/>
              <a:t>Oracle: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docs.oracle.com/javase/7/docs/technotes/guides/jni/spec/jniTOC.html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Java: </a:t>
            </a:r>
            <a:r>
              <a:rPr lang="en-GB" dirty="0" err="1" smtClean="0"/>
              <a:t>System.loadLibrary</a:t>
            </a:r>
            <a:r>
              <a:rPr lang="en-GB" dirty="0" smtClean="0"/>
              <a:t>(“foo”)   //  Loads ./lib/libfoo.so</a:t>
            </a:r>
          </a:p>
        </p:txBody>
      </p:sp>
    </p:spTree>
    <p:extLst>
      <p:ext uri="{BB962C8B-B14F-4D97-AF65-F5344CB8AC3E}">
        <p14:creationId xmlns:p14="http://schemas.microsoft.com/office/powerpoint/2010/main" val="11993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JNI Exports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JNIEXPORT void JNICALL </a:t>
            </a:r>
            <a:r>
              <a:rPr lang="en-GB" sz="2400" dirty="0" err="1" smtClean="0"/>
              <a:t>Java_ClassName_FunctionName</a:t>
            </a:r>
            <a:r>
              <a:rPr lang="en-GB" sz="2400" dirty="0" smtClean="0"/>
              <a:t> (</a:t>
            </a:r>
          </a:p>
          <a:p>
            <a:pPr marL="457200" lvl="1" indent="0">
              <a:buNone/>
            </a:pPr>
            <a:r>
              <a:rPr lang="en-GB" sz="2000" dirty="0" err="1" smtClean="0"/>
              <a:t>JNIEnv</a:t>
            </a:r>
            <a:r>
              <a:rPr lang="en-GB" sz="2000" dirty="0" smtClean="0"/>
              <a:t> *</a:t>
            </a:r>
            <a:r>
              <a:rPr lang="en-GB" sz="2000" dirty="0" err="1" smtClean="0"/>
              <a:t>jniEnv</a:t>
            </a:r>
            <a:r>
              <a:rPr lang="en-GB" sz="2000" dirty="0" smtClean="0"/>
              <a:t>,</a:t>
            </a:r>
          </a:p>
          <a:p>
            <a:pPr marL="457200" lvl="1" indent="0">
              <a:buNone/>
            </a:pPr>
            <a:r>
              <a:rPr lang="en-GB" sz="2000" dirty="0" err="1"/>
              <a:t>j</a:t>
            </a:r>
            <a:r>
              <a:rPr lang="en-GB" sz="2000" dirty="0" err="1" smtClean="0"/>
              <a:t>object</a:t>
            </a:r>
            <a:r>
              <a:rPr lang="en-GB" sz="2000" dirty="0" smtClean="0"/>
              <a:t> </a:t>
            </a:r>
            <a:r>
              <a:rPr lang="en-GB" sz="2000" dirty="0" err="1" smtClean="0"/>
              <a:t>classInstancePointer</a:t>
            </a:r>
            <a:r>
              <a:rPr lang="en-GB" sz="2000" dirty="0" smtClean="0"/>
              <a:t>,</a:t>
            </a:r>
          </a:p>
          <a:p>
            <a:pPr marL="457200" lvl="1" indent="0">
              <a:buNone/>
            </a:pPr>
            <a:r>
              <a:rPr lang="en-GB" sz="2000" dirty="0" smtClean="0"/>
              <a:t>&lt;…</a:t>
            </a:r>
            <a:r>
              <a:rPr lang="en-GB" sz="2000" dirty="0" err="1" smtClean="0"/>
              <a:t>args</a:t>
            </a:r>
            <a:r>
              <a:rPr lang="en-GB" sz="2000" dirty="0" smtClean="0"/>
              <a:t>…&gt;);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53" y="3115175"/>
            <a:ext cx="9431547" cy="37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8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Obfuscators slow down attackers</a:t>
            </a:r>
          </a:p>
          <a:p>
            <a:r>
              <a:rPr lang="en-GB" dirty="0" smtClean="0"/>
              <a:t>Arms-race between attackers &amp; defenders</a:t>
            </a:r>
          </a:p>
          <a:p>
            <a:r>
              <a:rPr lang="en-GB" dirty="0" smtClean="0"/>
              <a:t>Both apply to legitimate software &amp; malware</a:t>
            </a:r>
          </a:p>
          <a:p>
            <a:endParaRPr lang="en-GB" dirty="0"/>
          </a:p>
          <a:p>
            <a:r>
              <a:rPr lang="en-GB" dirty="0" smtClean="0"/>
              <a:t>Obfuscators don’t fix vulnerabilities</a:t>
            </a:r>
          </a:p>
          <a:p>
            <a:pPr lvl="1"/>
            <a:r>
              <a:rPr lang="en-GB" dirty="0" smtClean="0"/>
              <a:t>Just makes them harder to find using static techniques</a:t>
            </a:r>
          </a:p>
          <a:p>
            <a:pPr lvl="1"/>
            <a:endParaRPr lang="en-GB" dirty="0"/>
          </a:p>
          <a:p>
            <a:r>
              <a:rPr lang="en-GB" dirty="0" smtClean="0"/>
              <a:t>Effective security assessments should be done with source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0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Further Reading</a:t>
            </a:r>
            <a:endParaRPr lang="en-GB" dirty="0"/>
          </a:p>
        </p:txBody>
      </p:sp>
      <p:pic>
        <p:nvPicPr>
          <p:cNvPr id="1036" name="Picture 12" descr="http://ecx.images-amazon.com/images/I/71hGzHv1Y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05" y="1882493"/>
            <a:ext cx="3588590" cy="474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ecx.images-amazon.com/images/I/51FXBjvg7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7" y="1860535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ecx.images-amazon.com/images/I/41bsfQwP3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303" y="1860476"/>
            <a:ext cx="38004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Android Studio and SDK – </a:t>
            </a:r>
            <a:r>
              <a:rPr lang="en-GB" sz="1600" dirty="0" smtClean="0">
                <a:hlinkClick r:id="rId2"/>
              </a:rPr>
              <a:t>https://developer.android.com/sdk/index.html</a:t>
            </a:r>
            <a:r>
              <a:rPr lang="en-GB" sz="1600" dirty="0" smtClean="0"/>
              <a:t> </a:t>
            </a:r>
          </a:p>
          <a:p>
            <a:r>
              <a:rPr lang="en-GB" sz="1600" dirty="0" err="1" smtClean="0"/>
              <a:t>Apktool</a:t>
            </a:r>
            <a:r>
              <a:rPr lang="en-GB" sz="1600" dirty="0" smtClean="0"/>
              <a:t> – </a:t>
            </a:r>
            <a:r>
              <a:rPr lang="en-GB" sz="1600" dirty="0" smtClean="0">
                <a:hlinkClick r:id="rId3"/>
              </a:rPr>
              <a:t>http://ibotpeaches.github.io/Apktool/</a:t>
            </a:r>
            <a:r>
              <a:rPr lang="en-GB" sz="1600" dirty="0" smtClean="0"/>
              <a:t> </a:t>
            </a:r>
          </a:p>
          <a:p>
            <a:r>
              <a:rPr lang="en-GB" sz="1600" dirty="0" err="1" smtClean="0"/>
              <a:t>smali</a:t>
            </a:r>
            <a:r>
              <a:rPr lang="en-GB" sz="1600" dirty="0" smtClean="0"/>
              <a:t>/</a:t>
            </a:r>
            <a:r>
              <a:rPr lang="en-GB" sz="1600" dirty="0" err="1" smtClean="0"/>
              <a:t>backsmali</a:t>
            </a:r>
            <a:r>
              <a:rPr lang="en-GB" sz="1600" dirty="0" smtClean="0"/>
              <a:t> – </a:t>
            </a:r>
            <a:r>
              <a:rPr lang="en-GB" sz="1600" dirty="0" smtClean="0">
                <a:hlinkClick r:id="rId4"/>
              </a:rPr>
              <a:t>https://bitbucket.org/JesusFreke/smali/downloads</a:t>
            </a:r>
            <a:r>
              <a:rPr lang="en-GB" sz="1600" dirty="0" smtClean="0"/>
              <a:t> </a:t>
            </a:r>
          </a:p>
          <a:p>
            <a:r>
              <a:rPr lang="en-GB" sz="1600" dirty="0" err="1" smtClean="0"/>
              <a:t>jd-gui</a:t>
            </a:r>
            <a:r>
              <a:rPr lang="en-GB" sz="1600" dirty="0" smtClean="0"/>
              <a:t> - </a:t>
            </a:r>
            <a:r>
              <a:rPr lang="en-GB" sz="1600" dirty="0" smtClean="0">
                <a:hlinkClick r:id="rId5"/>
              </a:rPr>
              <a:t>http://jd.benow.ca/</a:t>
            </a:r>
            <a:r>
              <a:rPr lang="en-GB" sz="1600" dirty="0" smtClean="0"/>
              <a:t> </a:t>
            </a:r>
          </a:p>
          <a:p>
            <a:r>
              <a:rPr lang="en-GB" sz="1600" dirty="0" smtClean="0"/>
              <a:t>APK Studio - </a:t>
            </a:r>
            <a:r>
              <a:rPr lang="en-GB" sz="1600" dirty="0" smtClean="0">
                <a:hlinkClick r:id="rId6"/>
              </a:rPr>
              <a:t>https://apkstudio.codeplex.com/</a:t>
            </a:r>
            <a:r>
              <a:rPr lang="en-GB" sz="1600" dirty="0" smtClean="0"/>
              <a:t> </a:t>
            </a:r>
          </a:p>
          <a:p>
            <a:r>
              <a:rPr lang="en-GB" sz="1600" dirty="0" smtClean="0"/>
              <a:t>JEB </a:t>
            </a:r>
            <a:r>
              <a:rPr lang="en-GB" sz="1600" dirty="0" err="1" smtClean="0"/>
              <a:t>Decompiler</a:t>
            </a:r>
            <a:r>
              <a:rPr lang="en-GB" sz="1600" dirty="0" smtClean="0"/>
              <a:t>  (Commercial) – </a:t>
            </a:r>
            <a:r>
              <a:rPr lang="en-GB" sz="1600" dirty="0" smtClean="0">
                <a:hlinkClick r:id="rId7"/>
              </a:rPr>
              <a:t>https://www.pnfsoftware.com/</a:t>
            </a:r>
            <a:r>
              <a:rPr lang="en-GB" sz="1600" dirty="0" smtClean="0"/>
              <a:t> 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Not Covered in this presentation:</a:t>
            </a:r>
          </a:p>
          <a:p>
            <a:r>
              <a:rPr lang="en-GB" sz="1600" dirty="0" smtClean="0"/>
              <a:t>Radare2 – </a:t>
            </a:r>
            <a:r>
              <a:rPr lang="en-GB" sz="1600" dirty="0" smtClean="0">
                <a:hlinkClick r:id="rId8"/>
              </a:rPr>
              <a:t>http://www.radare.org/r/down.html</a:t>
            </a:r>
            <a:r>
              <a:rPr lang="en-GB" sz="1600" dirty="0" smtClean="0"/>
              <a:t> </a:t>
            </a:r>
          </a:p>
          <a:p>
            <a:r>
              <a:rPr lang="en-GB" sz="1600" dirty="0" err="1" smtClean="0"/>
              <a:t>Androguard</a:t>
            </a:r>
            <a:r>
              <a:rPr lang="en-GB" sz="1600" dirty="0" smtClean="0"/>
              <a:t> – </a:t>
            </a:r>
            <a:r>
              <a:rPr lang="en-GB" sz="1600" dirty="0" smtClean="0">
                <a:hlinkClick r:id="rId9"/>
              </a:rPr>
              <a:t>https://github.com/androguard/androguard</a:t>
            </a:r>
            <a:r>
              <a:rPr lang="en-GB" sz="1600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Engineering Inputs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Compiled object code</a:t>
            </a:r>
          </a:p>
          <a:p>
            <a:r>
              <a:rPr lang="en-GB" b="1" dirty="0" smtClean="0"/>
              <a:t>Dynamic application behaviour</a:t>
            </a:r>
          </a:p>
          <a:p>
            <a:r>
              <a:rPr lang="en-GB" dirty="0" smtClean="0"/>
              <a:t>Static Resources – configuration files etc.</a:t>
            </a:r>
          </a:p>
          <a:p>
            <a:r>
              <a:rPr lang="en-GB" dirty="0" smtClean="0"/>
              <a:t>Associated systems e.g. server for a client</a:t>
            </a:r>
          </a:p>
          <a:p>
            <a:r>
              <a:rPr lang="en-GB" dirty="0" smtClean="0"/>
              <a:t>Similar applications /systems</a:t>
            </a:r>
          </a:p>
          <a:p>
            <a:r>
              <a:rPr lang="en-GB" dirty="0" smtClean="0"/>
              <a:t>Public Documentation / Standards</a:t>
            </a:r>
          </a:p>
          <a:p>
            <a:r>
              <a:rPr lang="en-GB" dirty="0" smtClean="0"/>
              <a:t>Open source code (i.e. libraries, LGPL components)</a:t>
            </a:r>
          </a:p>
          <a:p>
            <a:r>
              <a:rPr lang="en-GB" dirty="0" smtClean="0"/>
              <a:t>Patents</a:t>
            </a:r>
          </a:p>
          <a:p>
            <a:r>
              <a:rPr lang="en-GB" dirty="0" smtClean="0"/>
              <a:t>Company Structure &amp; History</a:t>
            </a:r>
          </a:p>
          <a:p>
            <a:pPr lvl="1"/>
            <a:r>
              <a:rPr lang="en-GB" dirty="0" smtClean="0"/>
              <a:t>Mergers, Acquisitions, Licensing Deals</a:t>
            </a:r>
          </a:p>
          <a:p>
            <a:r>
              <a:rPr lang="en-GB" dirty="0" smtClean="0"/>
              <a:t>Open Source Intelligence (i.e. LinkedIn, Leaked Documents)</a:t>
            </a:r>
          </a:p>
        </p:txBody>
      </p:sp>
    </p:spTree>
    <p:extLst>
      <p:ext uri="{BB962C8B-B14F-4D97-AF65-F5344CB8AC3E}">
        <p14:creationId xmlns:p14="http://schemas.microsoft.com/office/powerpoint/2010/main" val="18343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sights.dice.com/wp-content/uploads/2012/01/android_ang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300" y="707367"/>
            <a:ext cx="8731700" cy="615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Twitter: @</a:t>
            </a:r>
            <a:r>
              <a:rPr lang="en-GB" sz="2800" dirty="0" err="1" smtClean="0">
                <a:solidFill>
                  <a:schemeClr val="tx1"/>
                </a:solidFill>
              </a:rPr>
              <a:t>tkeetch</a:t>
            </a:r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Email: tom@intrinsec.co.uk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vs. Dynamic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Typically want to combine both approaches</a:t>
            </a:r>
          </a:p>
          <a:p>
            <a:endParaRPr lang="en-GB" dirty="0" smtClean="0"/>
          </a:p>
          <a:p>
            <a:r>
              <a:rPr lang="en-GB" dirty="0" smtClean="0"/>
              <a:t>Sometimes static analysis is required first to:</a:t>
            </a:r>
          </a:p>
          <a:p>
            <a:pPr lvl="1"/>
            <a:r>
              <a:rPr lang="en-GB" dirty="0" smtClean="0"/>
              <a:t>Remove anti-debugging functionality</a:t>
            </a:r>
          </a:p>
          <a:p>
            <a:pPr lvl="1"/>
            <a:r>
              <a:rPr lang="en-GB" dirty="0" smtClean="0"/>
              <a:t>Bypass root/jailbreak detection</a:t>
            </a:r>
          </a:p>
          <a:p>
            <a:pPr lvl="1"/>
            <a:r>
              <a:rPr lang="en-GB" dirty="0" smtClean="0"/>
              <a:t>Identify hidden functionality</a:t>
            </a:r>
          </a:p>
          <a:p>
            <a:pPr lvl="1"/>
            <a:r>
              <a:rPr lang="en-GB" dirty="0" smtClean="0"/>
              <a:t>Disable certificate pinning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Dynamic analysis can be faster if app is heavily obfuscated</a:t>
            </a:r>
          </a:p>
          <a:p>
            <a:pPr lvl="1"/>
            <a:r>
              <a:rPr lang="en-GB" dirty="0" smtClean="0"/>
              <a:t>Dependent on the app, and what you want to find out</a:t>
            </a:r>
          </a:p>
          <a:p>
            <a:pPr lvl="1"/>
            <a:r>
              <a:rPr lang="en-GB" dirty="0" smtClean="0"/>
              <a:t>Normally fastest way to identify attack surface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67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Engineering - Legality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5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tter-Call-Sa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9895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69010" y="-86264"/>
            <a:ext cx="48874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 smtClean="0"/>
              <a:t>I am not a lawyer!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11957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2340</Words>
  <Application>Microsoft Office PowerPoint</Application>
  <PresentationFormat>Widescreen</PresentationFormat>
  <Paragraphs>497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Courier New</vt:lpstr>
      <vt:lpstr>Office Theme</vt:lpstr>
      <vt:lpstr>Reverse Engineering Obfuscated Android Applications</vt:lpstr>
      <vt:lpstr>About Me</vt:lpstr>
      <vt:lpstr>Contents</vt:lpstr>
      <vt:lpstr>Reverse Engineering</vt:lpstr>
      <vt:lpstr>Reverse Engineering</vt:lpstr>
      <vt:lpstr>Reverse Engineering Inputs</vt:lpstr>
      <vt:lpstr>Static vs. Dynamic Analysis</vt:lpstr>
      <vt:lpstr>Reverse Engineering - Legality</vt:lpstr>
      <vt:lpstr>PowerPoint Presentation</vt:lpstr>
      <vt:lpstr>Reverse Engineering – Legal Impediments</vt:lpstr>
      <vt:lpstr>The Android Runtimes</vt:lpstr>
      <vt:lpstr>Android Applications - Platforms</vt:lpstr>
      <vt:lpstr>Dalvik Runtime</vt:lpstr>
      <vt:lpstr>ART</vt:lpstr>
      <vt:lpstr>PowerPoint Presentation</vt:lpstr>
      <vt:lpstr>Let’s Reverse an Android App!</vt:lpstr>
      <vt:lpstr>First we need an APK…</vt:lpstr>
      <vt:lpstr>Inside the APK</vt:lpstr>
      <vt:lpstr>APK Analysis Process</vt:lpstr>
      <vt:lpstr>Reversing an APK</vt:lpstr>
      <vt:lpstr>APK Analysis Tools – apktool &amp; baksmali</vt:lpstr>
      <vt:lpstr>APK Analysis Tools –smali &amp; apktool</vt:lpstr>
      <vt:lpstr>APK Analysis Tools – dex2jar &amp; jd-gui</vt:lpstr>
      <vt:lpstr>Reversing an APK – JEB Decompiler</vt:lpstr>
      <vt:lpstr>Detour: Modifying the APK</vt:lpstr>
      <vt:lpstr>Java Source Code?</vt:lpstr>
      <vt:lpstr>PowerPoint Presentation</vt:lpstr>
      <vt:lpstr>Overcoming Obfuscation</vt:lpstr>
      <vt:lpstr>Obfuscated Java Code</vt:lpstr>
      <vt:lpstr>It’s Not All Bad…</vt:lpstr>
      <vt:lpstr>PowerPoint Presentation</vt:lpstr>
      <vt:lpstr>Identifying Classes (1)</vt:lpstr>
      <vt:lpstr>Identifying Classes (2)</vt:lpstr>
      <vt:lpstr>Identifying Classes (3)</vt:lpstr>
      <vt:lpstr>Identifying Classes (4)</vt:lpstr>
      <vt:lpstr>Android Manifest</vt:lpstr>
      <vt:lpstr>Android Manifest Contents</vt:lpstr>
      <vt:lpstr>Where to Start?</vt:lpstr>
      <vt:lpstr>Some Common Obfuscations</vt:lpstr>
      <vt:lpstr>DexGuard String Encryption</vt:lpstr>
      <vt:lpstr>ProGuard &amp; DexGuard</vt:lpstr>
      <vt:lpstr>Example: DexGuard String Encryption</vt:lpstr>
      <vt:lpstr>ObfuscatedAppConfig.Lookup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Encryption Summary</vt:lpstr>
      <vt:lpstr>Call Hiding Using Reflection</vt:lpstr>
      <vt:lpstr>Native Code</vt:lpstr>
      <vt:lpstr>Android Native Code</vt:lpstr>
      <vt:lpstr>JNI Exports</vt:lpstr>
      <vt:lpstr>Conclusions</vt:lpstr>
      <vt:lpstr>Conclusions </vt:lpstr>
      <vt:lpstr>Recommended Further Reading</vt:lpstr>
      <vt:lpstr>Tool References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Obfuscated Android Applications</dc:title>
  <dc:creator>Tom Keetch</dc:creator>
  <cp:lastModifiedBy>Tom Keetch</cp:lastModifiedBy>
  <cp:revision>94</cp:revision>
  <dcterms:created xsi:type="dcterms:W3CDTF">2015-06-28T14:59:53Z</dcterms:created>
  <dcterms:modified xsi:type="dcterms:W3CDTF">2015-07-06T20:23:47Z</dcterms:modified>
</cp:coreProperties>
</file>