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77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735C2-288A-4C4A-A015-7E0CC68F8E37}" v="81" dt="2019-02-25T13:42:48.457"/>
    <p1510:client id="{6D040EE1-A878-4AEB-945B-15A42E8F2D25}" v="83" dt="2019-02-26T02:23:58.420"/>
    <p1510:client id="{1499E420-9849-16DD-00C5-6FF5551F5E96}" v="245" dt="2019-02-25T15:21:40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상환(컴퓨터공학과)" userId="S::jsh710101@postech.ac.kr::60aaafb5-b41c-421d-9320-5e0d9455c78e" providerId="AD" clId="Web-{1499E420-9849-16DD-00C5-6FF5551F5E96}"/>
    <pc:docChg chg="modSld">
      <pc:chgData name="장상환(컴퓨터공학과)" userId="S::jsh710101@postech.ac.kr::60aaafb5-b41c-421d-9320-5e0d9455c78e" providerId="AD" clId="Web-{1499E420-9849-16DD-00C5-6FF5551F5E96}" dt="2019-02-25T15:21:31.043" v="192"/>
      <pc:docMkLst>
        <pc:docMk/>
      </pc:docMkLst>
      <pc:sldChg chg="modSp">
        <pc:chgData name="장상환(컴퓨터공학과)" userId="S::jsh710101@postech.ac.kr::60aaafb5-b41c-421d-9320-5e0d9455c78e" providerId="AD" clId="Web-{1499E420-9849-16DD-00C5-6FF5551F5E96}" dt="2019-02-25T15:12:49.407" v="4" actId="20577"/>
        <pc:sldMkLst>
          <pc:docMk/>
          <pc:sldMk cId="2488641436" sldId="258"/>
        </pc:sldMkLst>
        <pc:spChg chg="mod">
          <ac:chgData name="장상환(컴퓨터공학과)" userId="S::jsh710101@postech.ac.kr::60aaafb5-b41c-421d-9320-5e0d9455c78e" providerId="AD" clId="Web-{1499E420-9849-16DD-00C5-6FF5551F5E96}" dt="2019-02-25T15:12:49.407" v="4" actId="20577"/>
          <ac:spMkLst>
            <pc:docMk/>
            <pc:sldMk cId="2488641436" sldId="258"/>
            <ac:spMk id="3" creationId="{00000000-0000-0000-0000-000000000000}"/>
          </ac:spMkLst>
        </pc:spChg>
      </pc:sldChg>
      <pc:sldChg chg="addSp modSp">
        <pc:chgData name="장상환(컴퓨터공학과)" userId="S::jsh710101@postech.ac.kr::60aaafb5-b41c-421d-9320-5e0d9455c78e" providerId="AD" clId="Web-{1499E420-9849-16DD-00C5-6FF5551F5E96}" dt="2019-02-25T15:21:31.043" v="192"/>
        <pc:sldMkLst>
          <pc:docMk/>
          <pc:sldMk cId="2456201365" sldId="268"/>
        </pc:sldMkLst>
        <pc:graphicFrameChg chg="add mod modGraphic">
          <ac:chgData name="장상환(컴퓨터공학과)" userId="S::jsh710101@postech.ac.kr::60aaafb5-b41c-421d-9320-5e0d9455c78e" providerId="AD" clId="Web-{1499E420-9849-16DD-00C5-6FF5551F5E96}" dt="2019-02-25T15:21:31.043" v="192"/>
          <ac:graphicFrameMkLst>
            <pc:docMk/>
            <pc:sldMk cId="2456201365" sldId="268"/>
            <ac:graphicFrameMk id="6" creationId="{F6203F67-8F36-43E9-A78A-B906AD4A85CB}"/>
          </ac:graphicFrameMkLst>
        </pc:graphicFrameChg>
        <pc:graphicFrameChg chg="mod modGraphic">
          <ac:chgData name="장상환(컴퓨터공학과)" userId="S::jsh710101@postech.ac.kr::60aaafb5-b41c-421d-9320-5e0d9455c78e" providerId="AD" clId="Web-{1499E420-9849-16DD-00C5-6FF5551F5E96}" dt="2019-02-25T15:13:28.439" v="27" actId="1076"/>
          <ac:graphicFrameMkLst>
            <pc:docMk/>
            <pc:sldMk cId="2456201365" sldId="268"/>
            <ac:graphicFrameMk id="7" creationId="{00000000-0000-0000-0000-000000000000}"/>
          </ac:graphicFrameMkLst>
        </pc:graphicFrameChg>
      </pc:sldChg>
    </pc:docChg>
  </pc:docChgLst>
  <pc:docChgLst>
    <pc:chgData name="장상환(컴퓨터공학과)" userId="S::jsh710101@postech.ac.kr::60aaafb5-b41c-421d-9320-5e0d9455c78e" providerId="AD" clId="Web-{126735C2-288A-4C4A-A015-7E0CC68F8E37}"/>
    <pc:docChg chg="modSld">
      <pc:chgData name="장상환(컴퓨터공학과)" userId="S::jsh710101@postech.ac.kr::60aaafb5-b41c-421d-9320-5e0d9455c78e" providerId="AD" clId="Web-{126735C2-288A-4C4A-A015-7E0CC68F8E37}" dt="2019-02-25T13:42:48.457" v="53" actId="20577"/>
      <pc:docMkLst>
        <pc:docMk/>
      </pc:docMkLst>
      <pc:sldChg chg="modSp">
        <pc:chgData name="장상환(컴퓨터공학과)" userId="S::jsh710101@postech.ac.kr::60aaafb5-b41c-421d-9320-5e0d9455c78e" providerId="AD" clId="Web-{126735C2-288A-4C4A-A015-7E0CC68F8E37}" dt="2019-02-25T13:42:48.457" v="52" actId="20577"/>
        <pc:sldMkLst>
          <pc:docMk/>
          <pc:sldMk cId="120598838" sldId="266"/>
        </pc:sldMkLst>
        <pc:spChg chg="mod">
          <ac:chgData name="장상환(컴퓨터공학과)" userId="S::jsh710101@postech.ac.kr::60aaafb5-b41c-421d-9320-5e0d9455c78e" providerId="AD" clId="Web-{126735C2-288A-4C4A-A015-7E0CC68F8E37}" dt="2019-02-25T13:42:48.457" v="52" actId="20577"/>
          <ac:spMkLst>
            <pc:docMk/>
            <pc:sldMk cId="120598838" sldId="266"/>
            <ac:spMk id="9" creationId="{00000000-0000-0000-0000-000000000000}"/>
          </ac:spMkLst>
        </pc:spChg>
        <pc:graphicFrameChg chg="mod modGraphic">
          <ac:chgData name="장상환(컴퓨터공학과)" userId="S::jsh710101@postech.ac.kr::60aaafb5-b41c-421d-9320-5e0d9455c78e" providerId="AD" clId="Web-{126735C2-288A-4C4A-A015-7E0CC68F8E37}" dt="2019-02-25T13:42:09.035" v="43"/>
          <ac:graphicFrameMkLst>
            <pc:docMk/>
            <pc:sldMk cId="120598838" sldId="266"/>
            <ac:graphicFrameMk id="8" creationId="{00000000-0000-0000-0000-000000000000}"/>
          </ac:graphicFrameMkLst>
        </pc:graphicFrameChg>
      </pc:sldChg>
    </pc:docChg>
  </pc:docChgLst>
  <pc:docChgLst>
    <pc:chgData name="장상환(컴퓨터공학과)" userId="S::jsh710101@postech.ac.kr::60aaafb5-b41c-421d-9320-5e0d9455c78e" providerId="AD" clId="Web-{6D040EE1-A878-4AEB-945B-15A42E8F2D25}"/>
    <pc:docChg chg="modSld">
      <pc:chgData name="장상환(컴퓨터공학과)" userId="S::jsh710101@postech.ac.kr::60aaafb5-b41c-421d-9320-5e0d9455c78e" providerId="AD" clId="Web-{6D040EE1-A878-4AEB-945B-15A42E8F2D25}" dt="2019-02-26T02:23:58.420" v="506"/>
      <pc:docMkLst>
        <pc:docMk/>
      </pc:docMkLst>
      <pc:sldChg chg="addSp modSp">
        <pc:chgData name="장상환(컴퓨터공학과)" userId="S::jsh710101@postech.ac.kr::60aaafb5-b41c-421d-9320-5e0d9455c78e" providerId="AD" clId="Web-{6D040EE1-A878-4AEB-945B-15A42E8F2D25}" dt="2019-02-26T01:46:12.139" v="106" actId="20577"/>
        <pc:sldMkLst>
          <pc:docMk/>
          <pc:sldMk cId="120598838" sldId="266"/>
        </pc:sldMkLst>
        <pc:spChg chg="mod">
          <ac:chgData name="장상환(컴퓨터공학과)" userId="S::jsh710101@postech.ac.kr::60aaafb5-b41c-421d-9320-5e0d9455c78e" providerId="AD" clId="Web-{6D040EE1-A878-4AEB-945B-15A42E8F2D25}" dt="2019-02-26T01:46:12.139" v="106" actId="20577"/>
          <ac:spMkLst>
            <pc:docMk/>
            <pc:sldMk cId="120598838" sldId="266"/>
            <ac:spMk id="9" creationId="{00000000-0000-0000-0000-000000000000}"/>
          </ac:spMkLst>
        </pc:spChg>
        <pc:graphicFrameChg chg="mod modGraphic">
          <ac:chgData name="장상환(컴퓨터공학과)" userId="S::jsh710101@postech.ac.kr::60aaafb5-b41c-421d-9320-5e0d9455c78e" providerId="AD" clId="Web-{6D040EE1-A878-4AEB-945B-15A42E8F2D25}" dt="2019-02-26T01:41:19.065" v="90"/>
          <ac:graphicFrameMkLst>
            <pc:docMk/>
            <pc:sldMk cId="120598838" sldId="266"/>
            <ac:graphicFrameMk id="8" creationId="{00000000-0000-0000-0000-000000000000}"/>
          </ac:graphicFrameMkLst>
        </pc:graphicFrameChg>
        <pc:graphicFrameChg chg="add mod ord modGraphic">
          <ac:chgData name="장상환(컴퓨터공학과)" userId="S::jsh710101@postech.ac.kr::60aaafb5-b41c-421d-9320-5e0d9455c78e" providerId="AD" clId="Web-{6D040EE1-A878-4AEB-945B-15A42E8F2D25}" dt="2019-02-26T01:46:00.264" v="103"/>
          <ac:graphicFrameMkLst>
            <pc:docMk/>
            <pc:sldMk cId="120598838" sldId="266"/>
            <ac:graphicFrameMk id="10" creationId="{88FD69A4-F052-49AA-9E90-A80A189E45A5}"/>
          </ac:graphicFrameMkLst>
        </pc:graphicFrameChg>
      </pc:sldChg>
      <pc:sldChg chg="modSp">
        <pc:chgData name="장상환(컴퓨터공학과)" userId="S::jsh710101@postech.ac.kr::60aaafb5-b41c-421d-9320-5e0d9455c78e" providerId="AD" clId="Web-{6D040EE1-A878-4AEB-945B-15A42E8F2D25}" dt="2019-02-26T02:23:58.420" v="506"/>
        <pc:sldMkLst>
          <pc:docMk/>
          <pc:sldMk cId="2456201365" sldId="268"/>
        </pc:sldMkLst>
        <pc:graphicFrameChg chg="mod modGraphic">
          <ac:chgData name="장상환(컴퓨터공학과)" userId="S::jsh710101@postech.ac.kr::60aaafb5-b41c-421d-9320-5e0d9455c78e" providerId="AD" clId="Web-{6D040EE1-A878-4AEB-945B-15A42E8F2D25}" dt="2019-02-26T02:23:58.420" v="506"/>
          <ac:graphicFrameMkLst>
            <pc:docMk/>
            <pc:sldMk cId="2456201365" sldId="268"/>
            <ac:graphicFrameMk id="6" creationId="{F6203F67-8F36-43E9-A78A-B906AD4A85CB}"/>
          </ac:graphicFrameMkLst>
        </pc:graphicFrameChg>
        <pc:graphicFrameChg chg="mod modGraphic">
          <ac:chgData name="장상환(컴퓨터공학과)" userId="S::jsh710101@postech.ac.kr::60aaafb5-b41c-421d-9320-5e0d9455c78e" providerId="AD" clId="Web-{6D040EE1-A878-4AEB-945B-15A42E8F2D25}" dt="2019-02-26T02:15:52.349" v="252"/>
          <ac:graphicFrameMkLst>
            <pc:docMk/>
            <pc:sldMk cId="2456201365" sldId="268"/>
            <ac:graphicFrameMk id="7" creationId="{00000000-0000-0000-0000-000000000000}"/>
          </ac:graphicFrameMkLst>
        </pc:graphicFrameChg>
      </pc:sldChg>
    </pc:docChg>
  </pc:docChgLst>
  <pc:docChgLst>
    <pc:chgData name="김광선 Gwangsun Kim" userId="4c38dcb7-c6c5-4fac-84b8-1ca422d1aaac" providerId="ADAL" clId="{5B64AC63-061C-43D0-B86B-2293B2A6FF98}"/>
    <pc:docChg chg="undo custSel modSld">
      <pc:chgData name="김광선 Gwangsun Kim" userId="4c38dcb7-c6c5-4fac-84b8-1ca422d1aaac" providerId="ADAL" clId="{5B64AC63-061C-43D0-B86B-2293B2A6FF98}" dt="2019-02-25T13:39:36.615" v="214" actId="20577"/>
      <pc:docMkLst>
        <pc:docMk/>
      </pc:docMkLst>
      <pc:sldChg chg="modSp">
        <pc:chgData name="김광선 Gwangsun Kim" userId="4c38dcb7-c6c5-4fac-84b8-1ca422d1aaac" providerId="ADAL" clId="{5B64AC63-061C-43D0-B86B-2293B2A6FF98}" dt="2019-02-25T13:36:56.464" v="43" actId="20577"/>
        <pc:sldMkLst>
          <pc:docMk/>
          <pc:sldMk cId="2009504577" sldId="273"/>
        </pc:sldMkLst>
        <pc:spChg chg="mod">
          <ac:chgData name="김광선 Gwangsun Kim" userId="4c38dcb7-c6c5-4fac-84b8-1ca422d1aaac" providerId="ADAL" clId="{5B64AC63-061C-43D0-B86B-2293B2A6FF98}" dt="2019-02-25T13:36:56.464" v="43" actId="20577"/>
          <ac:spMkLst>
            <pc:docMk/>
            <pc:sldMk cId="2009504577" sldId="273"/>
            <ac:spMk id="3" creationId="{00000000-0000-0000-0000-000000000000}"/>
          </ac:spMkLst>
        </pc:spChg>
      </pc:sldChg>
      <pc:sldChg chg="modSp">
        <pc:chgData name="김광선 Gwangsun Kim" userId="4c38dcb7-c6c5-4fac-84b8-1ca422d1aaac" providerId="ADAL" clId="{5B64AC63-061C-43D0-B86B-2293B2A6FF98}" dt="2019-02-25T13:39:36.615" v="214" actId="20577"/>
        <pc:sldMkLst>
          <pc:docMk/>
          <pc:sldMk cId="304651877" sldId="275"/>
        </pc:sldMkLst>
        <pc:spChg chg="mod">
          <ac:chgData name="김광선 Gwangsun Kim" userId="4c38dcb7-c6c5-4fac-84b8-1ca422d1aaac" providerId="ADAL" clId="{5B64AC63-061C-43D0-B86B-2293B2A6FF98}" dt="2019-02-25T13:39:36.615" v="214" actId="20577"/>
          <ac:spMkLst>
            <pc:docMk/>
            <pc:sldMk cId="304651877" sldId="27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6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8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1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9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8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7E10-7F17-4B4E-A5D5-3625F9AB10EF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7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58190"/>
            <a:ext cx="12192000" cy="946484"/>
          </a:xfrm>
        </p:spPr>
        <p:txBody>
          <a:bodyPr anchor="ctr">
            <a:noAutofit/>
          </a:bodyPr>
          <a:lstStyle/>
          <a:p>
            <a:r>
              <a:rPr lang="en-US" altLang="ko-KR" sz="6500" b="1"/>
              <a:t>CSED311 Lab1: ALU</a:t>
            </a:r>
            <a:endParaRPr lang="ko-KR" altLang="en-US" sz="65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24926"/>
            <a:ext cx="9144000" cy="958516"/>
          </a:xfrm>
        </p:spPr>
        <p:txBody>
          <a:bodyPr anchor="ctr">
            <a:normAutofit lnSpcReduction="10000"/>
          </a:bodyPr>
          <a:lstStyle/>
          <a:p>
            <a:r>
              <a:rPr lang="en-US" altLang="ko-KR" sz="3000" b="1" err="1"/>
              <a:t>Sanghwan</a:t>
            </a:r>
            <a:r>
              <a:rPr lang="en-US" altLang="ko-KR" sz="3000" b="1"/>
              <a:t> Jang</a:t>
            </a:r>
          </a:p>
          <a:p>
            <a:r>
              <a:rPr lang="en-US" altLang="ko-KR" sz="2500"/>
              <a:t>jsh710101@postech.ac.kr</a:t>
            </a:r>
            <a:endParaRPr lang="ko-KR" altLang="en-US" sz="25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Report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4507834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Introduction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should describe: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What you have to design &amp; implement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What you have to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can save a lot of time with a </a:t>
            </a:r>
            <a:r>
              <a:rPr lang="en-US" altLang="ko-KR" b="1"/>
              <a:t>careful design</a:t>
            </a:r>
            <a:r>
              <a:rPr lang="en-US" altLang="ko-KR"/>
              <a:t>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should make an effort to write this section. For example: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How to divide a large module into submodules?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How does each submodule operate?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How to interconnect them?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If necessary, you should add a diagram to your report.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Handwritten diagram is OK.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Report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4507834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should explain your Verilog code. For example: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The overall structure of your 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A short, but meaningful description for each of your non-trivial modules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The interactions between modules when they run a given scenario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Do </a:t>
            </a:r>
            <a:r>
              <a:rPr lang="en-US" altLang="ko-KR" b="1"/>
              <a:t>NOT</a:t>
            </a:r>
            <a:r>
              <a:rPr lang="en-US" altLang="ko-KR"/>
              <a:t> explain too much details of your implementation.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Do </a:t>
            </a:r>
            <a:r>
              <a:rPr lang="en-US" altLang="ko-KR" b="1"/>
              <a:t>NOT </a:t>
            </a:r>
            <a:r>
              <a:rPr lang="en-US" altLang="ko-KR"/>
              <a:t>show the waveform results.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I will check your waveform results during the demo.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Report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4507834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Discussion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can write anything </a:t>
            </a:r>
            <a:r>
              <a:rPr lang="en-US" altLang="ko-KR" b="1"/>
              <a:t>valuable</a:t>
            </a:r>
            <a:r>
              <a:rPr lang="en-US" altLang="ko-KR"/>
              <a:t> that you want to inform. For example: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Important decisions you made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Difficulties in designing and implementing, and your solutions for these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Differences between your design and implementation, and the reasons for these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Feedback to TAs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Conclusion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don’t need to repeat the contents of the Introduction section.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You just need to answer the following question: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/>
              <a:t>Did you succeed in achieving the goals described in the Introduction section?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ko-KR"/>
              <a:t>If not, which goals could not be achieved? Why?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Demo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3208423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/>
              <a:t>You will be asked to</a:t>
            </a:r>
          </a:p>
          <a:p>
            <a:pPr marL="457200" indent="-457200" algn="l">
              <a:buAutoNum type="arabicPeriod"/>
            </a:pPr>
            <a:r>
              <a:rPr lang="en-US" altLang="ko-KR" sz="2500"/>
              <a:t>Show the TA that your implementation works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We will provide a </a:t>
            </a:r>
            <a:r>
              <a:rPr lang="en-US" altLang="ko-KR" err="1"/>
              <a:t>testbench</a:t>
            </a:r>
            <a:r>
              <a:rPr lang="en-US" altLang="ko-KR"/>
              <a:t> code for testing your implementation.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lvl="0" indent="-457200" algn="l">
              <a:buFont typeface="Arial" panose="020B0604020202020204" pitchFamily="34" charset="0"/>
              <a:buAutoNum type="arabicPeriod"/>
            </a:pPr>
            <a:r>
              <a:rPr lang="en-US" altLang="ko-KR" sz="2500">
                <a:solidFill>
                  <a:prstClr val="black"/>
                </a:solidFill>
              </a:rPr>
              <a:t>Answer some questions about your design and implementation</a:t>
            </a:r>
            <a:endParaRPr lang="en-US" altLang="ko-KR" sz="25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If you did your assignment well, you don’t have to worry!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Contents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8"/>
            <a:ext cx="11389896" cy="3866148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/>
              <a:t>Team Announcement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/>
              <a:t>Assignment Announcement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/>
              <a:t>Report &amp; Demo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43313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Team Announcement</a:t>
            </a:r>
            <a:endParaRPr lang="ko-KR" altLang="en-US" sz="50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78599"/>
              </p:ext>
            </p:extLst>
          </p:nvPr>
        </p:nvGraphicFramePr>
        <p:xfrm>
          <a:off x="802107" y="1507963"/>
          <a:ext cx="298383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6">
                  <a:extLst>
                    <a:ext uri="{9D8B030D-6E8A-4147-A177-3AD203B41FA5}">
                      <a16:colId xmlns:a16="http://schemas.microsoft.com/office/drawing/2014/main" val="998785088"/>
                    </a:ext>
                  </a:extLst>
                </a:gridCol>
                <a:gridCol w="1144702">
                  <a:extLst>
                    <a:ext uri="{9D8B030D-6E8A-4147-A177-3AD203B41FA5}">
                      <a16:colId xmlns:a16="http://schemas.microsoft.com/office/drawing/2014/main" val="267751436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133202684"/>
                    </a:ext>
                  </a:extLst>
                </a:gridCol>
              </a:tblGrid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손주은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정준혁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9988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김수창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조상혁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318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박수완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이준호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95280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이승준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김윤수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55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김병수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문민재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4724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박지훈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51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민유영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김성남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961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최지훈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이준석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91471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홍윤재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김동현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1998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최진환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강혁규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66024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홍승하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조현욱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7647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석민상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박건우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2182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류나현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주광진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65920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송시호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김승현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9169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장영상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+mn-lt"/>
                        </a:rPr>
                        <a:t>전현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9784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90244"/>
              </p:ext>
            </p:extLst>
          </p:nvPr>
        </p:nvGraphicFramePr>
        <p:xfrm>
          <a:off x="4042612" y="1507958"/>
          <a:ext cx="298383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6">
                  <a:extLst>
                    <a:ext uri="{9D8B030D-6E8A-4147-A177-3AD203B41FA5}">
                      <a16:colId xmlns:a16="http://schemas.microsoft.com/office/drawing/2014/main" val="998785088"/>
                    </a:ext>
                  </a:extLst>
                </a:gridCol>
                <a:gridCol w="1144702">
                  <a:extLst>
                    <a:ext uri="{9D8B030D-6E8A-4147-A177-3AD203B41FA5}">
                      <a16:colId xmlns:a16="http://schemas.microsoft.com/office/drawing/2014/main" val="267751436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133202684"/>
                    </a:ext>
                  </a:extLst>
                </a:gridCol>
              </a:tblGrid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형은영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엄태강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9988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강다현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이다영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318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18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제상은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95280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19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김정우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정성윤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55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20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이재엽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4724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곽성재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51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정윤우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유태형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961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23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이정우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권동현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91471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명성현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조승혁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1998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25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박재준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김승진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66024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26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정채윤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문새미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7647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27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김진수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2182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28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강민수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김동현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65920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29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박민준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err="1">
                          <a:solidFill>
                            <a:schemeClr val="tx1"/>
                          </a:solidFill>
                          <a:latin typeface="+mn-lt"/>
                        </a:rPr>
                        <a:t>조채은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9169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이재원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9784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8FD69A4-F052-49AA-9E90-A80A189E4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5040"/>
              </p:ext>
            </p:extLst>
          </p:nvPr>
        </p:nvGraphicFramePr>
        <p:xfrm>
          <a:off x="7264401" y="1507957"/>
          <a:ext cx="29838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6">
                  <a:extLst>
                    <a:ext uri="{9D8B030D-6E8A-4147-A177-3AD203B41FA5}">
                      <a16:colId xmlns:a16="http://schemas.microsoft.com/office/drawing/2014/main" val="998785088"/>
                    </a:ext>
                  </a:extLst>
                </a:gridCol>
                <a:gridCol w="1144702">
                  <a:extLst>
                    <a:ext uri="{9D8B030D-6E8A-4147-A177-3AD203B41FA5}">
                      <a16:colId xmlns:a16="http://schemas.microsoft.com/office/drawing/2014/main" val="267751436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133202684"/>
                    </a:ext>
                  </a:extLst>
                </a:gridCol>
              </a:tblGrid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김민성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이창훈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9988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318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95280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553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4724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51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961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91471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1998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6602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5474" y="4798303"/>
            <a:ext cx="2844800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강다현</a:t>
            </a:r>
            <a:r>
              <a:rPr lang="ko-KR" altLang="en-US" sz="1000" dirty="0">
                <a:solidFill>
                  <a:srgbClr val="FFFF00"/>
                </a:solidFill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강민수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강혁규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곽성재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권동현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김동현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김동현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김민성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김병수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김성남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김성태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김수창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김승진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김승현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김윤수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김정우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김종민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김진수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김호영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류나현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명성현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문민재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문새미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민유영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박건우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박민준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>
                <a:solidFill>
                  <a:srgbClr val="FFFF00"/>
                </a:solidFill>
                <a:ea typeface="맑은 고딕"/>
              </a:rPr>
              <a:t>박수완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박재준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박지훈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석민상</a:t>
            </a:r>
            <a:r>
              <a:rPr lang="ko-KR" altLang="en-US" sz="1000" dirty="0">
                <a:solidFill>
                  <a:srgbClr val="FFFF00"/>
                </a:solidFill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손주은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송시호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엄태강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유태형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이다영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이서림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이승준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이재엽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이재원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이정우</a:t>
            </a:r>
            <a:r>
              <a:rPr lang="ko-KR" altLang="en-US" sz="1000" dirty="0">
                <a:ea typeface="맑은 고딕"/>
              </a:rPr>
              <a:t> 이정은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이준석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이준호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이창훈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장영상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전현</a:t>
            </a:r>
            <a:r>
              <a:rPr lang="ko-KR" altLang="en-US" sz="1000" dirty="0">
                <a:ea typeface="맑은 고딕"/>
              </a:rPr>
              <a:t>   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정성윤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정윤우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정준혁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정채윤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>
                <a:solidFill>
                  <a:srgbClr val="FFFF00"/>
                </a:solidFill>
                <a:ea typeface="맑은 고딕"/>
              </a:rPr>
              <a:t>제상은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조상혁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조승혁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조채은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조현욱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주광진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최지훈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최진환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편현장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형은영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홍승하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  <a:ea typeface="맑은 고딕"/>
              </a:rPr>
              <a:t>홍윤재</a:t>
            </a:r>
            <a:endParaRPr lang="ko-KR" altLang="en-US" sz="1000" dirty="0">
              <a:solidFill>
                <a:srgbClr val="FFFF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5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Assignment Announcement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4523876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>
                <a:ea typeface="맑은 고딕"/>
              </a:rPr>
              <a:t>Implement ALU (Arithmetic Logic Unit) in Verilog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Input: (A, B, </a:t>
            </a:r>
            <a:r>
              <a:rPr lang="en-US" altLang="ko-KR" err="1">
                <a:ea typeface="맑은 고딕"/>
              </a:rPr>
              <a:t>FuncCode</a:t>
            </a:r>
            <a:r>
              <a:rPr lang="en-US" altLang="ko-KR">
                <a:ea typeface="맑은 고딕"/>
              </a:rPr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A: left operand (16-bit signed binary)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B: right operand (16-bit signed binary)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err="1">
                <a:ea typeface="맑은 고딕"/>
              </a:rPr>
              <a:t>FuncCode</a:t>
            </a:r>
            <a:r>
              <a:rPr lang="en-US" altLang="ko-KR">
                <a:ea typeface="맑은 고딕"/>
              </a:rPr>
              <a:t>: operator (4-bit binary)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Output: (C, </a:t>
            </a:r>
            <a:r>
              <a:rPr lang="en-US" altLang="ko-KR" err="1">
                <a:ea typeface="맑은 고딕"/>
              </a:rPr>
              <a:t>OverflowFlag</a:t>
            </a:r>
            <a:r>
              <a:rPr lang="en-US" altLang="ko-KR">
                <a:ea typeface="맑은 고딕"/>
              </a:rPr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C: operation result (16-bit signed binary)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err="1">
                <a:ea typeface="맑은 고딕"/>
              </a:rPr>
              <a:t>OverflowFlag</a:t>
            </a:r>
            <a:r>
              <a:rPr lang="en-US" altLang="ko-KR">
                <a:ea typeface="맑은 고딕"/>
              </a:rPr>
              <a:t>: overflow flag (1-bit binary)</a:t>
            </a:r>
          </a:p>
          <a:p>
            <a:pPr algn="l"/>
            <a:endParaRPr lang="en-US" altLang="ko-KR" sz="2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>
                <a:ea typeface="맑은 고딕"/>
              </a:rPr>
              <a:t>Submit report and code to LMS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  <a:ea typeface="맑은 고딕"/>
              </a:rPr>
              <a:t>Due date: 2019. 3. 5 6:30 pm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We will check the demo in the next Lab session.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43313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Assignment Announcement</a:t>
            </a:r>
            <a:endParaRPr lang="ko-KR" altLang="en-US" sz="50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31538"/>
              </p:ext>
            </p:extLst>
          </p:nvPr>
        </p:nvGraphicFramePr>
        <p:xfrm>
          <a:off x="802105" y="2037349"/>
          <a:ext cx="5018262" cy="42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30">
                  <a:extLst>
                    <a:ext uri="{9D8B030D-6E8A-4147-A177-3AD203B41FA5}">
                      <a16:colId xmlns:a16="http://schemas.microsoft.com/office/drawing/2014/main" val="998785088"/>
                    </a:ext>
                  </a:extLst>
                </a:gridCol>
                <a:gridCol w="1505979">
                  <a:extLst>
                    <a:ext uri="{9D8B030D-6E8A-4147-A177-3AD203B41FA5}">
                      <a16:colId xmlns:a16="http://schemas.microsoft.com/office/drawing/2014/main" val="2677514361"/>
                    </a:ext>
                  </a:extLst>
                </a:gridCol>
                <a:gridCol w="2392453">
                  <a:extLst>
                    <a:ext uri="{9D8B030D-6E8A-4147-A177-3AD203B41FA5}">
                      <a16:colId xmlns:a16="http://schemas.microsoft.com/office/drawing/2014/main" val="1133202684"/>
                    </a:ext>
                  </a:extLst>
                </a:gridCol>
              </a:tblGrid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err="1">
                          <a:solidFill>
                            <a:schemeClr val="tx1"/>
                          </a:solidFill>
                          <a:latin typeface="+mn-lt"/>
                        </a:rPr>
                        <a:t>FuncCode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76881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0000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+ B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Signed addition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9988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- B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Signed subtraction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318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0010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Identity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95280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0011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~A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Bitwise not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55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0100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&amp; B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Bitwise and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4724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0101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| B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Bitwise or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518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0110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nand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B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Bitwise </a:t>
                      </a:r>
                      <a:r>
                        <a:rPr lang="en-US" sz="1500" b="0" i="0" u="none" strike="noStrike" noProof="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nand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9615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0111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nor B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Bitwise nor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91471"/>
                  </a:ext>
                </a:extLst>
              </a:tr>
            </a:tbl>
          </a:graphicData>
        </a:graphic>
      </p:graphicFrame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802105" y="1379622"/>
            <a:ext cx="11389896" cy="60960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ALU Specification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03F67-8F36-43E9-A78A-B906AD4A8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35404"/>
              </p:ext>
            </p:extLst>
          </p:nvPr>
        </p:nvGraphicFramePr>
        <p:xfrm>
          <a:off x="6208186" y="2037349"/>
          <a:ext cx="5018262" cy="42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30">
                  <a:extLst>
                    <a:ext uri="{9D8B030D-6E8A-4147-A177-3AD203B41FA5}">
                      <a16:colId xmlns:a16="http://schemas.microsoft.com/office/drawing/2014/main" val="998785088"/>
                    </a:ext>
                  </a:extLst>
                </a:gridCol>
                <a:gridCol w="1505979">
                  <a:extLst>
                    <a:ext uri="{9D8B030D-6E8A-4147-A177-3AD203B41FA5}">
                      <a16:colId xmlns:a16="http://schemas.microsoft.com/office/drawing/2014/main" val="2677514361"/>
                    </a:ext>
                  </a:extLst>
                </a:gridCol>
                <a:gridCol w="2392453">
                  <a:extLst>
                    <a:ext uri="{9D8B030D-6E8A-4147-A177-3AD203B41FA5}">
                      <a16:colId xmlns:a16="http://schemas.microsoft.com/office/drawing/2014/main" val="1133202684"/>
                    </a:ext>
                  </a:extLst>
                </a:gridCol>
              </a:tblGrid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err="1">
                          <a:solidFill>
                            <a:schemeClr val="tx1"/>
                          </a:solidFill>
                          <a:latin typeface="+mn-lt"/>
                        </a:rPr>
                        <a:t>FuncCode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76881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1000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 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xor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B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Bitwise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xor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9988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1001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xnor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B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Bitwise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xnor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318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1010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&lt;&lt;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Logical left shift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95280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1011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 &gt;&gt;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Logical right shift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55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1100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 &lt;&lt;&lt;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Arithmetic left shift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4724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1101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 &gt;&gt;&gt;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Arithmetic right shift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518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1110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~A + 1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Two’s complement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9615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1111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0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Assignment Announcement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333676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Overflow Detection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2100"/>
              <a:t>For addition and subtraction, You should detect overflow (and set the flag).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21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21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21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2100"/>
          </a:p>
          <a:p>
            <a:pPr lvl="1" algn="l"/>
            <a:endParaRPr lang="en-US" altLang="ko-KR" sz="21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2100"/>
              <a:t>For other operations, </a:t>
            </a:r>
            <a:r>
              <a:rPr lang="en-US" altLang="ko-KR" sz="2100" err="1"/>
              <a:t>OverflowFlag</a:t>
            </a:r>
            <a:r>
              <a:rPr lang="en-US" altLang="ko-KR" sz="2100"/>
              <a:t> is always zero.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73216"/>
              </p:ext>
            </p:extLst>
          </p:nvPr>
        </p:nvGraphicFramePr>
        <p:xfrm>
          <a:off x="1732546" y="2799346"/>
          <a:ext cx="7812506" cy="141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3">
                  <a:extLst>
                    <a:ext uri="{9D8B030D-6E8A-4147-A177-3AD203B41FA5}">
                      <a16:colId xmlns:a16="http://schemas.microsoft.com/office/drawing/2014/main" val="998785088"/>
                    </a:ext>
                  </a:extLst>
                </a:gridCol>
                <a:gridCol w="3038759">
                  <a:extLst>
                    <a:ext uri="{9D8B030D-6E8A-4147-A177-3AD203B41FA5}">
                      <a16:colId xmlns:a16="http://schemas.microsoft.com/office/drawing/2014/main" val="2677514361"/>
                    </a:ext>
                  </a:extLst>
                </a:gridCol>
                <a:gridCol w="3160294">
                  <a:extLst>
                    <a:ext uri="{9D8B030D-6E8A-4147-A177-3AD203B41FA5}">
                      <a16:colId xmlns:a16="http://schemas.microsoft.com/office/drawing/2014/main" val="1133202684"/>
                    </a:ext>
                  </a:extLst>
                </a:gridCol>
              </a:tblGrid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err="1">
                          <a:solidFill>
                            <a:schemeClr val="tx1"/>
                          </a:solidFill>
                          <a:latin typeface="+mn-lt"/>
                        </a:rPr>
                        <a:t>OverflowFlag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Signed addition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+mn-lt"/>
                        </a:rPr>
                        <a:t>Signed subtraction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76881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</a:rPr>
                        <a:t>Result is correct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</a:rPr>
                        <a:t>Result is correct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99883"/>
                  </a:ext>
                </a:extLst>
              </a:tr>
              <a:tr h="47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</a:rPr>
                        <a:t>Result is </a:t>
                      </a:r>
                      <a:r>
                        <a:rPr lang="en-US" altLang="ko-KR" sz="1500" b="0">
                          <a:solidFill>
                            <a:srgbClr val="FF0000"/>
                          </a:solidFill>
                          <a:latin typeface="+mn-lt"/>
                        </a:rPr>
                        <a:t>incorrect</a:t>
                      </a:r>
                      <a:endParaRPr lang="ko-KR" altLang="en-US" sz="1500" b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</a:rPr>
                        <a:t>Result is </a:t>
                      </a:r>
                      <a:r>
                        <a:rPr lang="en-US" altLang="ko-KR" sz="1500" b="0">
                          <a:solidFill>
                            <a:srgbClr val="FF0000"/>
                          </a:solidFill>
                          <a:latin typeface="+mn-lt"/>
                        </a:rPr>
                        <a:t>incorrect</a:t>
                      </a:r>
                      <a:endParaRPr lang="ko-KR" altLang="en-US" sz="1500" b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2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Assignment Announcement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8"/>
            <a:ext cx="11389896" cy="423511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Submission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Submit your assignment to LMS in a single zip file with filename: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FF0000"/>
                </a:solidFill>
              </a:rPr>
              <a:t>Lab1_StudentID.zip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This zip file should contain: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FF0000"/>
                </a:solidFill>
              </a:rPr>
              <a:t>Lab1_StudentID_Report.pdf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ko-KR" sz="1800"/>
              <a:t>PDF file of your report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FF0000"/>
                </a:solidFill>
              </a:rPr>
              <a:t>Lab1_StudentID_Code.zip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ko-KR" sz="1800"/>
              <a:t>Zip file of your code (*.v)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Report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8"/>
            <a:ext cx="11389896" cy="423511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Submit as a PDF file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Lab1_StudentID_Report.pdf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You can use Korean or English to write your report.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b="1">
                <a:solidFill>
                  <a:srgbClr val="FF0000"/>
                </a:solidFill>
              </a:rPr>
              <a:t>READABILITY !!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Please help TAs to read it.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I encourage you to write a simple and clear report.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The length of the report is not related to the score.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Report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8"/>
            <a:ext cx="11389896" cy="423511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I encourage you to write the 5 sections as follows.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Introduction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Discussion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/>
              <a:t>Conclusion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/>
              <a:t>Other formats are </a:t>
            </a:r>
            <a:r>
              <a:rPr lang="en-US" altLang="ko-KR" sz="2500" b="1"/>
              <a:t>OK</a:t>
            </a:r>
            <a:r>
              <a:rPr lang="en-US" altLang="ko-KR" sz="2500"/>
              <a:t> </a:t>
            </a:r>
            <a:r>
              <a:rPr lang="en-US" altLang="ko-KR"/>
              <a:t>if your report contains all the required content.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CSED311 Lab1: ALU</vt:lpstr>
      <vt:lpstr>Contents</vt:lpstr>
      <vt:lpstr>Team Announcement</vt:lpstr>
      <vt:lpstr>Assignment Announcement</vt:lpstr>
      <vt:lpstr>Assignment Announcement</vt:lpstr>
      <vt:lpstr>Assignment Announcement</vt:lpstr>
      <vt:lpstr>Assignment Announcement</vt:lpstr>
      <vt:lpstr>Report</vt:lpstr>
      <vt:lpstr>Report</vt:lpstr>
      <vt:lpstr>Report</vt:lpstr>
      <vt:lpstr>Report</vt:lpstr>
      <vt:lpstr>Report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</dc:title>
  <dc:creator>user</dc:creator>
  <cp:revision>73</cp:revision>
  <dcterms:created xsi:type="dcterms:W3CDTF">2019-02-18T09:45:43Z</dcterms:created>
  <dcterms:modified xsi:type="dcterms:W3CDTF">2019-02-26T02:24:02Z</dcterms:modified>
</cp:coreProperties>
</file>