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98" r:id="rId3"/>
    <p:sldId id="299" r:id="rId4"/>
    <p:sldId id="354" r:id="rId5"/>
    <p:sldId id="355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14" r:id="rId19"/>
    <p:sldId id="315" r:id="rId20"/>
    <p:sldId id="316" r:id="rId21"/>
    <p:sldId id="317" r:id="rId22"/>
    <p:sldId id="370" r:id="rId23"/>
    <p:sldId id="320" r:id="rId24"/>
    <p:sldId id="319" r:id="rId25"/>
    <p:sldId id="321" r:id="rId26"/>
    <p:sldId id="324" r:id="rId27"/>
    <p:sldId id="326" r:id="rId28"/>
    <p:sldId id="331" r:id="rId29"/>
    <p:sldId id="325" r:id="rId30"/>
    <p:sldId id="327" r:id="rId31"/>
    <p:sldId id="328" r:id="rId32"/>
    <p:sldId id="329" r:id="rId33"/>
    <p:sldId id="332" r:id="rId34"/>
    <p:sldId id="333" r:id="rId35"/>
    <p:sldId id="334" r:id="rId36"/>
    <p:sldId id="335" r:id="rId37"/>
    <p:sldId id="336" r:id="rId38"/>
    <p:sldId id="337" r:id="rId39"/>
    <p:sldId id="322" r:id="rId40"/>
    <p:sldId id="338" r:id="rId41"/>
    <p:sldId id="369" r:id="rId42"/>
    <p:sldId id="339" r:id="rId43"/>
    <p:sldId id="340" r:id="rId44"/>
    <p:sldId id="342" r:id="rId45"/>
    <p:sldId id="341" r:id="rId46"/>
    <p:sldId id="343" r:id="rId47"/>
    <p:sldId id="344" r:id="rId48"/>
    <p:sldId id="345" r:id="rId49"/>
    <p:sldId id="346" r:id="rId50"/>
    <p:sldId id="347" r:id="rId51"/>
    <p:sldId id="353" r:id="rId52"/>
    <p:sldId id="350" r:id="rId53"/>
    <p:sldId id="351" r:id="rId54"/>
    <p:sldId id="349" r:id="rId55"/>
    <p:sldId id="295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00FF"/>
    <a:srgbClr val="F0F0F0"/>
    <a:srgbClr val="00CC00"/>
    <a:srgbClr val="66FF33"/>
    <a:srgbClr val="7EB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96B15-A248-E5D2-4A22-7E64E13C6C70}" v="2" dt="2019-02-25T13:50:04.637"/>
    <p1510:client id="{FF516DFC-A855-F18D-7CF0-0AFA3315AE11}" v="10" dt="2019-02-25T15:10:22.980"/>
    <p1510:client id="{228D592D-BDAD-1F26-41D8-E61CF52A25B7}" v="54" dt="2019-02-26T03:05:0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선 Gwangsun Kim" userId="4c38dcb7-c6c5-4fac-84b8-1ca422d1aaac" providerId="ADAL" clId="{88DBFDEF-7895-455E-9C14-8F0DE2836741}"/>
    <pc:docChg chg="undo redo custSel addSld modSld">
      <pc:chgData name="김광선 Gwangsun Kim" userId="4c38dcb7-c6c5-4fac-84b8-1ca422d1aaac" providerId="ADAL" clId="{88DBFDEF-7895-455E-9C14-8F0DE2836741}" dt="2019-02-25T14:21:51.248" v="592" actId="20577"/>
      <pc:docMkLst>
        <pc:docMk/>
      </pc:docMkLst>
      <pc:sldChg chg="modSp">
        <pc:chgData name="김광선 Gwangsun Kim" userId="4c38dcb7-c6c5-4fac-84b8-1ca422d1aaac" providerId="ADAL" clId="{88DBFDEF-7895-455E-9C14-8F0DE2836741}" dt="2019-02-25T13:40:26.048" v="96" actId="20577"/>
        <pc:sldMkLst>
          <pc:docMk/>
          <pc:sldMk cId="1635647670" sldId="256"/>
        </pc:sldMkLst>
        <pc:spChg chg="mod">
          <ac:chgData name="김광선 Gwangsun Kim" userId="4c38dcb7-c6c5-4fac-84b8-1ca422d1aaac" providerId="ADAL" clId="{88DBFDEF-7895-455E-9C14-8F0DE2836741}" dt="2019-02-25T13:40:26.048" v="96" actId="20577"/>
          <ac:spMkLst>
            <pc:docMk/>
            <pc:sldMk cId="1635647670" sldId="256"/>
            <ac:spMk id="8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40:44.747" v="97" actId="6549"/>
        <pc:sldMkLst>
          <pc:docMk/>
          <pc:sldMk cId="502671364" sldId="299"/>
        </pc:sldMkLst>
        <pc:spChg chg="mod">
          <ac:chgData name="김광선 Gwangsun Kim" userId="4c38dcb7-c6c5-4fac-84b8-1ca422d1aaac" providerId="ADAL" clId="{88DBFDEF-7895-455E-9C14-8F0DE2836741}" dt="2019-02-25T13:40:44.747" v="97" actId="6549"/>
          <ac:spMkLst>
            <pc:docMk/>
            <pc:sldMk cId="502671364" sldId="299"/>
            <ac:spMk id="7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46:18.037" v="106" actId="2711"/>
        <pc:sldMkLst>
          <pc:docMk/>
          <pc:sldMk cId="2565610650" sldId="319"/>
        </pc:sldMkLst>
        <pc:spChg chg="mod">
          <ac:chgData name="김광선 Gwangsun Kim" userId="4c38dcb7-c6c5-4fac-84b8-1ca422d1aaac" providerId="ADAL" clId="{88DBFDEF-7895-455E-9C14-8F0DE2836741}" dt="2019-02-25T13:46:18.037" v="106" actId="2711"/>
          <ac:spMkLst>
            <pc:docMk/>
            <pc:sldMk cId="2565610650" sldId="319"/>
            <ac:spMk id="13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49:29.568" v="108" actId="20577"/>
        <pc:sldMkLst>
          <pc:docMk/>
          <pc:sldMk cId="52797019" sldId="328"/>
        </pc:sldMkLst>
        <pc:spChg chg="mod">
          <ac:chgData name="김광선 Gwangsun Kim" userId="4c38dcb7-c6c5-4fac-84b8-1ca422d1aaac" providerId="ADAL" clId="{88DBFDEF-7895-455E-9C14-8F0DE2836741}" dt="2019-02-25T13:49:29.568" v="108" actId="20577"/>
          <ac:spMkLst>
            <pc:docMk/>
            <pc:sldMk cId="52797019" sldId="328"/>
            <ac:spMk id="3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55:29.220" v="162" actId="6549"/>
        <pc:sldMkLst>
          <pc:docMk/>
          <pc:sldMk cId="3630020914" sldId="337"/>
        </pc:sldMkLst>
        <pc:spChg chg="mod">
          <ac:chgData name="김광선 Gwangsun Kim" userId="4c38dcb7-c6c5-4fac-84b8-1ca422d1aaac" providerId="ADAL" clId="{88DBFDEF-7895-455E-9C14-8F0DE2836741}" dt="2019-02-25T13:55:29.220" v="162" actId="6549"/>
          <ac:spMkLst>
            <pc:docMk/>
            <pc:sldMk cId="3630020914" sldId="337"/>
            <ac:spMk id="5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59:16.754" v="271" actId="20577"/>
        <pc:sldMkLst>
          <pc:docMk/>
          <pc:sldMk cId="3193509203" sldId="339"/>
        </pc:sldMkLst>
        <pc:spChg chg="mod">
          <ac:chgData name="김광선 Gwangsun Kim" userId="4c38dcb7-c6c5-4fac-84b8-1ca422d1aaac" providerId="ADAL" clId="{88DBFDEF-7895-455E-9C14-8F0DE2836741}" dt="2019-02-25T13:59:16.754" v="271" actId="20577"/>
          <ac:spMkLst>
            <pc:docMk/>
            <pc:sldMk cId="3193509203" sldId="339"/>
            <ac:spMk id="3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4:01:14.312" v="283" actId="20577"/>
        <pc:sldMkLst>
          <pc:docMk/>
          <pc:sldMk cId="2551265100" sldId="340"/>
        </pc:sldMkLst>
        <pc:spChg chg="mod">
          <ac:chgData name="김광선 Gwangsun Kim" userId="4c38dcb7-c6c5-4fac-84b8-1ca422d1aaac" providerId="ADAL" clId="{88DBFDEF-7895-455E-9C14-8F0DE2836741}" dt="2019-02-25T14:00:15.456" v="279" actId="6549"/>
          <ac:spMkLst>
            <pc:docMk/>
            <pc:sldMk cId="2551265100" sldId="340"/>
            <ac:spMk id="3" creationId="{00000000-0000-0000-0000-000000000000}"/>
          </ac:spMkLst>
        </pc:spChg>
        <pc:spChg chg="mod">
          <ac:chgData name="김광선 Gwangsun Kim" userId="4c38dcb7-c6c5-4fac-84b8-1ca422d1aaac" providerId="ADAL" clId="{88DBFDEF-7895-455E-9C14-8F0DE2836741}" dt="2019-02-25T14:01:14.312" v="283" actId="20577"/>
          <ac:spMkLst>
            <pc:docMk/>
            <pc:sldMk cId="2551265100" sldId="340"/>
            <ac:spMk id="12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4:03:19.838" v="367" actId="6549"/>
        <pc:sldMkLst>
          <pc:docMk/>
          <pc:sldMk cId="946907057" sldId="343"/>
        </pc:sldMkLst>
        <pc:spChg chg="mod">
          <ac:chgData name="김광선 Gwangsun Kim" userId="4c38dcb7-c6c5-4fac-84b8-1ca422d1aaac" providerId="ADAL" clId="{88DBFDEF-7895-455E-9C14-8F0DE2836741}" dt="2019-02-25T14:03:19.838" v="367" actId="6549"/>
          <ac:spMkLst>
            <pc:docMk/>
            <pc:sldMk cId="946907057" sldId="343"/>
            <ac:spMk id="3" creationId="{00000000-0000-0000-0000-000000000000}"/>
          </ac:spMkLst>
        </pc:spChg>
        <pc:spChg chg="mod">
          <ac:chgData name="김광선 Gwangsun Kim" userId="4c38dcb7-c6c5-4fac-84b8-1ca422d1aaac" providerId="ADAL" clId="{88DBFDEF-7895-455E-9C14-8F0DE2836741}" dt="2019-02-25T14:02:37.146" v="338" actId="1036"/>
          <ac:spMkLst>
            <pc:docMk/>
            <pc:sldMk cId="946907057" sldId="343"/>
            <ac:spMk id="10" creationId="{00000000-0000-0000-0000-000000000000}"/>
          </ac:spMkLst>
        </pc:spChg>
        <pc:grpChg chg="mod">
          <ac:chgData name="김광선 Gwangsun Kim" userId="4c38dcb7-c6c5-4fac-84b8-1ca422d1aaac" providerId="ADAL" clId="{88DBFDEF-7895-455E-9C14-8F0DE2836741}" dt="2019-02-25T14:02:37.146" v="338" actId="1036"/>
          <ac:grpSpMkLst>
            <pc:docMk/>
            <pc:sldMk cId="946907057" sldId="343"/>
            <ac:grpSpMk id="4" creationId="{00000000-0000-0000-0000-000000000000}"/>
          </ac:grpSpMkLst>
        </pc:grpChg>
        <pc:grpChg chg="mod">
          <ac:chgData name="김광선 Gwangsun Kim" userId="4c38dcb7-c6c5-4fac-84b8-1ca422d1aaac" providerId="ADAL" clId="{88DBFDEF-7895-455E-9C14-8F0DE2836741}" dt="2019-02-25T14:02:37.146" v="338" actId="1036"/>
          <ac:grpSpMkLst>
            <pc:docMk/>
            <pc:sldMk cId="946907057" sldId="343"/>
            <ac:grpSpMk id="7" creationId="{00000000-0000-0000-0000-000000000000}"/>
          </ac:grpSpMkLst>
        </pc:grpChg>
      </pc:sldChg>
      <pc:sldChg chg="modSp">
        <pc:chgData name="김광선 Gwangsun Kim" userId="4c38dcb7-c6c5-4fac-84b8-1ca422d1aaac" providerId="ADAL" clId="{88DBFDEF-7895-455E-9C14-8F0DE2836741}" dt="2019-02-25T14:03:37.367" v="383" actId="20577"/>
        <pc:sldMkLst>
          <pc:docMk/>
          <pc:sldMk cId="913097913" sldId="344"/>
        </pc:sldMkLst>
        <pc:spChg chg="mod">
          <ac:chgData name="김광선 Gwangsun Kim" userId="4c38dcb7-c6c5-4fac-84b8-1ca422d1aaac" providerId="ADAL" clId="{88DBFDEF-7895-455E-9C14-8F0DE2836741}" dt="2019-02-25T14:03:37.367" v="383" actId="20577"/>
          <ac:spMkLst>
            <pc:docMk/>
            <pc:sldMk cId="913097913" sldId="344"/>
            <ac:spMk id="3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4:05:36.669" v="418" actId="14100"/>
        <pc:sldMkLst>
          <pc:docMk/>
          <pc:sldMk cId="1145121961" sldId="346"/>
        </pc:sldMkLst>
        <pc:spChg chg="mod">
          <ac:chgData name="김광선 Gwangsun Kim" userId="4c38dcb7-c6c5-4fac-84b8-1ca422d1aaac" providerId="ADAL" clId="{88DBFDEF-7895-455E-9C14-8F0DE2836741}" dt="2019-02-25T14:04:40.039" v="385" actId="20577"/>
          <ac:spMkLst>
            <pc:docMk/>
            <pc:sldMk cId="1145121961" sldId="346"/>
            <ac:spMk id="3" creationId="{00000000-0000-0000-0000-000000000000}"/>
          </ac:spMkLst>
        </pc:spChg>
        <pc:spChg chg="mod">
          <ac:chgData name="김광선 Gwangsun Kim" userId="4c38dcb7-c6c5-4fac-84b8-1ca422d1aaac" providerId="ADAL" clId="{88DBFDEF-7895-455E-9C14-8F0DE2836741}" dt="2019-02-25T14:05:23.337" v="416" actId="5793"/>
          <ac:spMkLst>
            <pc:docMk/>
            <pc:sldMk cId="1145121961" sldId="346"/>
            <ac:spMk id="8" creationId="{00000000-0000-0000-0000-000000000000}"/>
          </ac:spMkLst>
        </pc:spChg>
        <pc:spChg chg="mod">
          <ac:chgData name="김광선 Gwangsun Kim" userId="4c38dcb7-c6c5-4fac-84b8-1ca422d1aaac" providerId="ADAL" clId="{88DBFDEF-7895-455E-9C14-8F0DE2836741}" dt="2019-02-25T14:05:36.669" v="418" actId="14100"/>
          <ac:spMkLst>
            <pc:docMk/>
            <pc:sldMk cId="1145121961" sldId="346"/>
            <ac:spMk id="9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4:09:16.896" v="424" actId="6549"/>
        <pc:sldMkLst>
          <pc:docMk/>
          <pc:sldMk cId="4135456340" sldId="349"/>
        </pc:sldMkLst>
        <pc:spChg chg="mod">
          <ac:chgData name="김광선 Gwangsun Kim" userId="4c38dcb7-c6c5-4fac-84b8-1ca422d1aaac" providerId="ADAL" clId="{88DBFDEF-7895-455E-9C14-8F0DE2836741}" dt="2019-02-25T14:09:16.896" v="424" actId="6549"/>
          <ac:spMkLst>
            <pc:docMk/>
            <pc:sldMk cId="4135456340" sldId="349"/>
            <ac:spMk id="5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4:09:53.443" v="436" actId="20577"/>
        <pc:sldMkLst>
          <pc:docMk/>
          <pc:sldMk cId="2057295780" sldId="351"/>
        </pc:sldMkLst>
        <pc:spChg chg="mod">
          <ac:chgData name="김광선 Gwangsun Kim" userId="4c38dcb7-c6c5-4fac-84b8-1ca422d1aaac" providerId="ADAL" clId="{88DBFDEF-7895-455E-9C14-8F0DE2836741}" dt="2019-02-25T14:09:53.443" v="436" actId="20577"/>
          <ac:spMkLst>
            <pc:docMk/>
            <pc:sldMk cId="2057295780" sldId="351"/>
            <ac:spMk id="3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40:52.845" v="98" actId="6549"/>
        <pc:sldMkLst>
          <pc:docMk/>
          <pc:sldMk cId="1681429457" sldId="354"/>
        </pc:sldMkLst>
        <pc:spChg chg="mod">
          <ac:chgData name="김광선 Gwangsun Kim" userId="4c38dcb7-c6c5-4fac-84b8-1ca422d1aaac" providerId="ADAL" clId="{88DBFDEF-7895-455E-9C14-8F0DE2836741}" dt="2019-02-25T13:40:52.845" v="98" actId="6549"/>
          <ac:spMkLst>
            <pc:docMk/>
            <pc:sldMk cId="1681429457" sldId="354"/>
            <ac:spMk id="7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41:11.600" v="104" actId="20577"/>
        <pc:sldMkLst>
          <pc:docMk/>
          <pc:sldMk cId="2063222253" sldId="355"/>
        </pc:sldMkLst>
        <pc:spChg chg="mod">
          <ac:chgData name="김광선 Gwangsun Kim" userId="4c38dcb7-c6c5-4fac-84b8-1ca422d1aaac" providerId="ADAL" clId="{88DBFDEF-7895-455E-9C14-8F0DE2836741}" dt="2019-02-25T13:41:11.600" v="104" actId="20577"/>
          <ac:spMkLst>
            <pc:docMk/>
            <pc:sldMk cId="2063222253" sldId="355"/>
            <ac:spMk id="15" creationId="{00000000-0000-0000-0000-000000000000}"/>
          </ac:spMkLst>
        </pc:spChg>
      </pc:sldChg>
      <pc:sldChg chg="modSp">
        <pc:chgData name="김광선 Gwangsun Kim" userId="4c38dcb7-c6c5-4fac-84b8-1ca422d1aaac" providerId="ADAL" clId="{88DBFDEF-7895-455E-9C14-8F0DE2836741}" dt="2019-02-25T13:57:09.351" v="195" actId="20577"/>
        <pc:sldMkLst>
          <pc:docMk/>
          <pc:sldMk cId="1793239787" sldId="369"/>
        </pc:sldMkLst>
        <pc:spChg chg="mod">
          <ac:chgData name="김광선 Gwangsun Kim" userId="4c38dcb7-c6c5-4fac-84b8-1ca422d1aaac" providerId="ADAL" clId="{88DBFDEF-7895-455E-9C14-8F0DE2836741}" dt="2019-02-25T13:57:09.351" v="195" actId="20577"/>
          <ac:spMkLst>
            <pc:docMk/>
            <pc:sldMk cId="1793239787" sldId="369"/>
            <ac:spMk id="17" creationId="{00000000-0000-0000-0000-000000000000}"/>
          </ac:spMkLst>
        </pc:spChg>
      </pc:sldChg>
      <pc:sldChg chg="addSp delSp modSp add">
        <pc:chgData name="김광선 Gwangsun Kim" userId="4c38dcb7-c6c5-4fac-84b8-1ca422d1aaac" providerId="ADAL" clId="{88DBFDEF-7895-455E-9C14-8F0DE2836741}" dt="2019-02-25T14:21:51.248" v="592" actId="20577"/>
        <pc:sldMkLst>
          <pc:docMk/>
          <pc:sldMk cId="1114120563" sldId="370"/>
        </pc:sldMkLst>
        <pc:spChg chg="mod">
          <ac:chgData name="김광선 Gwangsun Kim" userId="4c38dcb7-c6c5-4fac-84b8-1ca422d1aaac" providerId="ADAL" clId="{88DBFDEF-7895-455E-9C14-8F0DE2836741}" dt="2019-02-25T14:18:30.655" v="447"/>
          <ac:spMkLst>
            <pc:docMk/>
            <pc:sldMk cId="1114120563" sldId="370"/>
            <ac:spMk id="2" creationId="{706B1B17-9625-4F42-8C85-B6EC4133C9C9}"/>
          </ac:spMkLst>
        </pc:spChg>
        <pc:spChg chg="mod">
          <ac:chgData name="김광선 Gwangsun Kim" userId="4c38dcb7-c6c5-4fac-84b8-1ca422d1aaac" providerId="ADAL" clId="{88DBFDEF-7895-455E-9C14-8F0DE2836741}" dt="2019-02-25T14:21:51.248" v="592" actId="20577"/>
          <ac:spMkLst>
            <pc:docMk/>
            <pc:sldMk cId="1114120563" sldId="370"/>
            <ac:spMk id="3" creationId="{BCF46D4D-95A2-4EE6-B226-401FF25BD778}"/>
          </ac:spMkLst>
        </pc:spChg>
        <pc:spChg chg="add del mod">
          <ac:chgData name="김광선 Gwangsun Kim" userId="4c38dcb7-c6c5-4fac-84b8-1ca422d1aaac" providerId="ADAL" clId="{88DBFDEF-7895-455E-9C14-8F0DE2836741}" dt="2019-02-25T14:21:11.582" v="574"/>
          <ac:spMkLst>
            <pc:docMk/>
            <pc:sldMk cId="1114120563" sldId="370"/>
            <ac:spMk id="5" creationId="{9450580E-6D85-4F2E-89C1-5A4CE23C1F65}"/>
          </ac:spMkLst>
        </pc:spChg>
        <pc:graphicFrameChg chg="add mod modGraphic">
          <ac:chgData name="김광선 Gwangsun Kim" userId="4c38dcb7-c6c5-4fac-84b8-1ca422d1aaac" providerId="ADAL" clId="{88DBFDEF-7895-455E-9C14-8F0DE2836741}" dt="2019-02-25T14:21:45.198" v="586" actId="122"/>
          <ac:graphicFrameMkLst>
            <pc:docMk/>
            <pc:sldMk cId="1114120563" sldId="370"/>
            <ac:graphicFrameMk id="4" creationId="{84F4E97D-1512-4E7E-89BF-B25781EC9919}"/>
          </ac:graphicFrameMkLst>
        </pc:graphicFrameChg>
        <pc:picChg chg="add mod">
          <ac:chgData name="김광선 Gwangsun Kim" userId="4c38dcb7-c6c5-4fac-84b8-1ca422d1aaac" providerId="ADAL" clId="{88DBFDEF-7895-455E-9C14-8F0DE2836741}" dt="2019-02-25T14:21:03.275" v="569" actId="1076"/>
          <ac:picMkLst>
            <pc:docMk/>
            <pc:sldMk cId="1114120563" sldId="370"/>
            <ac:picMk id="1026" creationId="{77FAF6CF-DCA8-4E10-8E7E-AE8F1F8BA738}"/>
          </ac:picMkLst>
        </pc:picChg>
        <pc:cxnChg chg="add del mod">
          <ac:chgData name="김광선 Gwangsun Kim" userId="4c38dcb7-c6c5-4fac-84b8-1ca422d1aaac" providerId="ADAL" clId="{88DBFDEF-7895-455E-9C14-8F0DE2836741}" dt="2019-02-25T14:21:11.576" v="572" actId="478"/>
          <ac:cxnSpMkLst>
            <pc:docMk/>
            <pc:sldMk cId="1114120563" sldId="370"/>
            <ac:cxnSpMk id="7" creationId="{E3A3BC9F-B9DD-4588-A364-067DC8C3B0F8}"/>
          </ac:cxnSpMkLst>
        </pc:cxnChg>
      </pc:sldChg>
    </pc:docChg>
  </pc:docChgLst>
  <pc:docChgLst>
    <pc:chgData name="장상환(컴퓨터공학과)" userId="S::jsh710101@postech.ac.kr::60aaafb5-b41c-421d-9320-5e0d9455c78e" providerId="AD" clId="Web-{FDD96B15-A248-E5D2-4A22-7E64E13C6C70}"/>
    <pc:docChg chg="modSld">
      <pc:chgData name="장상환(컴퓨터공학과)" userId="S::jsh710101@postech.ac.kr::60aaafb5-b41c-421d-9320-5e0d9455c78e" providerId="AD" clId="Web-{FDD96B15-A248-E5D2-4A22-7E64E13C6C70}" dt="2019-02-25T13:50:04.637" v="1" actId="1076"/>
      <pc:docMkLst>
        <pc:docMk/>
      </pc:docMkLst>
      <pc:sldChg chg="modSp">
        <pc:chgData name="장상환(컴퓨터공학과)" userId="S::jsh710101@postech.ac.kr::60aaafb5-b41c-421d-9320-5e0d9455c78e" providerId="AD" clId="Web-{FDD96B15-A248-E5D2-4A22-7E64E13C6C70}" dt="2019-02-25T13:50:04.637" v="1" actId="1076"/>
        <pc:sldMkLst>
          <pc:docMk/>
          <pc:sldMk cId="1145121961" sldId="346"/>
        </pc:sldMkLst>
        <pc:grpChg chg="mod">
          <ac:chgData name="장상환(컴퓨터공학과)" userId="S::jsh710101@postech.ac.kr::60aaafb5-b41c-421d-9320-5e0d9455c78e" providerId="AD" clId="Web-{FDD96B15-A248-E5D2-4A22-7E64E13C6C70}" dt="2019-02-25T13:50:04.637" v="1" actId="1076"/>
          <ac:grpSpMkLst>
            <pc:docMk/>
            <pc:sldMk cId="1145121961" sldId="346"/>
            <ac:grpSpMk id="7" creationId="{00000000-0000-0000-0000-000000000000}"/>
          </ac:grpSpMkLst>
        </pc:grpChg>
      </pc:sldChg>
    </pc:docChg>
  </pc:docChgLst>
  <pc:docChgLst>
    <pc:chgData name="장상환(컴퓨터공학과)" userId="S::jsh710101@postech.ac.kr::60aaafb5-b41c-421d-9320-5e0d9455c78e" providerId="AD" clId="Web-{228D592D-BDAD-1F26-41D8-E61CF52A25B7}"/>
    <pc:docChg chg="modSld">
      <pc:chgData name="장상환(컴퓨터공학과)" userId="S::jsh710101@postech.ac.kr::60aaafb5-b41c-421d-9320-5e0d9455c78e" providerId="AD" clId="Web-{228D592D-BDAD-1F26-41D8-E61CF52A25B7}" dt="2019-02-26T03:05:00.115" v="64" actId="1076"/>
      <pc:docMkLst>
        <pc:docMk/>
      </pc:docMkLst>
      <pc:sldChg chg="modSp">
        <pc:chgData name="장상환(컴퓨터공학과)" userId="S::jsh710101@postech.ac.kr::60aaafb5-b41c-421d-9320-5e0d9455c78e" providerId="AD" clId="Web-{228D592D-BDAD-1F26-41D8-E61CF52A25B7}" dt="2019-02-26T03:05:00.115" v="64" actId="1076"/>
        <pc:sldMkLst>
          <pc:docMk/>
          <pc:sldMk cId="1114120563" sldId="370"/>
        </pc:sldMkLst>
        <pc:spChg chg="mod">
          <ac:chgData name="장상환(컴퓨터공학과)" userId="S::jsh710101@postech.ac.kr::60aaafb5-b41c-421d-9320-5e0d9455c78e" providerId="AD" clId="Web-{228D592D-BDAD-1F26-41D8-E61CF52A25B7}" dt="2019-02-26T03:02:46.347" v="0" actId="14100"/>
          <ac:spMkLst>
            <pc:docMk/>
            <pc:sldMk cId="1114120563" sldId="370"/>
            <ac:spMk id="2" creationId="{706B1B17-9625-4F42-8C85-B6EC4133C9C9}"/>
          </ac:spMkLst>
        </pc:spChg>
        <pc:spChg chg="mod">
          <ac:chgData name="장상환(컴퓨터공학과)" userId="S::jsh710101@postech.ac.kr::60aaafb5-b41c-421d-9320-5e0d9455c78e" providerId="AD" clId="Web-{228D592D-BDAD-1F26-41D8-E61CF52A25B7}" dt="2019-02-26T03:04:53.256" v="60" actId="20577"/>
          <ac:spMkLst>
            <pc:docMk/>
            <pc:sldMk cId="1114120563" sldId="370"/>
            <ac:spMk id="3" creationId="{BCF46D4D-95A2-4EE6-B226-401FF25BD778}"/>
          </ac:spMkLst>
        </pc:spChg>
        <pc:graphicFrameChg chg="mod modGraphic">
          <ac:chgData name="장상환(컴퓨터공학과)" userId="S::jsh710101@postech.ac.kr::60aaafb5-b41c-421d-9320-5e0d9455c78e" providerId="AD" clId="Web-{228D592D-BDAD-1F26-41D8-E61CF52A25B7}" dt="2019-02-26T03:04:58.396" v="63" actId="1076"/>
          <ac:graphicFrameMkLst>
            <pc:docMk/>
            <pc:sldMk cId="1114120563" sldId="370"/>
            <ac:graphicFrameMk id="4" creationId="{84F4E97D-1512-4E7E-89BF-B25781EC9919}"/>
          </ac:graphicFrameMkLst>
        </pc:graphicFrameChg>
        <pc:picChg chg="mod">
          <ac:chgData name="장상환(컴퓨터공학과)" userId="S::jsh710101@postech.ac.kr::60aaafb5-b41c-421d-9320-5e0d9455c78e" providerId="AD" clId="Web-{228D592D-BDAD-1F26-41D8-E61CF52A25B7}" dt="2019-02-26T03:05:00.115" v="64" actId="1076"/>
          <ac:picMkLst>
            <pc:docMk/>
            <pc:sldMk cId="1114120563" sldId="370"/>
            <ac:picMk id="1026" creationId="{77FAF6CF-DCA8-4E10-8E7E-AE8F1F8BA738}"/>
          </ac:picMkLst>
        </pc:picChg>
      </pc:sldChg>
    </pc:docChg>
  </pc:docChgLst>
  <pc:docChgLst>
    <pc:chgData name="장상환(컴퓨터공학과)" userId="S::jsh710101@postech.ac.kr::60aaafb5-b41c-421d-9320-5e0d9455c78e" providerId="AD" clId="Web-{FF516DFC-A855-F18D-7CF0-0AFA3315AE11}"/>
    <pc:docChg chg="modSld">
      <pc:chgData name="장상환(컴퓨터공학과)" userId="S::jsh710101@postech.ac.kr::60aaafb5-b41c-421d-9320-5e0d9455c78e" providerId="AD" clId="Web-{FF516DFC-A855-F18D-7CF0-0AFA3315AE11}" dt="2019-02-25T15:10:27.808" v="21" actId="20577"/>
      <pc:docMkLst>
        <pc:docMk/>
      </pc:docMkLst>
      <pc:sldChg chg="modSp">
        <pc:chgData name="장상환(컴퓨터공학과)" userId="S::jsh710101@postech.ac.kr::60aaafb5-b41c-421d-9320-5e0d9455c78e" providerId="AD" clId="Web-{FF516DFC-A855-F18D-7CF0-0AFA3315AE11}" dt="2019-02-25T15:10:22.980" v="19" actId="20577"/>
        <pc:sldMkLst>
          <pc:docMk/>
          <pc:sldMk cId="1114120563" sldId="370"/>
        </pc:sldMkLst>
        <pc:spChg chg="mod">
          <ac:chgData name="장상환(컴퓨터공학과)" userId="S::jsh710101@postech.ac.kr::60aaafb5-b41c-421d-9320-5e0d9455c78e" providerId="AD" clId="Web-{FF516DFC-A855-F18D-7CF0-0AFA3315AE11}" dt="2019-02-25T15:10:22.980" v="19" actId="20577"/>
          <ac:spMkLst>
            <pc:docMk/>
            <pc:sldMk cId="1114120563" sldId="370"/>
            <ac:spMk id="2" creationId="{706B1B17-9625-4F42-8C85-B6EC4133C9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72" y="365126"/>
            <a:ext cx="7352577" cy="132556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+mj-ea"/>
                <a:ea typeface="+mj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 sz="2000">
                <a:latin typeface="+mj-ea"/>
                <a:ea typeface="+mj-ea"/>
              </a:defRPr>
            </a:lvl2pPr>
            <a:lvl3pPr>
              <a:lnSpc>
                <a:spcPct val="100000"/>
              </a:lnSpc>
              <a:defRPr sz="1800">
                <a:latin typeface="+mj-ea"/>
                <a:ea typeface="+mj-ea"/>
              </a:defRPr>
            </a:lvl3pPr>
            <a:lvl4pPr>
              <a:lnSpc>
                <a:spcPct val="100000"/>
              </a:lnSpc>
              <a:defRPr sz="1600">
                <a:latin typeface="+mj-ea"/>
                <a:ea typeface="+mj-ea"/>
              </a:defRPr>
            </a:lvl4pPr>
            <a:lvl5pPr>
              <a:lnSpc>
                <a:spcPct val="100000"/>
              </a:lnSpc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28652" y="643185"/>
            <a:ext cx="5341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i="1" spc="-450" baseline="0">
                <a:latin typeface="Consolas" panose="020B0609020204030204" pitchFamily="49" charset="0"/>
                <a:ea typeface="HY견고딕" panose="02030600000101010101" pitchFamily="18" charset="-127"/>
                <a:cs typeface="Consolas" panose="020B0609020204030204" pitchFamily="49" charset="0"/>
              </a:rPr>
              <a:t>&gt;&gt;</a:t>
            </a:r>
            <a:endParaRPr lang="ko-KR" altLang="en-US" sz="3300" b="1" i="1" spc="-450" baseline="0">
              <a:latin typeface="Consolas" panose="020B0609020204030204" pitchFamily="49" charset="0"/>
              <a:ea typeface="HY견고딕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7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0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BF4-54E9-494F-94EF-E8702264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EE-0F68-4F9B-B856-172FF751B01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467468" y="6402352"/>
            <a:ext cx="1517610" cy="273843"/>
            <a:chOff x="7428958" y="6381328"/>
            <a:chExt cx="1566863" cy="2861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977" y="6381328"/>
              <a:ext cx="1425269" cy="122776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958" y="6478550"/>
              <a:ext cx="1566863" cy="188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958" y="6299316"/>
            <a:ext cx="414510" cy="40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4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e.umbc.edu/portal/help/VHDL/verilog/summary.html" TargetMode="External"/><Relationship Id="rId2" Type="http://schemas.openxmlformats.org/officeDocument/2006/relationships/hyperlink" Target="http://www.asic-world.com/verilog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595155"/>
            <a:ext cx="8910022" cy="1122352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ko-KR" sz="7000" b="1"/>
              <a:t>Introduction to Verilog</a:t>
            </a:r>
            <a:endParaRPr lang="ko-KR" altLang="en-US" sz="7000" b="1"/>
          </a:p>
        </p:txBody>
      </p:sp>
      <p:sp>
        <p:nvSpPr>
          <p:cNvPr id="8" name="TextBox 7"/>
          <p:cNvSpPr txBox="1"/>
          <p:nvPr/>
        </p:nvSpPr>
        <p:spPr>
          <a:xfrm>
            <a:off x="0" y="4306277"/>
            <a:ext cx="9144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 err="1"/>
              <a:t>Sanghwan</a:t>
            </a:r>
            <a:r>
              <a:rPr lang="en-US" altLang="ko-KR" sz="3000" b="1" dirty="0"/>
              <a:t> Jang</a:t>
            </a:r>
          </a:p>
          <a:p>
            <a:pPr algn="ctr"/>
            <a:r>
              <a:rPr lang="en-US" altLang="ko-KR" sz="2000" dirty="0">
                <a:cs typeface="Consolas" panose="020B0609020204030204" pitchFamily="49" charset="0"/>
              </a:rPr>
              <a:t>Original slides created </a:t>
            </a:r>
            <a:r>
              <a:rPr lang="en-US" altLang="ko-KR" sz="2000" dirty="0" smtClean="0">
                <a:cs typeface="Consolas" panose="020B0609020204030204" pitchFamily="49" charset="0"/>
              </a:rPr>
              <a:t>by </a:t>
            </a:r>
            <a:r>
              <a:rPr lang="en-US" altLang="ko-KR" sz="2000" b="1" dirty="0" err="1">
                <a:cs typeface="Consolas" panose="020B0609020204030204" pitchFamily="49" charset="0"/>
              </a:rPr>
              <a:t>Gwangmu</a:t>
            </a:r>
            <a:r>
              <a:rPr lang="en-US" altLang="ko-KR" sz="2000" b="1" dirty="0">
                <a:cs typeface="Consolas" panose="020B0609020204030204" pitchFamily="49" charset="0"/>
              </a:rPr>
              <a:t> Lee</a:t>
            </a:r>
            <a:endParaRPr lang="ko-KR" altLang="en-US" sz="2000" b="1" dirty="0"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64997"/>
            <a:ext cx="9144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>
                <a:latin typeface="+mj-lt"/>
              </a:rPr>
              <a:t>CSED311 Computer Architecture</a:t>
            </a:r>
            <a:endParaRPr lang="ko-KR" altLang="en-US" sz="3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6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600" y="2528238"/>
            <a:ext cx="485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Declaration of Input </a:t>
            </a:r>
            <a:r>
              <a:rPr lang="en-US" altLang="ko-KR" sz="1500"/>
              <a:t>&amp;</a:t>
            </a:r>
            <a:r>
              <a:rPr lang="en-US" altLang="ko-KR" sz="2500"/>
              <a:t> Output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024" y="2226451"/>
            <a:ext cx="3700753" cy="10806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1600" y="3548957"/>
            <a:ext cx="4851922" cy="1477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87325" indent="-187325">
              <a:buFont typeface="Arial" panose="020B0604020202020204" pitchFamily="34" charset="0"/>
              <a:buChar char="•"/>
            </a:pPr>
            <a:r>
              <a:rPr lang="en-US" altLang="ko-KR" sz="2500">
                <a:sym typeface="Wingdings" panose="05000000000000000000" pitchFamily="2" charset="2"/>
              </a:rPr>
              <a:t>Input </a:t>
            </a:r>
            <a:r>
              <a:rPr lang="en-US" altLang="ko-KR" sz="1500">
                <a:sym typeface="Wingdings" panose="05000000000000000000" pitchFamily="2" charset="2"/>
              </a:rPr>
              <a:t>&amp;</a:t>
            </a:r>
            <a:r>
              <a:rPr lang="en-US" altLang="ko-KR" sz="2500">
                <a:sym typeface="Wingdings" panose="05000000000000000000" pitchFamily="2" charset="2"/>
              </a:rPr>
              <a:t> Output (called Ports)</a:t>
            </a:r>
          </a:p>
          <a:p>
            <a:pPr marL="187325" indent="-187325">
              <a:buFont typeface="Arial" panose="020B0604020202020204" pitchFamily="34" charset="0"/>
              <a:buChar char="•"/>
            </a:pPr>
            <a:r>
              <a:rPr lang="en-US" altLang="ko-KR" sz="2500">
                <a:sym typeface="Wingdings" panose="05000000000000000000" pitchFamily="2" charset="2"/>
              </a:rPr>
              <a:t>[3:0]: Declaration of Bit Range</a:t>
            </a:r>
          </a:p>
          <a:p>
            <a:pPr marL="541338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sym typeface="Wingdings" panose="05000000000000000000" pitchFamily="2" charset="2"/>
              </a:rPr>
              <a:t>4-bits (3 to 0)</a:t>
            </a:r>
          </a:p>
          <a:p>
            <a:pPr marL="541338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sym typeface="Wingdings" panose="05000000000000000000" pitchFamily="2" charset="2"/>
              </a:rPr>
              <a:t>Why not [0:3]? Explained later…</a:t>
            </a:r>
          </a:p>
        </p:txBody>
      </p:sp>
    </p:spTree>
    <p:extLst>
      <p:ext uri="{BB962C8B-B14F-4D97-AF65-F5344CB8AC3E}">
        <p14:creationId xmlns:p14="http://schemas.microsoft.com/office/powerpoint/2010/main" val="8643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745" y="3525828"/>
            <a:ext cx="485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Declare Output Q as Register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024" y="3566221"/>
            <a:ext cx="3700753" cy="3961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60267" y="1675354"/>
            <a:ext cx="2141547" cy="1597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7148546" y="2509748"/>
            <a:ext cx="58956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3488" y="2023134"/>
            <a:ext cx="2757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/>
              <a:t>A</a:t>
            </a:r>
            <a:endParaRPr lang="ko-KR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4838291" y="2621842"/>
            <a:ext cx="2662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/>
              <a:t>B</a:t>
            </a:r>
            <a:endParaRPr lang="ko-KR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7738114" y="2309693"/>
            <a:ext cx="2984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/>
              <a:t>Q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5668652" y="1250434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/>
              <a:t>Module AND</a:t>
            </a:r>
            <a:endParaRPr lang="ko-KR" altLang="en-US" sz="2000"/>
          </a:p>
        </p:txBody>
      </p:sp>
      <p:cxnSp>
        <p:nvCxnSpPr>
          <p:cNvPr id="13" name="직선 연결선 12"/>
          <p:cNvCxnSpPr/>
          <p:nvPr/>
        </p:nvCxnSpPr>
        <p:spPr>
          <a:xfrm>
            <a:off x="5104539" y="2224646"/>
            <a:ext cx="103686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04539" y="2821897"/>
            <a:ext cx="10368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145057" y="1925546"/>
            <a:ext cx="999840" cy="109704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err="1"/>
              <a:t>reg</a:t>
            </a:r>
            <a:r>
              <a:rPr lang="en-US" altLang="ko-KR" sz="2500"/>
              <a:t> Q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95202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746" y="4203964"/>
            <a:ext cx="4851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Always Executed</a:t>
            </a:r>
          </a:p>
          <a:p>
            <a:r>
              <a:rPr lang="en-US" altLang="ko-KR" sz="2500"/>
              <a:t>     if any of the Inputs are changed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025" y="4244401"/>
            <a:ext cx="3700753" cy="3961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745" y="4537353"/>
            <a:ext cx="485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Assign A &amp; B to Register Q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024" y="4610161"/>
            <a:ext cx="3700753" cy="3580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6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746" y="5214790"/>
            <a:ext cx="485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End of Module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025" y="5299029"/>
            <a:ext cx="3700753" cy="3580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3340" y="1"/>
            <a:ext cx="919734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7000" b="1">
                <a:latin typeface="+mn-lt"/>
              </a:rPr>
              <a:t>Verilog Syntax</a:t>
            </a:r>
            <a:endParaRPr lang="ko-KR" altLang="en-US" sz="7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48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62772" y="512242"/>
            <a:ext cx="7352577" cy="950814"/>
          </a:xfrm>
        </p:spPr>
        <p:txBody>
          <a:bodyPr>
            <a:noAutofit/>
          </a:bodyPr>
          <a:lstStyle/>
          <a:p>
            <a:r>
              <a:rPr lang="en-US" altLang="ko-KR" sz="5000">
                <a:latin typeface="+mj-lt"/>
              </a:rPr>
              <a:t>Timescale</a:t>
            </a:r>
            <a:endParaRPr lang="ko-KR" altLang="en-US" sz="3500">
              <a:latin typeface="+mj-lt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500">
                <a:solidFill>
                  <a:srgbClr val="FFC000"/>
                </a:solidFill>
                <a:latin typeface="+mn-lt"/>
              </a:rPr>
              <a:t>Declare time units</a:t>
            </a:r>
            <a:r>
              <a:rPr lang="en-US" altLang="ko-KR" sz="2500">
                <a:latin typeface="+mn-lt"/>
              </a:rPr>
              <a:t> needed for source code simulation</a:t>
            </a:r>
          </a:p>
          <a:p>
            <a:pPr lvl="1"/>
            <a:r>
              <a:rPr lang="en-US" altLang="ko-KR">
                <a:latin typeface="+mn-lt"/>
              </a:rPr>
              <a:t>Typically inserted at the very beginning of the code.</a:t>
            </a:r>
          </a:p>
          <a:p>
            <a:pPr marL="457200" lvl="1" indent="0">
              <a:buNone/>
            </a:pPr>
            <a:r>
              <a:rPr lang="en-US" altLang="ko-KR" sz="1500">
                <a:latin typeface="+mn-lt"/>
              </a:rPr>
              <a:t>	</a:t>
            </a:r>
            <a:r>
              <a:rPr lang="en-US" altLang="ko-KR" sz="1500"/>
              <a:t>`timescale &lt;Unit of Delay&gt; / &lt;Unit of Simulation&gt;</a:t>
            </a:r>
          </a:p>
          <a:p>
            <a:pPr marL="457200" lvl="1" indent="0">
              <a:buNone/>
            </a:pPr>
            <a:endParaRPr lang="en-US" altLang="ko-KR">
              <a:latin typeface="+mn-lt"/>
            </a:endParaRPr>
          </a:p>
          <a:p>
            <a:r>
              <a:rPr lang="en-US" altLang="ko-KR" sz="2500">
                <a:solidFill>
                  <a:srgbClr val="FFC000"/>
                </a:solidFill>
                <a:latin typeface="+mn-lt"/>
              </a:rPr>
              <a:t>Unit of Delay</a:t>
            </a:r>
            <a:endParaRPr lang="en-US" altLang="ko-KR" sz="2500">
              <a:latin typeface="+mn-lt"/>
            </a:endParaRPr>
          </a:p>
          <a:p>
            <a:pPr lvl="1"/>
            <a:r>
              <a:rPr lang="en-US" altLang="ko-KR">
                <a:latin typeface="+mn-lt"/>
              </a:rPr>
              <a:t>Ex) #100;		</a:t>
            </a:r>
            <a:r>
              <a:rPr lang="en-US" altLang="ko-KR">
                <a:solidFill>
                  <a:srgbClr val="92D050"/>
                </a:solidFill>
                <a:latin typeface="+mn-lt"/>
              </a:rPr>
              <a:t>// delay for 100 * 1ns</a:t>
            </a:r>
          </a:p>
          <a:p>
            <a:r>
              <a:rPr lang="en-US" altLang="ko-KR" sz="2500">
                <a:solidFill>
                  <a:srgbClr val="FFC000"/>
                </a:solidFill>
                <a:latin typeface="+mn-lt"/>
              </a:rPr>
              <a:t>Unit of Simulation</a:t>
            </a:r>
            <a:endParaRPr lang="en-US" altLang="ko-KR" sz="2500">
              <a:latin typeface="+mn-lt"/>
            </a:endParaRPr>
          </a:p>
          <a:p>
            <a:pPr lvl="1"/>
            <a:r>
              <a:rPr lang="en-US" altLang="ko-KR">
                <a:latin typeface="+mn-lt"/>
              </a:rPr>
              <a:t>Time resolution of simulation</a:t>
            </a:r>
          </a:p>
          <a:p>
            <a:pPr marL="457200" lvl="1" indent="0">
              <a:buNone/>
            </a:pPr>
            <a:endParaRPr lang="en-US" altLang="ko-KR">
              <a:latin typeface="+mn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9060" y="748794"/>
            <a:ext cx="3676289" cy="486878"/>
            <a:chOff x="4174282" y="985611"/>
            <a:chExt cx="3700753" cy="48687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174282" y="985611"/>
              <a:ext cx="3700753" cy="47770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74282" y="1151247"/>
              <a:ext cx="3115287" cy="321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sz="2400">
                  <a:solidFill>
                    <a:srgbClr val="92D050"/>
                  </a:solidFill>
                </a:rPr>
                <a:t>`timescale </a:t>
              </a:r>
              <a:r>
                <a:rPr lang="en-US" altLang="ko-KR" sz="2400"/>
                <a:t>1ns / 100ps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20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62772" y="512242"/>
            <a:ext cx="7352577" cy="950814"/>
          </a:xfrm>
        </p:spPr>
        <p:txBody>
          <a:bodyPr>
            <a:noAutofit/>
          </a:bodyPr>
          <a:lstStyle/>
          <a:p>
            <a:r>
              <a:rPr lang="en-US" altLang="ko-KR" sz="5000">
                <a:latin typeface="+mj-lt"/>
              </a:rPr>
              <a:t>Module</a:t>
            </a:r>
            <a:endParaRPr lang="ko-KR" altLang="en-US" sz="3500">
              <a:latin typeface="+mj-lt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66033" cy="4351338"/>
          </a:xfrm>
        </p:spPr>
        <p:txBody>
          <a:bodyPr>
            <a:normAutofit/>
          </a:bodyPr>
          <a:lstStyle/>
          <a:p>
            <a:r>
              <a:rPr lang="en-US" altLang="ko-KR" sz="2500">
                <a:latin typeface="+mn-lt"/>
              </a:rPr>
              <a:t>Corresponds to a chip or a component of a chip</a:t>
            </a:r>
            <a:endParaRPr lang="en-US" altLang="ko-KR">
              <a:latin typeface="+mn-lt"/>
            </a:endParaRPr>
          </a:p>
          <a:p>
            <a:r>
              <a:rPr lang="en-US" altLang="ko-KR" sz="2500">
                <a:latin typeface="+mn-lt"/>
              </a:rPr>
              <a:t>Interface + Design Behavior</a:t>
            </a:r>
          </a:p>
          <a:p>
            <a:pPr lvl="1"/>
            <a:r>
              <a:rPr lang="en-US" altLang="ko-KR">
                <a:latin typeface="+mn-lt"/>
              </a:rPr>
              <a:t>Interface: Input and Output. Passage through which values pass. </a:t>
            </a:r>
            <a:r>
              <a:rPr lang="en-US" altLang="ko-KR">
                <a:solidFill>
                  <a:srgbClr val="FFFF00"/>
                </a:solidFill>
                <a:latin typeface="+mn-lt"/>
              </a:rPr>
              <a:t>(Port)</a:t>
            </a:r>
          </a:p>
          <a:p>
            <a:pPr lvl="1"/>
            <a:r>
              <a:rPr lang="en-US" altLang="ko-KR">
                <a:latin typeface="+mn-lt"/>
              </a:rPr>
              <a:t>Design Behavior: </a:t>
            </a:r>
          </a:p>
          <a:p>
            <a:pPr marL="457200" lvl="1" indent="0">
              <a:buNone/>
            </a:pPr>
            <a:r>
              <a:rPr lang="en-US" altLang="ko-KR">
                <a:latin typeface="+mn-lt"/>
              </a:rPr>
              <a:t>	</a:t>
            </a:r>
            <a:r>
              <a:rPr lang="en-US" altLang="ko-KR" sz="1800">
                <a:latin typeface="+mn-lt"/>
              </a:rPr>
              <a:t>What output will be given for the input?</a:t>
            </a:r>
          </a:p>
          <a:p>
            <a:pPr marL="457200" lvl="1" indent="0">
              <a:buNone/>
            </a:pPr>
            <a:r>
              <a:rPr lang="en-US" altLang="ko-KR" sz="1800">
                <a:latin typeface="+mn-lt"/>
              </a:rPr>
              <a:t>	How will the internal state change?</a:t>
            </a:r>
          </a:p>
          <a:p>
            <a:r>
              <a:rPr lang="en-US" altLang="ko-KR" sz="2500">
                <a:latin typeface="+mn-lt"/>
              </a:rPr>
              <a:t>Similar to Class in Object-Oriented Programming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65382" y="4976634"/>
            <a:ext cx="5334409" cy="1200329"/>
            <a:chOff x="4174282" y="955691"/>
            <a:chExt cx="5334409" cy="1200329"/>
          </a:xfrm>
        </p:grpSpPr>
        <p:sp>
          <p:nvSpPr>
            <p:cNvPr id="9" name="직사각형 8"/>
            <p:cNvSpPr/>
            <p:nvPr/>
          </p:nvSpPr>
          <p:spPr>
            <a:xfrm>
              <a:off x="4174282" y="955691"/>
              <a:ext cx="53344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/>
                <a:t>AND (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A, 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B, </a:t>
              </a:r>
              <a:r>
                <a:rPr lang="en-US" altLang="ko-KR" sz="2400">
                  <a:solidFill>
                    <a:srgbClr val="92D050"/>
                  </a:solidFill>
                </a:rPr>
                <a:t>output</a:t>
              </a:r>
              <a:r>
                <a:rPr lang="en-US" altLang="ko-KR" sz="2400"/>
                <a:t> Q);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assign</a:t>
              </a:r>
              <a:r>
                <a:rPr lang="en-US" altLang="ko-KR" sz="2400"/>
                <a:t> Q = A &amp; B;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174282" y="985611"/>
              <a:ext cx="5334409" cy="117040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66587" y="5348042"/>
            <a:ext cx="14715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i="1">
                <a:solidFill>
                  <a:srgbClr val="FFFF00"/>
                </a:solidFill>
              </a:rPr>
              <a:t>Module Port</a:t>
            </a:r>
            <a:endParaRPr lang="ko-KR" altLang="en-US" sz="2000" i="1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8016" y="5701724"/>
            <a:ext cx="155523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i="1">
                <a:solidFill>
                  <a:srgbClr val="FFFF00"/>
                </a:solidFill>
              </a:rPr>
              <a:t>Module Body</a:t>
            </a:r>
            <a:endParaRPr lang="ko-KR" altLang="en-US" sz="2000" i="1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0207" y="5404835"/>
            <a:ext cx="2249660" cy="3580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06" y="5038873"/>
            <a:ext cx="3530860" cy="3580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1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736702" y="6191111"/>
            <a:ext cx="2407298" cy="63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2773" y="365126"/>
            <a:ext cx="2494828" cy="1325563"/>
          </a:xfrm>
        </p:spPr>
        <p:txBody>
          <a:bodyPr/>
          <a:lstStyle/>
          <a:p>
            <a:r>
              <a:rPr lang="en-US" altLang="ko-KR"/>
              <a:t>Module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55225" y="1544266"/>
            <a:ext cx="5334409" cy="1200329"/>
            <a:chOff x="4174282" y="955691"/>
            <a:chExt cx="5334409" cy="1200329"/>
          </a:xfrm>
        </p:grpSpPr>
        <p:sp>
          <p:nvSpPr>
            <p:cNvPr id="6" name="직사각형 5"/>
            <p:cNvSpPr/>
            <p:nvPr/>
          </p:nvSpPr>
          <p:spPr>
            <a:xfrm>
              <a:off x="4174282" y="955691"/>
              <a:ext cx="53344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/>
                <a:t>AND (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A, 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B, </a:t>
              </a:r>
              <a:r>
                <a:rPr lang="en-US" altLang="ko-KR" sz="2400">
                  <a:solidFill>
                    <a:srgbClr val="92D050"/>
                  </a:solidFill>
                </a:rPr>
                <a:t>output</a:t>
              </a:r>
              <a:r>
                <a:rPr lang="en-US" altLang="ko-KR" sz="2400"/>
                <a:t> Q);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assign</a:t>
              </a:r>
              <a:r>
                <a:rPr lang="en-US" altLang="ko-KR" sz="2400"/>
                <a:t> Q = A &amp; B;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74282" y="985611"/>
              <a:ext cx="5334409" cy="117040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5225" y="3011336"/>
            <a:ext cx="5334409" cy="1679614"/>
            <a:chOff x="4174282" y="476407"/>
            <a:chExt cx="5334409" cy="1679614"/>
          </a:xfrm>
        </p:grpSpPr>
        <p:sp>
          <p:nvSpPr>
            <p:cNvPr id="12" name="직사각형 11"/>
            <p:cNvSpPr/>
            <p:nvPr/>
          </p:nvSpPr>
          <p:spPr>
            <a:xfrm>
              <a:off x="4174282" y="476407"/>
              <a:ext cx="273786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 err="1"/>
                <a:t>AND_test</a:t>
              </a:r>
              <a:r>
                <a:rPr lang="en-US" altLang="ko-KR" sz="2400"/>
                <a:t> ();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>
                  <a:solidFill>
                    <a:srgbClr val="92D050"/>
                  </a:solidFill>
                </a:rPr>
                <a:t>reg</a:t>
              </a:r>
              <a:r>
                <a:rPr lang="en-US" altLang="ko-KR" sz="2400"/>
                <a:t> X, Y;   </a:t>
              </a:r>
              <a:r>
                <a:rPr lang="en-US" altLang="ko-KR" sz="2400">
                  <a:solidFill>
                    <a:srgbClr val="92D050"/>
                  </a:solidFill>
                </a:rPr>
                <a:t>wire </a:t>
              </a:r>
              <a:r>
                <a:rPr lang="en-US" altLang="ko-KR" sz="2400"/>
                <a:t>W;</a:t>
              </a:r>
            </a:p>
            <a:p>
              <a:r>
                <a:rPr lang="en-US" altLang="ko-KR" sz="2400"/>
                <a:t>    AND </a:t>
              </a:r>
              <a:r>
                <a:rPr lang="en-US" altLang="ko-KR" sz="2400" err="1"/>
                <a:t>aaa</a:t>
              </a:r>
              <a:r>
                <a:rPr lang="en-US" altLang="ko-KR" sz="2400"/>
                <a:t> (X, Y, W);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74282" y="476407"/>
              <a:ext cx="5334409" cy="1679614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81544" y="3738603"/>
            <a:ext cx="2511545" cy="3906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86388" y="3703117"/>
            <a:ext cx="17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Instantiation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09528" y="5278573"/>
            <a:ext cx="1049013" cy="4559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rgbClr val="92D050"/>
                </a:solidFill>
              </a:rPr>
              <a:t>reg</a:t>
            </a:r>
            <a:r>
              <a:rPr lang="en-US" altLang="ko-KR"/>
              <a:t> X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9527" y="5875546"/>
            <a:ext cx="1049013" cy="4559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rgbClr val="92D050"/>
                </a:solidFill>
              </a:rPr>
              <a:t>reg</a:t>
            </a:r>
            <a:r>
              <a:rPr lang="en-US" altLang="ko-KR"/>
              <a:t> Y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358540" y="5485636"/>
            <a:ext cx="555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58540" y="6085905"/>
            <a:ext cx="555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914231" y="5278572"/>
            <a:ext cx="1584095" cy="10529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AND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34502" y="5330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10576" y="5906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98326" y="5792601"/>
            <a:ext cx="1131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43288" y="56079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76172" y="5435710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wire</a:t>
            </a:r>
            <a:r>
              <a:rPr lang="en-US" altLang="ko-KR"/>
              <a:t> W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8107" y="4990866"/>
            <a:ext cx="4777274" cy="1594303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73697" y="4799833"/>
            <a:ext cx="1849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</a:t>
            </a:r>
            <a:r>
              <a:rPr lang="en-US" altLang="ko-KR" err="1"/>
              <a:t>AND_test</a:t>
            </a:r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507654" y="2143370"/>
            <a:ext cx="1754355" cy="1710095"/>
          </a:xfrm>
          <a:custGeom>
            <a:avLst/>
            <a:gdLst>
              <a:gd name="connsiteX0" fmla="*/ 634481 w 1877211"/>
              <a:gd name="connsiteY0" fmla="*/ 0 h 1754156"/>
              <a:gd name="connsiteX1" fmla="*/ 1866122 w 1877211"/>
              <a:gd name="connsiteY1" fmla="*/ 821094 h 1754156"/>
              <a:gd name="connsiteX2" fmla="*/ 0 w 1877211"/>
              <a:gd name="connsiteY2" fmla="*/ 1754156 h 1754156"/>
              <a:gd name="connsiteX0" fmla="*/ 933060 w 2186155"/>
              <a:gd name="connsiteY0" fmla="*/ 0 h 1735495"/>
              <a:gd name="connsiteX1" fmla="*/ 2164701 w 2186155"/>
              <a:gd name="connsiteY1" fmla="*/ 821094 h 1735495"/>
              <a:gd name="connsiteX2" fmla="*/ 0 w 2186155"/>
              <a:gd name="connsiteY2" fmla="*/ 1735495 h 1735495"/>
              <a:gd name="connsiteX0" fmla="*/ 933060 w 2186155"/>
              <a:gd name="connsiteY0" fmla="*/ 0 h 1735495"/>
              <a:gd name="connsiteX1" fmla="*/ 2164701 w 2186155"/>
              <a:gd name="connsiteY1" fmla="*/ 821094 h 1735495"/>
              <a:gd name="connsiteX2" fmla="*/ 0 w 2186155"/>
              <a:gd name="connsiteY2" fmla="*/ 1735495 h 1735495"/>
              <a:gd name="connsiteX0" fmla="*/ 933060 w 2186155"/>
              <a:gd name="connsiteY0" fmla="*/ 0 h 1735495"/>
              <a:gd name="connsiteX1" fmla="*/ 2164701 w 2186155"/>
              <a:gd name="connsiteY1" fmla="*/ 821094 h 1735495"/>
              <a:gd name="connsiteX2" fmla="*/ 0 w 2186155"/>
              <a:gd name="connsiteY2" fmla="*/ 1735495 h 1735495"/>
              <a:gd name="connsiteX0" fmla="*/ 501260 w 1754355"/>
              <a:gd name="connsiteY0" fmla="*/ 0 h 1710095"/>
              <a:gd name="connsiteX1" fmla="*/ 1732901 w 1754355"/>
              <a:gd name="connsiteY1" fmla="*/ 821094 h 1710095"/>
              <a:gd name="connsiteX2" fmla="*/ 0 w 1754355"/>
              <a:gd name="connsiteY2" fmla="*/ 1710095 h 171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355" h="1710095">
                <a:moveTo>
                  <a:pt x="501260" y="0"/>
                </a:moveTo>
                <a:cubicBezTo>
                  <a:pt x="1169954" y="96416"/>
                  <a:pt x="1888411" y="531845"/>
                  <a:pt x="1732901" y="821094"/>
                </a:cubicBezTo>
                <a:cubicBezTo>
                  <a:pt x="1577391" y="1110343"/>
                  <a:pt x="936171" y="1539033"/>
                  <a:pt x="0" y="1710095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2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420757" cy="4649820"/>
          </a:xfrm>
        </p:spPr>
        <p:txBody>
          <a:bodyPr>
            <a:normAutofit/>
          </a:bodyPr>
          <a:lstStyle/>
          <a:p>
            <a:r>
              <a:rPr lang="en-US" altLang="ko-KR" sz="2300"/>
              <a:t>Collectively refers to the Input and Output of the Module.</a:t>
            </a:r>
          </a:p>
          <a:p>
            <a:r>
              <a:rPr lang="en-US" altLang="ko-KR"/>
              <a:t>Basically declared as wire(Wire).</a:t>
            </a:r>
          </a:p>
          <a:p>
            <a:pPr lvl="1"/>
            <a:r>
              <a:rPr lang="en-US" altLang="ko-KR"/>
              <a:t>Optionally can be declared as </a:t>
            </a:r>
            <a:r>
              <a:rPr lang="en-US" altLang="ko-KR" err="1"/>
              <a:t>reg</a:t>
            </a:r>
            <a:r>
              <a:rPr lang="en-US" altLang="ko-KR"/>
              <a:t>(Register).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Only wire-wire and </a:t>
            </a:r>
            <a:r>
              <a:rPr lang="en-US" altLang="ko-KR" err="1"/>
              <a:t>reg</a:t>
            </a:r>
            <a:r>
              <a:rPr lang="en-US" altLang="ko-KR"/>
              <a:t>-wire connections are possible</a:t>
            </a:r>
          </a:p>
          <a:p>
            <a:pPr lvl="1"/>
            <a:r>
              <a:rPr lang="en-US" altLang="ko-KR" err="1"/>
              <a:t>Reg-reg</a:t>
            </a:r>
            <a:r>
              <a:rPr lang="en-US" altLang="ko-KR"/>
              <a:t> connection is impossible.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284" y="3277654"/>
            <a:ext cx="5334409" cy="1569660"/>
            <a:chOff x="4174282" y="955691"/>
            <a:chExt cx="5334409" cy="1569660"/>
          </a:xfrm>
        </p:grpSpPr>
        <p:sp>
          <p:nvSpPr>
            <p:cNvPr id="5" name="직사각형 4"/>
            <p:cNvSpPr/>
            <p:nvPr/>
          </p:nvSpPr>
          <p:spPr>
            <a:xfrm>
              <a:off x="4174282" y="955691"/>
              <a:ext cx="414292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 err="1"/>
                <a:t>always_one</a:t>
              </a:r>
              <a:r>
                <a:rPr lang="en-US" altLang="ko-KR" sz="2400"/>
                <a:t> (</a:t>
              </a:r>
              <a:r>
                <a:rPr lang="en-US" altLang="ko-KR" sz="2400">
                  <a:solidFill>
                    <a:srgbClr val="92D050"/>
                  </a:solidFill>
                </a:rPr>
                <a:t>output</a:t>
              </a:r>
              <a:r>
                <a:rPr lang="en-US" altLang="ko-KR" sz="2400"/>
                <a:t> Q);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>
                  <a:solidFill>
                    <a:srgbClr val="92D050"/>
                  </a:solidFill>
                </a:rPr>
                <a:t>reg</a:t>
              </a:r>
              <a:r>
                <a:rPr lang="en-US" altLang="ko-KR" sz="2400"/>
                <a:t> Q;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Q = 1;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2" y="985611"/>
              <a:ext cx="5334409" cy="1539740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4851" y="3702714"/>
            <a:ext cx="1895349" cy="3906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835" y="3667228"/>
            <a:ext cx="27192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i="1">
                <a:solidFill>
                  <a:srgbClr val="FFFF00"/>
                </a:solidFill>
              </a:rPr>
              <a:t>Declare Output Q as </a:t>
            </a:r>
            <a:r>
              <a:rPr lang="en-US" altLang="ko-KR" sz="2000" i="1" err="1">
                <a:solidFill>
                  <a:srgbClr val="FFFF00"/>
                </a:solidFill>
              </a:rPr>
              <a:t>reg</a:t>
            </a:r>
            <a:endParaRPr lang="ko-KR" altLang="en-US" sz="2000" i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3340" y="1"/>
            <a:ext cx="919734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7000" b="1">
                <a:latin typeface="+mn-lt"/>
              </a:rPr>
              <a:t>HDL </a:t>
            </a:r>
            <a:r>
              <a:rPr lang="en-US" altLang="ko-KR" sz="3500" b="1">
                <a:latin typeface="+mn-lt"/>
              </a:rPr>
              <a:t>&amp;</a:t>
            </a:r>
            <a:r>
              <a:rPr lang="en-US" altLang="ko-KR" sz="7000" b="1">
                <a:latin typeface="+mn-lt"/>
              </a:rPr>
              <a:t> Verilog</a:t>
            </a:r>
            <a:endParaRPr lang="ko-KR" altLang="en-US" sz="7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08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41930" cy="4351338"/>
          </a:xfrm>
        </p:spPr>
        <p:txBody>
          <a:bodyPr/>
          <a:lstStyle/>
          <a:p>
            <a:r>
              <a:rPr lang="en-US" altLang="ko-KR" i="1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/>
              <a:t> (Wire)</a:t>
            </a:r>
          </a:p>
          <a:p>
            <a:pPr lvl="1"/>
            <a:r>
              <a:rPr lang="en-US" altLang="ko-KR"/>
              <a:t>Wire, Define physical connections</a:t>
            </a:r>
          </a:p>
          <a:p>
            <a:r>
              <a:rPr lang="en-US" altLang="ko-KR" i="1" err="1">
                <a:solidFill>
                  <a:srgbClr val="FFC000"/>
                </a:solidFill>
                <a:latin typeface="Consolas" panose="020B0609020204030204" pitchFamily="49" charset="0"/>
              </a:rPr>
              <a:t>reg</a:t>
            </a:r>
            <a:r>
              <a:rPr lang="en-US" altLang="ko-KR"/>
              <a:t> (Register)</a:t>
            </a:r>
          </a:p>
          <a:p>
            <a:pPr lvl="1"/>
            <a:r>
              <a:rPr lang="en-US" altLang="ko-KR"/>
              <a:t>1-bit D flip-flop. (1-bit Register)</a:t>
            </a:r>
          </a:p>
          <a:p>
            <a:pPr lvl="1"/>
            <a:r>
              <a:rPr lang="en-US" altLang="ko-KR"/>
              <a:t>Can assign values during simulation.</a:t>
            </a:r>
          </a:p>
          <a:p>
            <a:r>
              <a:rPr lang="en-US" altLang="ko-KR"/>
              <a:t>Can be represented as an Bit Vector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ex) wire [0:31]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>;    // Big-endian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reg</a:t>
            </a:r>
            <a:r>
              <a:rPr lang="en-US" altLang="ko-KR">
                <a:latin typeface="Consolas" panose="020B0609020204030204" pitchFamily="49" charset="0"/>
              </a:rPr>
              <a:t> [31:0] </a:t>
            </a:r>
            <a:r>
              <a:rPr lang="en-US" altLang="ko-KR" err="1">
                <a:latin typeface="Consolas" panose="020B0609020204030204" pitchFamily="49" charset="0"/>
              </a:rPr>
              <a:t>eax</a:t>
            </a:r>
            <a:r>
              <a:rPr lang="en-US" altLang="ko-KR">
                <a:latin typeface="Consolas" panose="020B0609020204030204" pitchFamily="49" charset="0"/>
              </a:rPr>
              <a:t>;      // Little-endian </a:t>
            </a:r>
            <a:r>
              <a:rPr lang="en-US" altLang="ko-KR" sz="1800">
                <a:latin typeface="Consolas" panose="020B0609020204030204" pitchFamily="49" charset="0"/>
              </a:rPr>
              <a:t>(Recommended)</a:t>
            </a:r>
          </a:p>
        </p:txBody>
      </p:sp>
    </p:spTree>
    <p:extLst>
      <p:ext uri="{BB962C8B-B14F-4D97-AF65-F5344CB8AC3E}">
        <p14:creationId xmlns:p14="http://schemas.microsoft.com/office/powerpoint/2010/main" val="406754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Value Reference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ex)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>      // all bits of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/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>[0]   // 0</a:t>
            </a:r>
            <a:r>
              <a:rPr lang="en-US" altLang="ko-KR" baseline="30000">
                <a:latin typeface="Consolas" panose="020B0609020204030204" pitchFamily="49" charset="0"/>
              </a:rPr>
              <a:t>th</a:t>
            </a:r>
            <a:r>
              <a:rPr lang="en-US" altLang="ko-KR">
                <a:latin typeface="Consolas" panose="020B0609020204030204" pitchFamily="49" charset="0"/>
              </a:rPr>
              <a:t> bit of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/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r>
              <a:rPr lang="en-US" altLang="ko-KR">
                <a:latin typeface="Consolas" panose="020B0609020204030204" pitchFamily="49" charset="0"/>
              </a:rPr>
              <a:t>[3:0] // 3~0</a:t>
            </a:r>
            <a:r>
              <a:rPr lang="en-US" altLang="ko-KR" baseline="30000">
                <a:latin typeface="Consolas" panose="020B0609020204030204" pitchFamily="49" charset="0"/>
              </a:rPr>
              <a:t>th</a:t>
            </a:r>
            <a:r>
              <a:rPr lang="en-US" altLang="ko-KR">
                <a:latin typeface="Consolas" panose="020B0609020204030204" pitchFamily="49" charset="0"/>
              </a:rPr>
              <a:t> bits of </a:t>
            </a:r>
            <a:r>
              <a:rPr lang="en-US" altLang="ko-KR" err="1">
                <a:latin typeface="Consolas" panose="020B0609020204030204" pitchFamily="49" charset="0"/>
              </a:rPr>
              <a:t>addr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/>
              <a:t>Value Concatenation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latin typeface="Consolas" panose="020B0609020204030204" pitchFamily="49" charset="0"/>
              </a:rPr>
              <a:t>{ </a:t>
            </a:r>
            <a:r>
              <a:rPr lang="en-US" altLang="ko-KR" err="1">
                <a:latin typeface="Consolas" panose="020B0609020204030204" pitchFamily="49" charset="0"/>
              </a:rPr>
              <a:t>eax</a:t>
            </a:r>
            <a:r>
              <a:rPr lang="en-US" altLang="ko-KR">
                <a:latin typeface="Consolas" panose="020B0609020204030204" pitchFamily="49" charset="0"/>
              </a:rPr>
              <a:t>[0], </a:t>
            </a:r>
            <a:r>
              <a:rPr lang="en-US" altLang="ko-KR" err="1">
                <a:latin typeface="Consolas" panose="020B0609020204030204" pitchFamily="49" charset="0"/>
              </a:rPr>
              <a:t>eax</a:t>
            </a:r>
            <a:r>
              <a:rPr lang="en-US" altLang="ko-KR">
                <a:latin typeface="Consolas" panose="020B0609020204030204" pitchFamily="49" charset="0"/>
              </a:rPr>
              <a:t>[31:1] }    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// 0</a:t>
            </a:r>
            <a:r>
              <a:rPr lang="en-US" altLang="ko-KR" baseline="30000"/>
              <a:t>th</a:t>
            </a:r>
            <a:r>
              <a:rPr lang="en-US" altLang="ko-KR"/>
              <a:t> bit of </a:t>
            </a:r>
            <a:r>
              <a:rPr lang="en-US" altLang="ko-KR" err="1"/>
              <a:t>eax</a:t>
            </a:r>
            <a:r>
              <a:rPr lang="ko-KR" altLang="en-US"/>
              <a:t> </a:t>
            </a:r>
            <a:r>
              <a:rPr lang="en-US" altLang="ko-KR"/>
              <a:t>+ 31~1</a:t>
            </a:r>
            <a:r>
              <a:rPr lang="en-US" altLang="ko-KR" baseline="30000"/>
              <a:t>st</a:t>
            </a:r>
            <a:r>
              <a:rPr lang="en-US" altLang="ko-KR"/>
              <a:t> bit of </a:t>
            </a:r>
            <a:r>
              <a:rPr lang="en-US" altLang="ko-KR" err="1"/>
              <a:t>eax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415221" y="4702629"/>
            <a:ext cx="5187821" cy="5225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31th ~ 1st Bits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603042" y="4702629"/>
            <a:ext cx="653143" cy="5225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0th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563802" y="4702629"/>
            <a:ext cx="6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err="1"/>
              <a:t>eax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415221" y="5439796"/>
            <a:ext cx="653143" cy="5225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0th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3068364" y="5453592"/>
            <a:ext cx="5187821" cy="5225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31th ~ 1st Bits</a:t>
            </a: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0" y="5299350"/>
            <a:ext cx="215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/>
              <a:t>{ </a:t>
            </a:r>
            <a:r>
              <a:rPr lang="en-US" altLang="ko-KR" sz="2400" err="1"/>
              <a:t>eax</a:t>
            </a:r>
            <a:r>
              <a:rPr lang="en-US" altLang="ko-KR" sz="2400"/>
              <a:t>[0], </a:t>
            </a:r>
            <a:r>
              <a:rPr lang="en-US" altLang="ko-KR" sz="2400" err="1"/>
              <a:t>eax</a:t>
            </a:r>
            <a:r>
              <a:rPr lang="en-US" altLang="ko-KR" sz="2400"/>
              <a:t>[31:1] 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859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1B17-9625-4F42-8C85-B6EC4133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72" y="365126"/>
            <a:ext cx="7618620" cy="1325563"/>
          </a:xfrm>
        </p:spPr>
        <p:txBody>
          <a:bodyPr>
            <a:normAutofit/>
          </a:bodyPr>
          <a:lstStyle/>
          <a:p>
            <a:r>
              <a:rPr lang="en-US"/>
              <a:t>Bit-vector is</a:t>
            </a:r>
            <a:br>
              <a:rPr lang="en-US"/>
            </a:br>
            <a:r>
              <a:rPr lang="en-US"/>
              <a:t>the only data type in Verilog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6D4D-95A2-4EE6-B226-401FF25B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684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/>
              <a:t>A bit can take on one of four values</a:t>
            </a:r>
          </a:p>
          <a:p>
            <a:pPr latinLnBrk="0"/>
            <a:endParaRPr lang="en-US"/>
          </a:p>
          <a:p>
            <a:pPr latinLnBrk="0"/>
            <a:endParaRPr lang="en-US"/>
          </a:p>
          <a:p>
            <a:pPr latinLnBrk="0"/>
            <a:endParaRPr lang="en-US"/>
          </a:p>
          <a:p>
            <a:pPr latinLnBrk="0"/>
            <a:endParaRPr lang="en-US"/>
          </a:p>
          <a:p>
            <a:pPr latinLnBrk="0"/>
            <a:endParaRPr lang="en-US" sz="2000"/>
          </a:p>
          <a:p>
            <a:pPr latinLnBrk="0"/>
            <a:r>
              <a:rPr lang="en-US" sz="2000"/>
              <a:t>An X bit might be a 0, 1, Z, or in transition. We can set bits to be X in situations where we don’t care what the value is. This can help catch bugs and improve synthesis quality. </a:t>
            </a:r>
            <a:endParaRPr lang="en-US"/>
          </a:p>
          <a:p>
            <a:pPr latinLnBrk="0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4E97D-1512-4E7E-89BF-B25781EC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933"/>
              </p:ext>
            </p:extLst>
          </p:nvPr>
        </p:nvGraphicFramePr>
        <p:xfrm>
          <a:off x="1085334" y="2416272"/>
          <a:ext cx="334838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446">
                  <a:extLst>
                    <a:ext uri="{9D8B030D-6E8A-4147-A177-3AD203B41FA5}">
                      <a16:colId xmlns:a16="http://schemas.microsoft.com/office/drawing/2014/main" val="3839252416"/>
                    </a:ext>
                  </a:extLst>
                </a:gridCol>
                <a:gridCol w="2586937">
                  <a:extLst>
                    <a:ext uri="{9D8B030D-6E8A-4147-A177-3AD203B41FA5}">
                      <a16:colId xmlns:a16="http://schemas.microsoft.com/office/drawing/2014/main" val="2347499974"/>
                    </a:ext>
                  </a:extLst>
                </a:gridCol>
              </a:tblGrid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47514"/>
                  </a:ext>
                </a:extLst>
              </a:tr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2366"/>
                  </a:ext>
                </a:extLst>
              </a:tr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8288"/>
                  </a:ext>
                </a:extLst>
              </a:tr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Unknown Logic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8751"/>
                  </a:ext>
                </a:extLst>
              </a:tr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Impedance, Floating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25603"/>
                  </a:ext>
                </a:extLst>
              </a:tr>
            </a:tbl>
          </a:graphicData>
        </a:graphic>
      </p:graphicFrame>
      <p:pic>
        <p:nvPicPr>
          <p:cNvPr id="1026" name="Picture 2" descr="verilog X and zì ëí ì´ë¯¸ì§ ê²ìê²°ê³¼">
            <a:extLst>
              <a:ext uri="{FF2B5EF4-FFF2-40B4-BE49-F238E27FC236}">
                <a16:creationId xmlns:a16="http://schemas.microsoft.com/office/drawing/2014/main" id="{77FAF6CF-DCA8-4E10-8E7E-AE8F1F8B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6" y="2416704"/>
            <a:ext cx="3316104" cy="18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2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Verilog </a:t>
            </a:r>
            <a:r>
              <a:rPr lang="ko-KR" altLang="en-US" b="1"/>
              <a:t>문법</a:t>
            </a:r>
            <a:r>
              <a:rPr lang="en-US" altLang="ko-KR" b="1"/>
              <a:t>:</a:t>
            </a:r>
            <a:r>
              <a:rPr lang="en-US" altLang="ko-KR" sz="4000" b="1"/>
              <a:t> </a:t>
            </a:r>
            <a:r>
              <a:rPr lang="en-US" altLang="ko-KR" sz="3600" b="1"/>
              <a:t>Module Body</a:t>
            </a:r>
            <a:endParaRPr lang="ko-KR" altLang="en-US" sz="36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Verilog Syntax: Module Body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0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Structured Procedure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5225" y="1690688"/>
            <a:ext cx="5409673" cy="3046989"/>
            <a:chOff x="4174282" y="476406"/>
            <a:chExt cx="3375599" cy="3046989"/>
          </a:xfrm>
        </p:grpSpPr>
        <p:sp>
          <p:nvSpPr>
            <p:cNvPr id="6" name="직사각형 5"/>
            <p:cNvSpPr/>
            <p:nvPr/>
          </p:nvSpPr>
          <p:spPr>
            <a:xfrm>
              <a:off x="4174282" y="476407"/>
              <a:ext cx="3328635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/>
                <a:t>AND (input A, input B, output Q);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Q;   </a:t>
              </a:r>
              <a:r>
                <a:rPr lang="en-US" altLang="ko-KR" sz="2400">
                  <a:solidFill>
                    <a:srgbClr val="FFC000"/>
                  </a:solidFill>
                </a:rPr>
                <a:t>wire</a:t>
              </a:r>
              <a:r>
                <a:rPr lang="en-US" altLang="ko-KR" sz="2400"/>
                <a:t> </a:t>
              </a:r>
              <a:r>
                <a:rPr lang="en-US" altLang="ko-KR" sz="2400" err="1"/>
                <a:t>AnB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assign</a:t>
              </a:r>
              <a:r>
                <a:rPr lang="en-US" altLang="ko-KR" sz="2400"/>
                <a:t> </a:t>
              </a:r>
              <a:r>
                <a:rPr lang="en-US" altLang="ko-KR" sz="2400" err="1"/>
                <a:t>AnB</a:t>
              </a:r>
              <a:r>
                <a:rPr lang="en-US" altLang="ko-KR" sz="2400"/>
                <a:t> = A &amp; B;</a:t>
              </a:r>
            </a:p>
            <a:p>
              <a:endParaRPr lang="en-US" altLang="ko-KR" sz="2400"/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always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Q = </a:t>
              </a:r>
              <a:r>
                <a:rPr lang="en-US" altLang="ko-KR" sz="2400" err="1"/>
                <a:t>AnB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74282" y="476406"/>
              <a:ext cx="3375599" cy="304698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0405" y="3246073"/>
            <a:ext cx="2768079" cy="10460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63128" y="3212425"/>
            <a:ext cx="28293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Structured Procedure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392" y="4926564"/>
            <a:ext cx="8817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A type of code block.</a:t>
            </a:r>
          </a:p>
          <a:p>
            <a:pPr marL="628650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latin typeface="Consolas" panose="020B0609020204030204" pitchFamily="49" charset="0"/>
              </a:rPr>
              <a:t>always</a:t>
            </a:r>
            <a:r>
              <a:rPr lang="en-US" altLang="ko-KR" sz="2000"/>
              <a:t>: Always running block without condition</a:t>
            </a:r>
          </a:p>
          <a:p>
            <a:pPr marL="628650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latin typeface="Consolas" panose="020B0609020204030204" pitchFamily="49" charset="0"/>
              </a:rPr>
              <a:t>Initial</a:t>
            </a:r>
            <a:r>
              <a:rPr lang="en-US" altLang="ko-KR" sz="2000"/>
              <a:t>: Block that executes only once during module instantiation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65610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Initial Procedure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Runs only once during module instantiation.</a:t>
            </a:r>
          </a:p>
          <a:p>
            <a:r>
              <a:rPr lang="en-US" altLang="ko-KR" sz="2300"/>
              <a:t>Can contain multiple statements using begin and end.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228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5225" y="2978313"/>
            <a:ext cx="2311910" cy="1569661"/>
            <a:chOff x="4174282" y="476406"/>
            <a:chExt cx="1442616" cy="1569661"/>
          </a:xfrm>
        </p:grpSpPr>
        <p:sp>
          <p:nvSpPr>
            <p:cNvPr id="6" name="직사각형 5"/>
            <p:cNvSpPr/>
            <p:nvPr/>
          </p:nvSpPr>
          <p:spPr>
            <a:xfrm>
              <a:off x="4174282" y="476407"/>
              <a:ext cx="102346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/>
                <a:t>   x 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74283" y="476406"/>
              <a:ext cx="1442615" cy="1569661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073340" y="2978313"/>
            <a:ext cx="2311910" cy="830998"/>
            <a:chOff x="4174282" y="476407"/>
            <a:chExt cx="1442616" cy="830998"/>
          </a:xfrm>
        </p:grpSpPr>
        <p:sp>
          <p:nvSpPr>
            <p:cNvPr id="9" name="직사각형 8"/>
            <p:cNvSpPr/>
            <p:nvPr/>
          </p:nvSpPr>
          <p:spPr>
            <a:xfrm>
              <a:off x="4174282" y="476407"/>
              <a:ext cx="113349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x = 1;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174283" y="476407"/>
              <a:ext cx="1442615" cy="83099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등호 10"/>
          <p:cNvSpPr/>
          <p:nvPr/>
        </p:nvSpPr>
        <p:spPr>
          <a:xfrm>
            <a:off x="3119021" y="2991295"/>
            <a:ext cx="802432" cy="802432"/>
          </a:xfrm>
          <a:prstGeom prst="mathEqual">
            <a:avLst>
              <a:gd name="adj1" fmla="val 14218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8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Always Procedure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(When certain conditions are met) always called.</a:t>
            </a:r>
          </a:p>
          <a:p>
            <a:r>
              <a:rPr lang="en-US" altLang="ko-KR"/>
              <a:t>If there is no condition, called infinitely.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55225" y="2892614"/>
            <a:ext cx="2311910" cy="2308324"/>
            <a:chOff x="4174282" y="476407"/>
            <a:chExt cx="1442616" cy="2308324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133498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always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#50;</a:t>
              </a:r>
            </a:p>
            <a:p>
              <a:r>
                <a:rPr lang="en-US" altLang="ko-KR" sz="2400"/>
                <a:t>  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~</a:t>
              </a:r>
              <a:r>
                <a:rPr lang="en-US" altLang="ko-KR" sz="2400" err="1"/>
                <a:t>clk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1442615" cy="2308324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5225" y="3657600"/>
            <a:ext cx="2311910" cy="15433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44617" y="2833687"/>
            <a:ext cx="44393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clk</a:t>
            </a:r>
            <a:r>
              <a:rPr lang="en-US" altLang="ko-KR" sz="2400"/>
              <a:t> value is assigned as 0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err="1">
                <a:sym typeface="Wingdings" panose="05000000000000000000" pitchFamily="2" charset="2"/>
              </a:rPr>
              <a:t>clk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>
                <a:sym typeface="Wingdings" panose="05000000000000000000" pitchFamily="2" charset="2"/>
              </a:rPr>
              <a:t>value changed</a:t>
            </a: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>
                <a:sym typeface="Wingdings" panose="05000000000000000000" pitchFamily="2" charset="2"/>
              </a:rPr>
              <a:t>Always block is called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>
                <a:sym typeface="Wingdings" panose="05000000000000000000" pitchFamily="2" charset="2"/>
              </a:rPr>
              <a:t>After a delay of 50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>
                <a:solidFill>
                  <a:srgbClr val="FFC000"/>
                </a:solidFill>
                <a:sym typeface="Wingdings" panose="05000000000000000000" pitchFamily="2" charset="2"/>
              </a:rPr>
              <a:t>(Important!)</a:t>
            </a:r>
          </a:p>
          <a:p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en-US" altLang="ko-KR" sz="2400" err="1"/>
              <a:t>clk</a:t>
            </a:r>
            <a:r>
              <a:rPr lang="en-US" altLang="ko-KR" sz="2400"/>
              <a:t> value reversed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0425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Other</a:t>
            </a:r>
            <a:r>
              <a:rPr lang="ko-KR" altLang="en-US"/>
              <a:t> </a:t>
            </a:r>
            <a:r>
              <a:rPr lang="en-US" altLang="ko-KR"/>
              <a:t>Procedure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Function, Task</a:t>
            </a:r>
          </a:p>
          <a:p>
            <a:pPr lvl="1"/>
            <a:r>
              <a:rPr lang="en-US" altLang="ko-KR"/>
              <a:t>Similar to function in C</a:t>
            </a:r>
          </a:p>
          <a:p>
            <a:pPr lvl="1"/>
            <a:r>
              <a:rPr lang="en-US" altLang="ko-KR"/>
              <a:t>Used to define a sub-module within a module.</a:t>
            </a:r>
          </a:p>
          <a:p>
            <a:pPr lvl="1"/>
            <a:r>
              <a:rPr lang="en-US" altLang="ko-KR"/>
              <a:t>(You don’t need to use it,</a:t>
            </a:r>
          </a:p>
          <a:p>
            <a:pPr marL="457200" lvl="1" indent="0">
              <a:buNone/>
            </a:pPr>
            <a:r>
              <a:rPr lang="en-US" altLang="ko-KR"/>
              <a:t>    but if you are interested, study it yourself!)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8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Verilog </a:t>
            </a:r>
            <a:r>
              <a:rPr lang="ko-KR" altLang="en-US" b="1"/>
              <a:t>문법</a:t>
            </a:r>
            <a:r>
              <a:rPr lang="en-US" altLang="ko-KR" b="1"/>
              <a:t>:</a:t>
            </a:r>
            <a:r>
              <a:rPr lang="en-US" altLang="ko-KR" sz="3600" b="1"/>
              <a:t> Assignments</a:t>
            </a:r>
            <a:endParaRPr lang="ko-KR" altLang="en-US" sz="54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Verilog Syntax: Assignments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5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Assignments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55225" y="1690688"/>
            <a:ext cx="5409673" cy="3046989"/>
            <a:chOff x="4174282" y="476406"/>
            <a:chExt cx="3375599" cy="3046989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3328635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 </a:t>
              </a:r>
              <a:r>
                <a:rPr lang="en-US" altLang="ko-KR" sz="2400"/>
                <a:t>AND (input A, input B, output Q);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Q;   </a:t>
              </a:r>
              <a:r>
                <a:rPr lang="en-US" altLang="ko-KR" sz="2400">
                  <a:solidFill>
                    <a:srgbClr val="FFC000"/>
                  </a:solidFill>
                </a:rPr>
                <a:t>wire</a:t>
              </a:r>
              <a:r>
                <a:rPr lang="en-US" altLang="ko-KR" sz="2400"/>
                <a:t> </a:t>
              </a:r>
              <a:r>
                <a:rPr lang="en-US" altLang="ko-KR" sz="2400" err="1"/>
                <a:t>AnB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assign</a:t>
              </a:r>
              <a:r>
                <a:rPr lang="en-US" altLang="ko-KR" sz="2400"/>
                <a:t> </a:t>
              </a:r>
              <a:r>
                <a:rPr lang="en-US" altLang="ko-KR" sz="2400" err="1"/>
                <a:t>AnB</a:t>
              </a:r>
              <a:r>
                <a:rPr lang="en-US" altLang="ko-KR" sz="2400"/>
                <a:t> = A &amp; B;</a:t>
              </a:r>
            </a:p>
            <a:p>
              <a:endParaRPr lang="en-US" altLang="ko-KR" sz="2400"/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always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Q = </a:t>
              </a:r>
              <a:r>
                <a:rPr lang="en-US" altLang="ko-KR" sz="2400" err="1"/>
                <a:t>AnB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 err="1">
                  <a:solidFill>
                    <a:srgbClr val="92D050"/>
                  </a:solidFill>
                </a:rPr>
                <a:t>endmodule</a:t>
              </a:r>
              <a:endParaRPr lang="en-US" altLang="ko-KR" sz="2400">
                <a:solidFill>
                  <a:srgbClr val="92D050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2" y="476406"/>
              <a:ext cx="3375599" cy="304698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920405" y="2484073"/>
            <a:ext cx="2768079" cy="3699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63128" y="2430428"/>
            <a:ext cx="32323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Continuous Assignments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0405" y="3546389"/>
            <a:ext cx="2768079" cy="3699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3128" y="3492744"/>
            <a:ext cx="31789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Procedural Assignments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935" y="4926564"/>
            <a:ext cx="6538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Used to assign wire connection or value.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altLang="ko-KR" sz="2400"/>
              <a:t>Continuous: Define wire connection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altLang="ko-KR" sz="2400"/>
              <a:t>Procedural: (In procedure)</a:t>
            </a:r>
            <a:r>
              <a:rPr lang="ko-KR" altLang="en-US" sz="2400"/>
              <a:t> </a:t>
            </a:r>
            <a:r>
              <a:rPr lang="en-US" altLang="ko-KR" sz="2400"/>
              <a:t>Store value in </a:t>
            </a:r>
            <a:r>
              <a:rPr lang="en-US" altLang="ko-KR" sz="2400" err="1"/>
              <a:t>reg</a:t>
            </a:r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636136" y="951487"/>
            <a:ext cx="277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Revisiting AND example..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6535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62772" y="512242"/>
            <a:ext cx="7352577" cy="950814"/>
          </a:xfrm>
        </p:spPr>
        <p:txBody>
          <a:bodyPr>
            <a:noAutofit/>
          </a:bodyPr>
          <a:lstStyle/>
          <a:p>
            <a:r>
              <a:rPr lang="en-US" altLang="ko-KR" sz="5000">
                <a:latin typeface="+mj-lt"/>
              </a:rPr>
              <a:t>HDL:</a:t>
            </a:r>
            <a:r>
              <a:rPr lang="en-US" altLang="ko-KR" sz="4500">
                <a:latin typeface="+mj-lt"/>
              </a:rPr>
              <a:t> </a:t>
            </a:r>
            <a:r>
              <a:rPr lang="en-US" altLang="ko-KR" sz="3500">
                <a:latin typeface="+mj-lt"/>
              </a:rPr>
              <a:t>Hardware Description Language</a:t>
            </a:r>
            <a:endParaRPr lang="ko-KR" altLang="en-US" sz="350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54844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/>
              <a:t>Programming language for programmable chips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0337" y="1928016"/>
            <a:ext cx="196079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input</a:t>
            </a:r>
            <a:r>
              <a:rPr lang="en-US" altLang="ko-KR" sz="2000"/>
              <a:t> A, B;</a:t>
            </a:r>
          </a:p>
          <a:p>
            <a:r>
              <a:rPr lang="en-US" altLang="ko-KR" sz="2000" b="1"/>
              <a:t>output</a:t>
            </a:r>
            <a:r>
              <a:rPr lang="en-US" altLang="ko-KR" sz="2000"/>
              <a:t> Q;</a:t>
            </a:r>
          </a:p>
          <a:p>
            <a:r>
              <a:rPr lang="en-US" altLang="ko-KR" sz="2000" b="1"/>
              <a:t>assign</a:t>
            </a:r>
            <a:r>
              <a:rPr lang="en-US" altLang="ko-KR" sz="2000"/>
              <a:t> Q = A &amp; B;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25404" y="3244510"/>
            <a:ext cx="2071590" cy="2071590"/>
            <a:chOff x="3536205" y="3353040"/>
            <a:chExt cx="2071590" cy="207159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536205" y="3353040"/>
              <a:ext cx="2071590" cy="20715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77927" y="4073364"/>
              <a:ext cx="118814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b="1"/>
                <a:t>FPGA</a:t>
              </a:r>
              <a:endParaRPr lang="ko-KR" altLang="en-US" sz="3500" b="1"/>
            </a:p>
          </p:txBody>
        </p:sp>
      </p:grpSp>
      <p:cxnSp>
        <p:nvCxnSpPr>
          <p:cNvPr id="21" name="꺾인 연결선 20"/>
          <p:cNvCxnSpPr/>
          <p:nvPr/>
        </p:nvCxnSpPr>
        <p:spPr>
          <a:xfrm rot="16200000" flipH="1">
            <a:off x="1327242" y="3409414"/>
            <a:ext cx="1043414" cy="713606"/>
          </a:xfrm>
          <a:prstGeom prst="bentConnector3">
            <a:avLst>
              <a:gd name="adj1" fmla="val 9966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65110" y="1734783"/>
            <a:ext cx="2773212" cy="13255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5564" y="1542999"/>
            <a:ext cx="22717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/>
              <a:t>Code written in HDL</a:t>
            </a:r>
            <a:endParaRPr lang="ko-KR" altLang="en-US" sz="2000"/>
          </a:p>
        </p:txBody>
      </p:sp>
      <p:sp>
        <p:nvSpPr>
          <p:cNvPr id="26" name="오른쪽 화살표 25"/>
          <p:cNvSpPr/>
          <p:nvPr/>
        </p:nvSpPr>
        <p:spPr>
          <a:xfrm>
            <a:off x="5024700" y="3766217"/>
            <a:ext cx="565756" cy="943462"/>
          </a:xfrm>
          <a:prstGeom prst="rightArrow">
            <a:avLst>
              <a:gd name="adj1" fmla="val 41923"/>
              <a:gd name="adj2" fmla="val 57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://www.bbc.co.uk/staticarchive/8fa676e743afd1730affa37aa0de2dc5870219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62" y="3490304"/>
            <a:ext cx="2298878" cy="14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28276" y="433755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Synthesis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50267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Continuous Assignments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215805" cy="4351338"/>
          </a:xfrm>
        </p:spPr>
        <p:txBody>
          <a:bodyPr/>
          <a:lstStyle/>
          <a:p>
            <a:r>
              <a:rPr lang="en-US" altLang="ko-KR"/>
              <a:t>Used to assign a wire connection to a wire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>
                <a:latin typeface="Consolas" panose="020B0609020204030204" pitchFamily="49" charset="0"/>
              </a:rPr>
              <a:t> a, b, c;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assign</a:t>
            </a:r>
            <a:r>
              <a:rPr lang="en-US" altLang="ko-KR">
                <a:latin typeface="Consolas" panose="020B0609020204030204" pitchFamily="49" charset="0"/>
              </a:rPr>
              <a:t> c = a &amp; b;   // wire c is defined as a &amp; b.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It is generally used outside procedure.</a:t>
            </a:r>
          </a:p>
          <a:p>
            <a:r>
              <a:rPr lang="en-US" altLang="ko-KR"/>
              <a:t>Can be used in conjunction with wire declaration.</a:t>
            </a:r>
          </a:p>
          <a:p>
            <a:pPr lvl="1"/>
            <a:r>
              <a:rPr lang="en-US" altLang="ko-KR"/>
              <a:t>ex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>
                <a:latin typeface="Consolas" panose="020B0609020204030204" pitchFamily="49" charset="0"/>
              </a:rPr>
              <a:t> a, b;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>
                <a:latin typeface="Consolas" panose="020B0609020204030204" pitchFamily="49" charset="0"/>
              </a:rPr>
              <a:t> c = a &amp; b;</a:t>
            </a:r>
          </a:p>
          <a:p>
            <a:r>
              <a:rPr lang="en-US" altLang="ko-KR"/>
              <a:t>Once assigned, it cannot be changed during simulation.</a:t>
            </a:r>
          </a:p>
        </p:txBody>
      </p:sp>
    </p:spTree>
    <p:extLst>
      <p:ext uri="{BB962C8B-B14F-4D97-AF65-F5344CB8AC3E}">
        <p14:creationId xmlns:p14="http://schemas.microsoft.com/office/powerpoint/2010/main" val="224006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Continuous Assignments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10853" cy="4351338"/>
          </a:xfrm>
        </p:spPr>
        <p:txBody>
          <a:bodyPr/>
          <a:lstStyle/>
          <a:p>
            <a:r>
              <a:rPr lang="en-US" altLang="ko-KR"/>
              <a:t>You can give delay to assignment itself.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>
                <a:latin typeface="Consolas" panose="020B0609020204030204" pitchFamily="49" charset="0"/>
              </a:rPr>
              <a:t> a, b, c;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assign</a:t>
            </a:r>
            <a:r>
              <a:rPr lang="en-US" altLang="ko-KR">
                <a:latin typeface="Consolas" panose="020B0609020204030204" pitchFamily="49" charset="0"/>
              </a:rPr>
              <a:t> #10 c = a &amp; b;  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// a &amp; b is assigned to c after a delay of 10.</a:t>
            </a:r>
          </a:p>
          <a:p>
            <a:pPr lvl="1"/>
            <a:r>
              <a:rPr lang="en-US" altLang="ko-KR"/>
              <a:t>Can be used to model the delay in wire connections.</a:t>
            </a:r>
          </a:p>
          <a:p>
            <a:r>
              <a:rPr lang="en-US" altLang="ko-KR"/>
              <a:t>Can be treated like an alias. </a:t>
            </a:r>
            <a:r>
              <a:rPr lang="en-US" altLang="ko-KR" sz="1800"/>
              <a:t>(Remind reference type in C++)</a:t>
            </a:r>
            <a:endParaRPr lang="en-US" altLang="ko-KR" sz="1600"/>
          </a:p>
          <a:p>
            <a:pPr lvl="1"/>
            <a:r>
              <a:rPr lang="en-US" altLang="ko-KR"/>
              <a:t>ex)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wire</a:t>
            </a:r>
            <a:r>
              <a:rPr lang="en-US" altLang="ko-KR">
                <a:latin typeface="Consolas" panose="020B0609020204030204" pitchFamily="49" charset="0"/>
              </a:rPr>
              <a:t> a, b;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assign</a:t>
            </a:r>
            <a:r>
              <a:rPr lang="en-US" altLang="ko-KR">
                <a:latin typeface="Consolas" panose="020B0609020204030204" pitchFamily="49" charset="0"/>
              </a:rPr>
              <a:t> b = a;     // b is exactly the same as a</a:t>
            </a:r>
          </a:p>
        </p:txBody>
      </p:sp>
    </p:spTree>
    <p:extLst>
      <p:ext uri="{BB962C8B-B14F-4D97-AF65-F5344CB8AC3E}">
        <p14:creationId xmlns:p14="http://schemas.microsoft.com/office/powerpoint/2010/main" val="5279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Procedural Assignments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34047" cy="4351338"/>
          </a:xfrm>
        </p:spPr>
        <p:txBody>
          <a:bodyPr/>
          <a:lstStyle/>
          <a:p>
            <a:r>
              <a:rPr lang="en-US" altLang="ko-KR"/>
              <a:t>(In procedure) Used to store value in reg.</a:t>
            </a:r>
          </a:p>
          <a:p>
            <a:pPr lvl="1"/>
            <a:r>
              <a:rPr lang="en-US" altLang="ko-KR"/>
              <a:t>ex)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Delay Modeling</a:t>
            </a:r>
          </a:p>
          <a:p>
            <a:pPr lvl="1"/>
            <a:r>
              <a:rPr lang="en-US" altLang="ko-KR"/>
              <a:t>ex) #10 </a:t>
            </a:r>
            <a:r>
              <a:rPr lang="en-US" altLang="ko-KR" err="1"/>
              <a:t>clk</a:t>
            </a:r>
            <a:r>
              <a:rPr lang="en-US" altLang="ko-KR"/>
              <a:t> = 0;     // assign 0 to </a:t>
            </a:r>
            <a:r>
              <a:rPr lang="en-US" altLang="ko-KR" err="1"/>
              <a:t>clk</a:t>
            </a:r>
            <a:r>
              <a:rPr lang="en-US" altLang="ko-KR"/>
              <a:t> after a delay of 10</a:t>
            </a:r>
            <a:br>
              <a:rPr lang="en-US" altLang="ko-KR"/>
            </a:br>
            <a:r>
              <a:rPr lang="en-US" altLang="ko-KR"/>
              <a:t>     #10 </a:t>
            </a:r>
            <a:r>
              <a:rPr lang="en-US" altLang="ko-KR" err="1"/>
              <a:t>clk</a:t>
            </a:r>
            <a:r>
              <a:rPr lang="en-US" altLang="ko-KR"/>
              <a:t> = #20 </a:t>
            </a:r>
            <a:r>
              <a:rPr lang="en-US" altLang="ko-KR" err="1"/>
              <a:t>tmp</a:t>
            </a:r>
            <a:r>
              <a:rPr lang="en-US" altLang="ko-KR"/>
              <a:t>;    // load </a:t>
            </a:r>
            <a:r>
              <a:rPr lang="en-US" altLang="ko-KR" err="1"/>
              <a:t>tmp</a:t>
            </a:r>
            <a:r>
              <a:rPr lang="en-US" altLang="ko-KR"/>
              <a:t> after a delay of 20, and</a:t>
            </a:r>
            <a:br>
              <a:rPr lang="en-US" altLang="ko-KR"/>
            </a:br>
            <a:r>
              <a:rPr lang="en-US" altLang="ko-KR"/>
              <a:t>				 // store it to </a:t>
            </a:r>
            <a:r>
              <a:rPr lang="en-US" altLang="ko-KR" err="1"/>
              <a:t>clk</a:t>
            </a:r>
            <a:r>
              <a:rPr lang="en-US" altLang="ko-KR"/>
              <a:t> after a delay of 10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69675" y="2428648"/>
            <a:ext cx="2311910" cy="1569660"/>
            <a:chOff x="4174282" y="476407"/>
            <a:chExt cx="1442616" cy="1569660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02346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1442615" cy="1569660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0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Procedural Assns.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/>
              <a:t>Blocking</a:t>
            </a:r>
            <a:r>
              <a:rPr lang="en-US" altLang="ko-KR"/>
              <a:t> Assignments</a:t>
            </a:r>
          </a:p>
          <a:p>
            <a:pPr lvl="1"/>
            <a:r>
              <a:rPr lang="en-US" altLang="ko-KR"/>
              <a:t>Execute assignments according to statement order.</a:t>
            </a:r>
          </a:p>
          <a:p>
            <a:pPr lvl="1"/>
            <a:r>
              <a:rPr lang="en-US" altLang="ko-KR"/>
              <a:t>Use ‘=‘ operator.</a:t>
            </a:r>
          </a:p>
          <a:p>
            <a:pPr lvl="1"/>
            <a:r>
              <a:rPr lang="en-US" altLang="ko-KR">
                <a:solidFill>
                  <a:srgbClr val="FFC000"/>
                </a:solidFill>
              </a:rPr>
              <a:t>The order between procedures(code blocks) is also valid.</a:t>
            </a:r>
          </a:p>
          <a:p>
            <a:pPr lvl="1"/>
            <a:endParaRPr lang="en-US" altLang="ko-KR">
              <a:solidFill>
                <a:srgbClr val="FFC000"/>
              </a:solidFill>
            </a:endParaRPr>
          </a:p>
          <a:p>
            <a:pPr lvl="1"/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>
            <a:off x="495300" y="3512913"/>
            <a:ext cx="2028718" cy="1938992"/>
            <a:chOff x="4174282" y="476407"/>
            <a:chExt cx="1265906" cy="1938992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023469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a = 0;</a:t>
              </a:r>
            </a:p>
            <a:p>
              <a:r>
                <a:rPr lang="en-US" altLang="ko-KR" sz="2400"/>
                <a:t>    b 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1265905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96042" y="3512912"/>
            <a:ext cx="2028718" cy="2702151"/>
            <a:chOff x="4174282" y="476406"/>
            <a:chExt cx="1265906" cy="2702151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1023469" cy="2677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a 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 begin</a:t>
              </a:r>
            </a:p>
            <a:p>
              <a:r>
                <a:rPr lang="en-US" altLang="ko-KR" sz="2400"/>
                <a:t>    b 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6"/>
              <a:ext cx="1265905" cy="2702151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43810" y="4094165"/>
            <a:ext cx="4182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i="1"/>
              <a:t>In both cases a = 0 is executed first,</a:t>
            </a:r>
          </a:p>
          <a:p>
            <a:r>
              <a:rPr lang="en-US" altLang="ko-KR" sz="2200" i="1"/>
              <a:t>and then b = 1 is executed.</a:t>
            </a:r>
            <a:endParaRPr lang="ko-KR" altLang="en-US" sz="2200" i="1"/>
          </a:p>
        </p:txBody>
      </p:sp>
    </p:spTree>
    <p:extLst>
      <p:ext uri="{BB962C8B-B14F-4D97-AF65-F5344CB8AC3E}">
        <p14:creationId xmlns:p14="http://schemas.microsoft.com/office/powerpoint/2010/main" val="390743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Procedural Assns.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01976"/>
            <a:ext cx="8160626" cy="4351338"/>
          </a:xfrm>
        </p:spPr>
        <p:txBody>
          <a:bodyPr/>
          <a:lstStyle/>
          <a:p>
            <a:r>
              <a:rPr lang="en-US" altLang="ko-KR" b="1" u="sng"/>
              <a:t>Non-blocking</a:t>
            </a:r>
            <a:r>
              <a:rPr lang="en-US" altLang="ko-KR"/>
              <a:t> Assignments</a:t>
            </a:r>
          </a:p>
          <a:p>
            <a:pPr lvl="1"/>
            <a:r>
              <a:rPr lang="en-US" altLang="ko-KR"/>
              <a:t>Execute assignments simultaneously without any order.</a:t>
            </a:r>
          </a:p>
          <a:p>
            <a:pPr lvl="1"/>
            <a:r>
              <a:rPr lang="en-US" altLang="ko-KR"/>
              <a:t>Use ‘&lt;=’ operator.</a:t>
            </a:r>
          </a:p>
          <a:p>
            <a:pPr lvl="1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00100" y="3227163"/>
            <a:ext cx="2028718" cy="1938992"/>
            <a:chOff x="4174282" y="476407"/>
            <a:chExt cx="1265906" cy="1938992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023469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a &lt;= 0;</a:t>
              </a:r>
            </a:p>
            <a:p>
              <a:r>
                <a:rPr lang="en-US" altLang="ko-KR" sz="2400"/>
                <a:t>    b &lt;=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1265905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064341" y="3227163"/>
            <a:ext cx="2028718" cy="1938992"/>
            <a:chOff x="4174282" y="476407"/>
            <a:chExt cx="1265906" cy="1938992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1023469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b &lt;= 1;</a:t>
              </a:r>
            </a:p>
            <a:p>
              <a:r>
                <a:rPr lang="en-US" altLang="ko-KR" sz="2400"/>
                <a:t>    a &lt;=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1265905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19779" y="3781160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In both cases, a &lt;= 0 and  b &lt;= 1</a:t>
            </a:r>
          </a:p>
          <a:p>
            <a:r>
              <a:rPr lang="en-US" altLang="ko-KR" sz="2000" i="1"/>
              <a:t>are executed simultaneously.</a:t>
            </a:r>
            <a:endParaRPr lang="ko-KR" altLang="en-US" sz="2000" i="1"/>
          </a:p>
        </p:txBody>
      </p:sp>
    </p:spTree>
    <p:extLst>
      <p:ext uri="{BB962C8B-B14F-4D97-AF65-F5344CB8AC3E}">
        <p14:creationId xmlns:p14="http://schemas.microsoft.com/office/powerpoint/2010/main" val="286493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Blocking vs. Non-blocking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05064" y="1690689"/>
            <a:ext cx="1828800" cy="2308324"/>
            <a:chOff x="4174282" y="476407"/>
            <a:chExt cx="533013" cy="2308324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478043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b, c; 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#50;</a:t>
              </a:r>
            </a:p>
            <a:p>
              <a:r>
                <a:rPr lang="en-US" altLang="ko-KR" sz="2400"/>
                <a:t>    b </a:t>
              </a:r>
              <a:r>
                <a:rPr lang="en-US" altLang="ko-KR" sz="2400" b="1"/>
                <a:t>=</a:t>
              </a:r>
              <a:r>
                <a:rPr lang="en-US" altLang="ko-KR" sz="2400"/>
                <a:t> a;</a:t>
              </a:r>
            </a:p>
            <a:p>
              <a:r>
                <a:rPr lang="en-US" altLang="ko-KR" sz="2400"/>
                <a:t>    c </a:t>
              </a:r>
              <a:r>
                <a:rPr lang="en-US" altLang="ko-KR" sz="2400" b="1"/>
                <a:t>=</a:t>
              </a:r>
              <a:r>
                <a:rPr lang="en-US" altLang="ko-KR" sz="2400"/>
                <a:t>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533012" cy="2308324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19351" y="4170414"/>
            <a:ext cx="1828800" cy="2308324"/>
            <a:chOff x="4174282" y="476407"/>
            <a:chExt cx="533013" cy="2308324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478043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a, b, c; 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#50;</a:t>
              </a:r>
            </a:p>
            <a:p>
              <a:r>
                <a:rPr lang="en-US" altLang="ko-KR" sz="2400"/>
                <a:t>    b</a:t>
              </a:r>
              <a:r>
                <a:rPr lang="en-US" altLang="ko-KR" sz="2400" b="1"/>
                <a:t> &lt;= </a:t>
              </a:r>
              <a:r>
                <a:rPr lang="en-US" altLang="ko-KR" sz="2400"/>
                <a:t>a;</a:t>
              </a:r>
            </a:p>
            <a:p>
              <a:r>
                <a:rPr lang="en-US" altLang="ko-KR" sz="2400"/>
                <a:t>    c</a:t>
              </a:r>
              <a:r>
                <a:rPr lang="en-US" altLang="ko-KR" sz="2400" b="1"/>
                <a:t> &lt;= </a:t>
              </a:r>
              <a:r>
                <a:rPr lang="en-US" altLang="ko-KR" sz="2400"/>
                <a:t>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533012" cy="2308324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1565" y="2429352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Blocking</a:t>
            </a:r>
          </a:p>
          <a:p>
            <a:pPr algn="r"/>
            <a:r>
              <a:rPr lang="en-US" altLang="ko-KR" sz="2400"/>
              <a:t>Assn.</a:t>
            </a:r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59217" y="4909077"/>
            <a:ext cx="1842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Non-blocking</a:t>
            </a:r>
          </a:p>
          <a:p>
            <a:pPr algn="r"/>
            <a:r>
              <a:rPr lang="en-US" altLang="ko-KR" sz="2400"/>
              <a:t>Assn.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5287551" y="1367897"/>
            <a:ext cx="275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* Initially,</a:t>
            </a:r>
            <a:r>
              <a:rPr lang="ko-KR" altLang="en-US" sz="2000"/>
              <a:t> </a:t>
            </a:r>
            <a:r>
              <a:rPr lang="en-US" altLang="ko-KR" sz="2000"/>
              <a:t>a = 0 and b = 1</a:t>
            </a:r>
            <a:endParaRPr lang="ko-KR" altLang="en-US" sz="200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30049"/>
              </p:ext>
            </p:extLst>
          </p:nvPr>
        </p:nvGraphicFramePr>
        <p:xfrm>
          <a:off x="4572001" y="2159051"/>
          <a:ext cx="394334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37">
                  <a:extLst>
                    <a:ext uri="{9D8B030D-6E8A-4147-A177-3AD203B41FA5}">
                      <a16:colId xmlns:a16="http://schemas.microsoft.com/office/drawing/2014/main" val="22470614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622937348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796315063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715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Cycle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a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b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c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1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2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50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13658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5943601" y="2990850"/>
            <a:ext cx="609600" cy="26949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896101" y="3263148"/>
            <a:ext cx="5905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09"/>
              </p:ext>
            </p:extLst>
          </p:nvPr>
        </p:nvGraphicFramePr>
        <p:xfrm>
          <a:off x="4572001" y="4454676"/>
          <a:ext cx="394334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37">
                  <a:extLst>
                    <a:ext uri="{9D8B030D-6E8A-4147-A177-3AD203B41FA5}">
                      <a16:colId xmlns:a16="http://schemas.microsoft.com/office/drawing/2014/main" val="22470614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622937348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796315063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715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Cycle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a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b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c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1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2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50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13658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5943601" y="5286475"/>
            <a:ext cx="609600" cy="26949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896101" y="5286475"/>
            <a:ext cx="590550" cy="2722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02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Mixed Blocking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Don’t even think about it!</a:t>
            </a:r>
          </a:p>
          <a:p>
            <a:r>
              <a:rPr lang="en-US" altLang="ko-KR" sz="2000"/>
              <a:t>There is no syntax problem, but the results are hard to predict.</a:t>
            </a:r>
          </a:p>
          <a:p>
            <a:r>
              <a:rPr lang="en-US" altLang="ko-KR"/>
              <a:t>Use non-blocking assignment mostly.</a:t>
            </a:r>
          </a:p>
          <a:p>
            <a:pPr lvl="1"/>
            <a:r>
              <a:rPr lang="en-US" altLang="ko-KR"/>
              <a:t>It is closer to real hardware.</a:t>
            </a:r>
          </a:p>
        </p:txBody>
      </p:sp>
    </p:spTree>
    <p:extLst>
      <p:ext uri="{BB962C8B-B14F-4D97-AF65-F5344CB8AC3E}">
        <p14:creationId xmlns:p14="http://schemas.microsoft.com/office/powerpoint/2010/main" val="3353609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Verilog </a:t>
            </a:r>
            <a:r>
              <a:rPr lang="ko-KR" altLang="en-US" b="1"/>
              <a:t>문법</a:t>
            </a:r>
            <a:r>
              <a:rPr lang="en-US" altLang="ko-KR" b="1"/>
              <a:t>:</a:t>
            </a:r>
            <a:r>
              <a:rPr lang="en-US" altLang="ko-KR" sz="3600" b="1"/>
              <a:t> Delay</a:t>
            </a:r>
            <a:r>
              <a:rPr lang="en-US" altLang="ko-KR" sz="2400" b="1"/>
              <a:t> &amp; </a:t>
            </a:r>
            <a:r>
              <a:rPr lang="en-US" altLang="ko-KR" sz="3600" b="1"/>
              <a:t>Event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Verilog Syntax: Delay &amp; Event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33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Delay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/>
              <a:t>Used when delaying module behavior during simulation.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latin typeface="Consolas" panose="020B0609020204030204" pitchFamily="49" charset="0"/>
              </a:rPr>
              <a:t>#100;      </a:t>
            </a:r>
            <a:r>
              <a:rPr lang="en-US" altLang="ko-KR"/>
              <a:t>// Wait for a delay of 100</a:t>
            </a:r>
          </a:p>
          <a:p>
            <a:r>
              <a:rPr lang="en-US" altLang="ko-KR"/>
              <a:t>Used for more realistic hardware modeling</a:t>
            </a:r>
          </a:p>
          <a:p>
            <a:pPr lvl="1"/>
            <a:r>
              <a:rPr lang="en-US" altLang="ko-KR"/>
              <a:t>Can even give a random value instead of a fixed value.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Not to be used to “debug” your Verilog design!!</a:t>
            </a:r>
          </a:p>
          <a:p>
            <a:r>
              <a:rPr lang="en-US" altLang="ko-KR" sz="2200">
                <a:solidFill>
                  <a:srgbClr val="FFC000"/>
                </a:solidFill>
              </a:rPr>
              <a:t>We limit the use of delay to two parts in Lab assignments.</a:t>
            </a:r>
          </a:p>
          <a:p>
            <a:pPr lvl="1"/>
            <a:r>
              <a:rPr lang="en-US" altLang="ko-KR">
                <a:solidFill>
                  <a:srgbClr val="FFC000"/>
                </a:solidFill>
              </a:rPr>
              <a:t>Clock</a:t>
            </a:r>
            <a:r>
              <a:rPr lang="en-US" altLang="ko-KR"/>
              <a:t> (Code to generate the signal)</a:t>
            </a:r>
          </a:p>
          <a:p>
            <a:pPr lvl="1"/>
            <a:r>
              <a:rPr lang="en-US" altLang="ko-KR" err="1">
                <a:solidFill>
                  <a:srgbClr val="FFC000"/>
                </a:solidFill>
              </a:rPr>
              <a:t>Testbench</a:t>
            </a:r>
            <a:r>
              <a:rPr lang="en-US" altLang="ko-KR"/>
              <a:t> (Code to test the module)</a:t>
            </a:r>
          </a:p>
        </p:txBody>
      </p:sp>
    </p:spTree>
    <p:extLst>
      <p:ext uri="{BB962C8B-B14F-4D97-AF65-F5344CB8AC3E}">
        <p14:creationId xmlns:p14="http://schemas.microsoft.com/office/powerpoint/2010/main" val="3630020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 begin … end, delay is cumulatively applied.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55225" y="2463963"/>
            <a:ext cx="2311910" cy="1569661"/>
            <a:chOff x="4174282" y="476406"/>
            <a:chExt cx="1442616" cy="1569661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11949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#50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/>
                <a:t>   #50 x 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6"/>
              <a:ext cx="1442615" cy="1569661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73339" y="2497087"/>
            <a:ext cx="2350322" cy="830998"/>
            <a:chOff x="4174282" y="476407"/>
            <a:chExt cx="1466585" cy="830998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14665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#50 </a:t>
              </a:r>
              <a:r>
                <a:rPr lang="en-US" altLang="ko-KR" sz="2400" err="1"/>
                <a:t>clk</a:t>
              </a:r>
              <a:r>
                <a:rPr lang="en-US" altLang="ko-KR" sz="2400"/>
                <a:t> = 0;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#100 x = 1;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1442615" cy="83099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등호 9"/>
          <p:cNvSpPr/>
          <p:nvPr/>
        </p:nvSpPr>
        <p:spPr>
          <a:xfrm>
            <a:off x="3119021" y="2510069"/>
            <a:ext cx="802432" cy="802432"/>
          </a:xfrm>
          <a:prstGeom prst="mathEqual">
            <a:avLst>
              <a:gd name="adj1" fmla="val 14218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62772" y="512242"/>
            <a:ext cx="7352577" cy="950814"/>
          </a:xfrm>
        </p:spPr>
        <p:txBody>
          <a:bodyPr>
            <a:noAutofit/>
          </a:bodyPr>
          <a:lstStyle/>
          <a:p>
            <a:r>
              <a:rPr lang="en-US" altLang="ko-KR" sz="5000">
                <a:latin typeface="+mj-lt"/>
              </a:rPr>
              <a:t>HDL:</a:t>
            </a:r>
            <a:r>
              <a:rPr lang="en-US" altLang="ko-KR" sz="4500">
                <a:latin typeface="+mj-lt"/>
              </a:rPr>
              <a:t> </a:t>
            </a:r>
            <a:r>
              <a:rPr lang="en-US" altLang="ko-KR" sz="3500">
                <a:latin typeface="+mj-lt"/>
              </a:rPr>
              <a:t>Hardware Description Language</a:t>
            </a:r>
            <a:endParaRPr lang="ko-KR" altLang="en-US" sz="350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54844"/>
            <a:ext cx="9144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/>
              <a:t>Programming language for programmable chips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0337" y="1928016"/>
            <a:ext cx="196079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input</a:t>
            </a:r>
            <a:r>
              <a:rPr lang="en-US" altLang="ko-KR" sz="2000"/>
              <a:t> A, B;</a:t>
            </a:r>
          </a:p>
          <a:p>
            <a:r>
              <a:rPr lang="en-US" altLang="ko-KR" sz="2000" b="1"/>
              <a:t>output</a:t>
            </a:r>
            <a:r>
              <a:rPr lang="en-US" altLang="ko-KR" sz="2000"/>
              <a:t> Q;</a:t>
            </a:r>
          </a:p>
          <a:p>
            <a:r>
              <a:rPr lang="en-US" altLang="ko-KR" sz="2000" b="1"/>
              <a:t>assign</a:t>
            </a:r>
            <a:r>
              <a:rPr lang="en-US" altLang="ko-KR" sz="2000"/>
              <a:t> Q = A &amp; B;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25404" y="3244510"/>
            <a:ext cx="2071590" cy="2071590"/>
            <a:chOff x="3536205" y="3353040"/>
            <a:chExt cx="2071590" cy="207159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536205" y="3353040"/>
              <a:ext cx="2071590" cy="20715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77927" y="4073364"/>
              <a:ext cx="118814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500" b="1"/>
                <a:t>FPGA</a:t>
              </a:r>
              <a:endParaRPr lang="ko-KR" altLang="en-US" sz="3500" b="1"/>
            </a:p>
          </p:txBody>
        </p:sp>
      </p:grpSp>
      <p:cxnSp>
        <p:nvCxnSpPr>
          <p:cNvPr id="21" name="꺾인 연결선 20"/>
          <p:cNvCxnSpPr/>
          <p:nvPr/>
        </p:nvCxnSpPr>
        <p:spPr>
          <a:xfrm rot="16200000" flipH="1">
            <a:off x="1327242" y="3409414"/>
            <a:ext cx="1043414" cy="713606"/>
          </a:xfrm>
          <a:prstGeom prst="bentConnector3">
            <a:avLst>
              <a:gd name="adj1" fmla="val 9966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65110" y="1734783"/>
            <a:ext cx="2773212" cy="13255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5564" y="1542999"/>
            <a:ext cx="22717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/>
              <a:t>Code written in HDL</a:t>
            </a:r>
            <a:endParaRPr lang="ko-KR" altLang="en-US" sz="2000"/>
          </a:p>
        </p:txBody>
      </p:sp>
      <p:sp>
        <p:nvSpPr>
          <p:cNvPr id="26" name="오른쪽 화살표 25"/>
          <p:cNvSpPr/>
          <p:nvPr/>
        </p:nvSpPr>
        <p:spPr>
          <a:xfrm>
            <a:off x="5024700" y="3766217"/>
            <a:ext cx="565756" cy="943462"/>
          </a:xfrm>
          <a:prstGeom prst="rightArrow">
            <a:avLst>
              <a:gd name="adj1" fmla="val 41923"/>
              <a:gd name="adj2" fmla="val 57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://www.bbc.co.uk/staticarchive/8fa676e743afd1730affa37aa0de2dc5870219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62" y="3490304"/>
            <a:ext cx="2298878" cy="14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28276" y="433755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Synthesis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3633549" y="1974182"/>
            <a:ext cx="46834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/>
              <a:t>Examples of HDL: Verilog, VHDL, …</a:t>
            </a:r>
          </a:p>
          <a:p>
            <a:pPr algn="ctr"/>
            <a:r>
              <a:rPr lang="en-US" altLang="ko-KR" sz="3000" i="1"/>
              <a:t>We will use </a:t>
            </a:r>
            <a:r>
              <a:rPr lang="en-US" altLang="ko-KR" sz="3000" i="1">
                <a:solidFill>
                  <a:srgbClr val="FFC000"/>
                </a:solidFill>
              </a:rPr>
              <a:t>Verilog</a:t>
            </a:r>
            <a:r>
              <a:rPr lang="en-US" altLang="ko-KR" sz="3000" i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1429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6625"/>
          </a:xfrm>
        </p:spPr>
        <p:txBody>
          <a:bodyPr/>
          <a:lstStyle/>
          <a:p>
            <a:r>
              <a:rPr lang="en-US" altLang="ko-KR"/>
              <a:t>Used to give execution condition of specific procedure block or procedural assignment.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100" y="2992436"/>
            <a:ext cx="7315200" cy="3046988"/>
            <a:chOff x="4174282" y="476407"/>
            <a:chExt cx="4564634" cy="3046988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2041176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</a:t>
              </a:r>
              <a:r>
                <a:rPr lang="en-US" altLang="ko-KR" sz="2400">
                  <a:solidFill>
                    <a:srgbClr val="FFC000"/>
                  </a:solidFill>
                </a:rPr>
                <a:t> </a:t>
              </a:r>
              <a:r>
                <a:rPr lang="en-US" altLang="ko-KR" sz="2400"/>
                <a:t>dummy (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a,</a:t>
              </a:r>
            </a:p>
            <a:p>
              <a:r>
                <a:rPr lang="en-US" altLang="ko-KR" sz="2400"/>
                <a:t>        </a:t>
              </a:r>
              <a:r>
                <a:rPr lang="en-US" altLang="ko-KR" sz="2400">
                  <a:solidFill>
                    <a:srgbClr val="92D050"/>
                  </a:solidFill>
                </a:rPr>
                <a:t>output</a:t>
              </a:r>
              <a:r>
                <a:rPr lang="en-US" altLang="ko-KR" sz="2400"/>
                <a:t> b);</a:t>
              </a:r>
              <a:endParaRPr lang="en-US" altLang="ko-KR" sz="2400">
                <a:solidFill>
                  <a:srgbClr val="FFC000"/>
                </a:solidFill>
              </a:endParaRPr>
            </a:p>
            <a:p>
              <a:r>
                <a:rPr lang="en-US" altLang="ko-KR" sz="2400">
                  <a:solidFill>
                    <a:srgbClr val="FFC000"/>
                  </a:solidFill>
                </a:rPr>
                <a:t>    </a:t>
              </a:r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b;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FFC000"/>
                  </a:solidFill>
                </a:rPr>
                <a:t>event</a:t>
              </a:r>
              <a:r>
                <a:rPr lang="en-US" altLang="ko-KR" sz="2400"/>
                <a:t> e;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#50;</a:t>
              </a:r>
            </a:p>
            <a:p>
              <a:r>
                <a:rPr lang="en-US" altLang="ko-KR" sz="2400"/>
                <a:t>        -&gt; e;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4564633" cy="304698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457701" y="3144836"/>
            <a:ext cx="0" cy="2665414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2772" y="4819650"/>
            <a:ext cx="1485178" cy="8191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5147101"/>
            <a:ext cx="295151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Wait for a delay of 50,</a:t>
            </a:r>
          </a:p>
          <a:p>
            <a:r>
              <a:rPr lang="en-US" altLang="ko-KR" sz="2400" i="1">
                <a:solidFill>
                  <a:srgbClr val="FFFF00"/>
                </a:solidFill>
              </a:rPr>
              <a:t>and raise event e.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625" y="2602745"/>
            <a:ext cx="46816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Always execute when event e occurs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3058732"/>
            <a:ext cx="3028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92D050"/>
                </a:solidFill>
              </a:rPr>
              <a:t>   always </a:t>
            </a:r>
            <a:r>
              <a:rPr lang="en-US" altLang="ko-KR" sz="2400"/>
              <a:t>@e </a:t>
            </a:r>
            <a:r>
              <a:rPr lang="en-US" altLang="ko-KR" sz="2400">
                <a:solidFill>
                  <a:srgbClr val="92D050"/>
                </a:solidFill>
              </a:rPr>
              <a:t>begin</a:t>
            </a:r>
          </a:p>
          <a:p>
            <a:r>
              <a:rPr lang="en-US" altLang="ko-KR" sz="2400"/>
              <a:t>        b &lt;= 1;</a:t>
            </a:r>
          </a:p>
          <a:p>
            <a:r>
              <a:rPr lang="en-US" altLang="ko-KR" sz="2400">
                <a:solidFill>
                  <a:srgbClr val="92D050"/>
                </a:solidFill>
              </a:rPr>
              <a:t>    end</a:t>
            </a:r>
          </a:p>
          <a:p>
            <a:r>
              <a:rPr lang="en-US" altLang="ko-KR" sz="2400" err="1">
                <a:solidFill>
                  <a:srgbClr val="92D050"/>
                </a:solidFill>
              </a:rPr>
              <a:t>endmodule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4801323" y="3121454"/>
            <a:ext cx="1485178" cy="4027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8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6625"/>
          </a:xfrm>
        </p:spPr>
        <p:txBody>
          <a:bodyPr/>
          <a:lstStyle/>
          <a:p>
            <a:r>
              <a:rPr lang="en-US" altLang="ko-KR"/>
              <a:t>Used to give execution condition of specific procedure block or procedural assignment.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100" y="2992436"/>
            <a:ext cx="7315200" cy="3046988"/>
            <a:chOff x="4174282" y="476407"/>
            <a:chExt cx="4564634" cy="3046988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2041176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module</a:t>
              </a:r>
              <a:r>
                <a:rPr lang="en-US" altLang="ko-KR" sz="2400">
                  <a:solidFill>
                    <a:srgbClr val="FFC000"/>
                  </a:solidFill>
                </a:rPr>
                <a:t> </a:t>
              </a:r>
              <a:r>
                <a:rPr lang="en-US" altLang="ko-KR" sz="2400"/>
                <a:t>dummy (</a:t>
              </a:r>
              <a:r>
                <a:rPr lang="en-US" altLang="ko-KR" sz="2400">
                  <a:solidFill>
                    <a:srgbClr val="92D050"/>
                  </a:solidFill>
                </a:rPr>
                <a:t>input</a:t>
              </a:r>
              <a:r>
                <a:rPr lang="en-US" altLang="ko-KR" sz="2400"/>
                <a:t> a,</a:t>
              </a:r>
            </a:p>
            <a:p>
              <a:r>
                <a:rPr lang="en-US" altLang="ko-KR" sz="2400"/>
                <a:t>        </a:t>
              </a:r>
              <a:r>
                <a:rPr lang="en-US" altLang="ko-KR" sz="2400">
                  <a:solidFill>
                    <a:srgbClr val="92D050"/>
                  </a:solidFill>
                </a:rPr>
                <a:t>output</a:t>
              </a:r>
              <a:r>
                <a:rPr lang="en-US" altLang="ko-KR" sz="2400"/>
                <a:t> b);</a:t>
              </a:r>
              <a:endParaRPr lang="en-US" altLang="ko-KR" sz="2400">
                <a:solidFill>
                  <a:srgbClr val="FFC000"/>
                </a:solidFill>
              </a:endParaRPr>
            </a:p>
            <a:p>
              <a:r>
                <a:rPr lang="en-US" altLang="ko-KR" sz="2400">
                  <a:solidFill>
                    <a:srgbClr val="FFC000"/>
                  </a:solidFill>
                </a:rPr>
                <a:t>    </a:t>
              </a:r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/>
                <a:t>b;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FFC000"/>
                  </a:solidFill>
                </a:rPr>
                <a:t>event</a:t>
              </a:r>
              <a:r>
                <a:rPr lang="en-US" altLang="ko-KR" sz="2400"/>
                <a:t> e;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#50;</a:t>
              </a:r>
            </a:p>
            <a:p>
              <a:r>
                <a:rPr lang="en-US" altLang="ko-KR" sz="2400"/>
                <a:t>        -&gt; e;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4564633" cy="304698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457701" y="3144836"/>
            <a:ext cx="0" cy="2665414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2772" y="4819650"/>
            <a:ext cx="1485178" cy="8191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5147101"/>
            <a:ext cx="295151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Wait for a delay of 50,</a:t>
            </a:r>
          </a:p>
          <a:p>
            <a:r>
              <a:rPr lang="en-US" altLang="ko-KR" sz="2400" i="1">
                <a:solidFill>
                  <a:srgbClr val="FFFF00"/>
                </a:solidFill>
              </a:rPr>
              <a:t>and raise event e.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625" y="2602745"/>
            <a:ext cx="46816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>
                <a:solidFill>
                  <a:srgbClr val="FFFF00"/>
                </a:solidFill>
              </a:rPr>
              <a:t>Always execute when event e occurs</a:t>
            </a:r>
            <a:endParaRPr lang="ko-KR" altLang="en-US" sz="2400" i="1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3058732"/>
            <a:ext cx="3028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92D050"/>
                </a:solidFill>
              </a:rPr>
              <a:t>   always </a:t>
            </a:r>
            <a:r>
              <a:rPr lang="en-US" altLang="ko-KR" sz="2400"/>
              <a:t>@e </a:t>
            </a:r>
            <a:r>
              <a:rPr lang="en-US" altLang="ko-KR" sz="2400">
                <a:solidFill>
                  <a:srgbClr val="92D050"/>
                </a:solidFill>
              </a:rPr>
              <a:t>begin</a:t>
            </a:r>
          </a:p>
          <a:p>
            <a:r>
              <a:rPr lang="en-US" altLang="ko-KR" sz="2400"/>
              <a:t>        b &lt;= 1;</a:t>
            </a:r>
          </a:p>
          <a:p>
            <a:r>
              <a:rPr lang="en-US" altLang="ko-KR" sz="2400">
                <a:solidFill>
                  <a:srgbClr val="92D050"/>
                </a:solidFill>
              </a:rPr>
              <a:t>    end</a:t>
            </a:r>
          </a:p>
          <a:p>
            <a:r>
              <a:rPr lang="en-US" altLang="ko-KR" sz="2400" err="1">
                <a:solidFill>
                  <a:srgbClr val="92D050"/>
                </a:solidFill>
              </a:rPr>
              <a:t>endmodule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4801323" y="3121454"/>
            <a:ext cx="1485178" cy="4027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93276" y="3558136"/>
            <a:ext cx="533400" cy="11584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4884" y="4731672"/>
            <a:ext cx="34844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If an event condition is given,</a:t>
            </a:r>
          </a:p>
          <a:p>
            <a:pPr algn="ctr"/>
            <a:r>
              <a:rPr lang="en-US" altLang="ko-KR" sz="1600"/>
              <a:t>execute only when this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793239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49813" cy="4351338"/>
          </a:xfrm>
        </p:spPr>
        <p:txBody>
          <a:bodyPr/>
          <a:lstStyle/>
          <a:p>
            <a:r>
              <a:rPr lang="en-US" altLang="ko-KR"/>
              <a:t>All data(wire or reg) changes can be used as events.</a:t>
            </a:r>
          </a:p>
          <a:p>
            <a:pPr lvl="1"/>
            <a:r>
              <a:rPr lang="en-US" altLang="ko-KR"/>
              <a:t>ex) </a:t>
            </a:r>
            <a:r>
              <a:rPr lang="en-US" altLang="ko-KR" err="1">
                <a:solidFill>
                  <a:srgbClr val="FFC000"/>
                </a:solidFill>
                <a:latin typeface="Consolas" panose="020B0609020204030204" pitchFamily="49" charset="0"/>
              </a:rPr>
              <a:t>reg</a:t>
            </a:r>
            <a:r>
              <a:rPr lang="en-US" altLang="ko-KR">
                <a:latin typeface="Consolas" panose="020B0609020204030204" pitchFamily="49" charset="0"/>
              </a:rPr>
              <a:t> a;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always</a:t>
            </a:r>
            <a:r>
              <a:rPr lang="en-US" altLang="ko-KR">
                <a:latin typeface="Consolas" panose="020B0609020204030204" pitchFamily="49" charset="0"/>
              </a:rPr>
              <a:t> @(a)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>
                <a:latin typeface="Consolas" panose="020B0609020204030204" pitchFamily="49" charset="0"/>
              </a:rPr>
              <a:t>…  </a:t>
            </a:r>
            <a:r>
              <a:rPr lang="en-US" altLang="ko-KR"/>
              <a:t> // </a:t>
            </a:r>
            <a:r>
              <a:rPr lang="en-US" altLang="ko-KR" sz="1600"/>
              <a:t>execute when the value of ‘</a:t>
            </a:r>
            <a:r>
              <a:rPr lang="en-US" altLang="ko-KR" sz="1600" err="1"/>
              <a:t>reg</a:t>
            </a:r>
            <a:r>
              <a:rPr lang="en-US" altLang="ko-KR" sz="1600"/>
              <a:t> a’ changes</a:t>
            </a:r>
          </a:p>
          <a:p>
            <a:r>
              <a:rPr lang="en-US" altLang="ko-KR"/>
              <a:t>Change of a value can be used as an event.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reg</a:t>
            </a:r>
            <a:r>
              <a:rPr lang="en-US" altLang="ko-KR">
                <a:latin typeface="Consolas" panose="020B0609020204030204" pitchFamily="49" charset="0"/>
              </a:rPr>
              <a:t> a;</a:t>
            </a:r>
            <a:br>
              <a:rPr lang="en-US" altLang="ko-KR">
                <a:latin typeface="Consolas" panose="020B0609020204030204" pitchFamily="49" charset="0"/>
              </a:rPr>
            </a:br>
            <a:r>
              <a:rPr lang="en-US" altLang="ko-KR"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always</a:t>
            </a:r>
            <a:r>
              <a:rPr lang="en-US" altLang="ko-KR">
                <a:latin typeface="Consolas" panose="020B0609020204030204" pitchFamily="49" charset="0"/>
              </a:rPr>
              <a:t> @(</a:t>
            </a:r>
            <a:r>
              <a:rPr lang="en-US" altLang="ko-KR" err="1">
                <a:solidFill>
                  <a:srgbClr val="92D050"/>
                </a:solidFill>
                <a:latin typeface="Consolas" panose="020B0609020204030204" pitchFamily="49" charset="0"/>
              </a:rPr>
              <a:t>posedge</a:t>
            </a:r>
            <a:r>
              <a:rPr lang="en-US" altLang="ko-KR">
                <a:latin typeface="Consolas" panose="020B0609020204030204" pitchFamily="49" charset="0"/>
              </a:rPr>
              <a:t> a)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/>
              <a:t>// </a:t>
            </a:r>
            <a:r>
              <a:rPr lang="en-US" altLang="ko-KR" sz="1600"/>
              <a:t>when ‘reg a’ switches from 0 to 1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always</a:t>
            </a:r>
            <a:r>
              <a:rPr lang="en-US" altLang="ko-KR">
                <a:latin typeface="Consolas" panose="020B0609020204030204" pitchFamily="49" charset="0"/>
              </a:rPr>
              <a:t> @(</a:t>
            </a:r>
            <a:r>
              <a:rPr lang="en-US" altLang="ko-KR" err="1">
                <a:solidFill>
                  <a:srgbClr val="92D050"/>
                </a:solidFill>
                <a:latin typeface="Consolas" panose="020B0609020204030204" pitchFamily="49" charset="0"/>
              </a:rPr>
              <a:t>negedge</a:t>
            </a:r>
            <a:r>
              <a:rPr lang="en-US" altLang="ko-KR">
                <a:latin typeface="Consolas" panose="020B0609020204030204" pitchFamily="49" charset="0"/>
              </a:rPr>
              <a:t> a)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/>
              <a:t>// </a:t>
            </a:r>
            <a:r>
              <a:rPr lang="en-US" altLang="ko-KR" sz="1600"/>
              <a:t>when ‘reg a’ switches from 1 to 0</a:t>
            </a:r>
          </a:p>
          <a:p>
            <a:r>
              <a:rPr lang="en-US" altLang="ko-KR"/>
              <a:t>Or-</a:t>
            </a:r>
            <a:r>
              <a:rPr lang="en-US" altLang="ko-KR" err="1"/>
              <a:t>ing</a:t>
            </a:r>
            <a:r>
              <a:rPr lang="en-US" altLang="ko-KR"/>
              <a:t> between events are allowed</a:t>
            </a:r>
          </a:p>
          <a:p>
            <a:pPr lvl="1"/>
            <a:r>
              <a:rPr lang="en-US" altLang="ko-KR"/>
              <a:t>ex)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always</a:t>
            </a:r>
            <a:r>
              <a:rPr lang="en-US" altLang="ko-KR">
                <a:latin typeface="Consolas" panose="020B0609020204030204" pitchFamily="49" charset="0"/>
              </a:rPr>
              <a:t> @(a or b) 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>
                <a:latin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19350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292637" cy="4351338"/>
          </a:xfrm>
        </p:spPr>
        <p:txBody>
          <a:bodyPr>
            <a:normAutofit/>
          </a:bodyPr>
          <a:lstStyle/>
          <a:p>
            <a:r>
              <a:rPr lang="en-US" altLang="ko-KR"/>
              <a:t>Can be used within a procedure block or statement.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00096" y="2846163"/>
            <a:ext cx="3299942" cy="1938992"/>
            <a:chOff x="4174282" y="476407"/>
            <a:chExt cx="2059142" cy="1938992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2059142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>
                  <a:solidFill>
                    <a:srgbClr val="FFC000"/>
                  </a:solidFill>
                </a:rPr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, a, b;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@(</a:t>
              </a:r>
              <a:r>
                <a:rPr lang="en-US" altLang="ko-KR" sz="2400" err="1"/>
                <a:t>posedge</a:t>
              </a:r>
              <a:r>
                <a:rPr lang="en-US" altLang="ko-KR" sz="2400"/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) a &lt;= 0;</a:t>
              </a:r>
            </a:p>
            <a:p>
              <a:r>
                <a:rPr lang="en-US" altLang="ko-KR" sz="2400"/>
                <a:t>    @(</a:t>
              </a:r>
              <a:r>
                <a:rPr lang="en-US" altLang="ko-KR" sz="2400" err="1"/>
                <a:t>posedge</a:t>
              </a:r>
              <a:r>
                <a:rPr lang="en-US" altLang="ko-KR" sz="2400"/>
                <a:t> </a:t>
              </a:r>
              <a:r>
                <a:rPr lang="en-US" altLang="ko-KR" sz="2400" err="1"/>
                <a:t>clk</a:t>
              </a:r>
              <a:r>
                <a:rPr lang="en-US" altLang="ko-KR" sz="2400"/>
                <a:t>) b &lt;= 1;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41800" y="3657600"/>
            <a:ext cx="471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Initially, wait until </a:t>
            </a:r>
            <a:r>
              <a:rPr lang="en-US" altLang="ko-KR" sz="1600" err="1"/>
              <a:t>clk</a:t>
            </a:r>
            <a:r>
              <a:rPr lang="en-US" altLang="ko-KR" sz="1600"/>
              <a:t> changes 0 </a:t>
            </a:r>
            <a:r>
              <a:rPr lang="en-US" altLang="ko-KR" sz="1600">
                <a:sym typeface="Wingdings" panose="05000000000000000000" pitchFamily="2" charset="2"/>
              </a:rPr>
              <a:t>→ 1 and then execute.</a:t>
            </a:r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241800" y="3989902"/>
            <a:ext cx="4519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Next, wait until </a:t>
            </a:r>
            <a:r>
              <a:rPr lang="en-US" altLang="ko-KR" sz="1600" err="1"/>
              <a:t>clk</a:t>
            </a:r>
            <a:r>
              <a:rPr lang="en-US" altLang="ko-KR" sz="1600"/>
              <a:t> changes 0 </a:t>
            </a:r>
            <a:r>
              <a:rPr lang="ko-KR" altLang="en-US" sz="1600"/>
              <a:t>→ </a:t>
            </a:r>
            <a:r>
              <a:rPr lang="en-US" altLang="ko-KR" sz="1600"/>
              <a:t>1 and then execute.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51265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Verilog </a:t>
            </a:r>
            <a:r>
              <a:rPr lang="ko-KR" altLang="en-US" b="1"/>
              <a:t>문법</a:t>
            </a:r>
            <a:r>
              <a:rPr lang="en-US" altLang="ko-KR" b="1"/>
              <a:t>:</a:t>
            </a:r>
            <a:r>
              <a:rPr lang="en-US" altLang="ko-KR" sz="3600" b="1"/>
              <a:t> Flow Control</a:t>
            </a:r>
            <a:endParaRPr lang="ko-KR" altLang="en-US" sz="36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Verilog Syntax: Flow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32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Flow Control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Used only within a structured procedure.</a:t>
            </a:r>
          </a:p>
          <a:p>
            <a:r>
              <a:rPr lang="en-US" altLang="ko-KR"/>
              <a:t>Syntax provided for ease of implementation.</a:t>
            </a:r>
          </a:p>
          <a:p>
            <a:pPr lvl="1"/>
            <a:r>
              <a:rPr lang="en-US" altLang="ko-KR"/>
              <a:t>It is far from real hardware implementation.</a:t>
            </a:r>
          </a:p>
          <a:p>
            <a:r>
              <a:rPr lang="en-US" altLang="ko-KR"/>
              <a:t>Types</a:t>
            </a:r>
          </a:p>
          <a:p>
            <a:pPr lvl="1"/>
            <a:r>
              <a:rPr lang="en-US" altLang="ko-KR"/>
              <a:t>If Statement</a:t>
            </a:r>
          </a:p>
          <a:p>
            <a:pPr lvl="1"/>
            <a:r>
              <a:rPr lang="en-US" altLang="ko-KR"/>
              <a:t>Case Statement</a:t>
            </a:r>
          </a:p>
          <a:p>
            <a:pPr lvl="1"/>
            <a:r>
              <a:rPr lang="en-US" altLang="ko-KR"/>
              <a:t>Loop Statement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7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/>
              <a:t>Conditionally executes statements.</a:t>
            </a:r>
          </a:p>
          <a:p>
            <a:r>
              <a:rPr lang="en-US" altLang="ko-KR"/>
              <a:t>Can also be expressed with the “?” operator from C (implemented as a mux)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00096" y="3309824"/>
            <a:ext cx="3299942" cy="3046988"/>
            <a:chOff x="4174282" y="476407"/>
            <a:chExt cx="2059142" cy="3046988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491593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if</a:t>
              </a:r>
              <a:r>
                <a:rPr lang="en-US" altLang="ko-KR" sz="2400"/>
                <a:t> (a == 5)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b &lt;= 15;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else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b &lt;= 25;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304698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39060" y="3309824"/>
            <a:ext cx="3360986" cy="1569660"/>
            <a:chOff x="4174282" y="476407"/>
            <a:chExt cx="2097233" cy="1569660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20972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FFC000"/>
                  </a:solidFill>
                </a:rPr>
                <a:t>wire</a:t>
              </a:r>
              <a:r>
                <a:rPr lang="en-US" altLang="ko-KR" sz="2400"/>
                <a:t> c = (a == 5) ? 15 : 25;</a:t>
              </a:r>
              <a:endParaRPr lang="en-US" altLang="ko-KR" sz="2400">
                <a:solidFill>
                  <a:srgbClr val="FFC00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b &lt;= c;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2059141" cy="1569660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등호 9"/>
          <p:cNvSpPr/>
          <p:nvPr/>
        </p:nvSpPr>
        <p:spPr>
          <a:xfrm>
            <a:off x="4100038" y="3726076"/>
            <a:ext cx="739022" cy="7239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07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60375"/>
          </a:xfrm>
        </p:spPr>
        <p:txBody>
          <a:bodyPr>
            <a:normAutofit/>
          </a:bodyPr>
          <a:lstStyle/>
          <a:p>
            <a:r>
              <a:rPr lang="en-US" altLang="ko-KR"/>
              <a:t>Optionally executes statements based on the value.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900498" y="2707948"/>
            <a:ext cx="3299942" cy="3046988"/>
            <a:chOff x="4174282" y="476407"/>
            <a:chExt cx="2059142" cy="3046988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772226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case</a:t>
              </a:r>
              <a:r>
                <a:rPr lang="en-US" altLang="ko-KR" sz="2400"/>
                <a:t> (a) 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    </a:t>
              </a:r>
              <a:r>
                <a:rPr lang="en-US" altLang="ko-KR" sz="2400"/>
                <a:t>5 : b &lt;= 15;</a:t>
              </a:r>
            </a:p>
            <a:p>
              <a:r>
                <a:rPr lang="en-US" altLang="ko-KR" sz="2400"/>
                <a:t>        default : b &lt;= 25;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 err="1">
                  <a:solidFill>
                    <a:srgbClr val="92D050"/>
                  </a:solidFill>
                </a:rPr>
                <a:t>endcase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304698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2496" y="2707948"/>
            <a:ext cx="3299942" cy="3046988"/>
            <a:chOff x="4174282" y="476407"/>
            <a:chExt cx="2059142" cy="3046988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1491593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if</a:t>
              </a:r>
              <a:r>
                <a:rPr lang="en-US" altLang="ko-KR" sz="2400"/>
                <a:t> (a == 5)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b &lt;= 15;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else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    b &lt;= 25;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2059141" cy="3046988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등호 9"/>
          <p:cNvSpPr/>
          <p:nvPr/>
        </p:nvSpPr>
        <p:spPr>
          <a:xfrm>
            <a:off x="4202489" y="3500160"/>
            <a:ext cx="739022" cy="7239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9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Loop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89226" cy="898525"/>
          </a:xfrm>
        </p:spPr>
        <p:txBody>
          <a:bodyPr>
            <a:normAutofit/>
          </a:bodyPr>
          <a:lstStyle/>
          <a:p>
            <a:r>
              <a:rPr lang="en-US" altLang="ko-KR"/>
              <a:t>Repeat</a:t>
            </a:r>
          </a:p>
          <a:p>
            <a:pPr lvl="1"/>
            <a:r>
              <a:rPr lang="en-US" altLang="ko-KR"/>
              <a:t>Repeat the statement for the specified number of times.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52496" y="2859086"/>
            <a:ext cx="3299942" cy="1200329"/>
            <a:chOff x="4174282" y="476407"/>
            <a:chExt cx="2059142" cy="1200329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77234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repeat</a:t>
              </a:r>
              <a:r>
                <a:rPr lang="en-US" altLang="ko-KR" sz="2400"/>
                <a:t> (4) c = c + 1;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120032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1511" y="2859086"/>
            <a:ext cx="3299942" cy="2308324"/>
            <a:chOff x="4174282" y="476407"/>
            <a:chExt cx="2059142" cy="2308324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102347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c = c + 1;</a:t>
              </a:r>
            </a:p>
            <a:p>
              <a:r>
                <a:rPr lang="en-US" altLang="ko-KR" sz="2400"/>
                <a:t>    c = c + 1;</a:t>
              </a:r>
            </a:p>
            <a:p>
              <a:r>
                <a:rPr lang="en-US" altLang="ko-KR" sz="2400"/>
                <a:t>    c = c + 1;</a:t>
              </a:r>
            </a:p>
            <a:p>
              <a:r>
                <a:rPr lang="en-US" altLang="ko-KR" sz="2400"/>
                <a:t>    c = c + 1;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2059141" cy="2308324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등호 9"/>
          <p:cNvSpPr/>
          <p:nvPr/>
        </p:nvSpPr>
        <p:spPr>
          <a:xfrm>
            <a:off x="4202489" y="3097300"/>
            <a:ext cx="739022" cy="7239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93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Loop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6625"/>
          </a:xfrm>
        </p:spPr>
        <p:txBody>
          <a:bodyPr/>
          <a:lstStyle/>
          <a:p>
            <a:r>
              <a:rPr lang="en-US" altLang="ko-KR"/>
              <a:t>Forever</a:t>
            </a:r>
          </a:p>
          <a:p>
            <a:pPr lvl="1"/>
            <a:r>
              <a:rPr lang="en-US" altLang="ko-KR"/>
              <a:t>Repeat the statement indefinitely.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52496" y="2859086"/>
            <a:ext cx="3299942" cy="1200329"/>
            <a:chOff x="4174282" y="476407"/>
            <a:chExt cx="2059142" cy="1200329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8043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forever</a:t>
              </a:r>
              <a:r>
                <a:rPr lang="en-US" altLang="ko-KR" sz="2400"/>
                <a:t> #5 c = c + 1;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1200329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1511" y="2859085"/>
            <a:ext cx="3461083" cy="3046989"/>
            <a:chOff x="4174282" y="476406"/>
            <a:chExt cx="2159693" cy="3046989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2105594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#5 c = c + 1;</a:t>
              </a:r>
            </a:p>
            <a:p>
              <a:r>
                <a:rPr lang="en-US" altLang="ko-KR" sz="2400"/>
                <a:t>    #5 c = c + 1;</a:t>
              </a:r>
            </a:p>
            <a:p>
              <a:r>
                <a:rPr lang="en-US" altLang="ko-KR" sz="2400"/>
                <a:t>    #5 c = c + 1;</a:t>
              </a:r>
            </a:p>
            <a:p>
              <a:r>
                <a:rPr lang="en-US" altLang="ko-KR" sz="2400"/>
                <a:t>    #5 c = c + 1;</a:t>
              </a:r>
            </a:p>
            <a:p>
              <a:r>
                <a:rPr lang="en-US" altLang="ko-KR" sz="2400"/>
                <a:t>	…</a:t>
              </a:r>
            </a:p>
            <a:p>
              <a:r>
                <a:rPr lang="en-US" altLang="ko-KR" sz="2400"/>
                <a:t>    // repeated indefinitely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6"/>
              <a:ext cx="2159692" cy="3046987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등호 9"/>
          <p:cNvSpPr/>
          <p:nvPr/>
        </p:nvSpPr>
        <p:spPr>
          <a:xfrm>
            <a:off x="4202489" y="3097300"/>
            <a:ext cx="739022" cy="7239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62772" y="512242"/>
            <a:ext cx="7352577" cy="950814"/>
          </a:xfrm>
        </p:spPr>
        <p:txBody>
          <a:bodyPr>
            <a:noAutofit/>
          </a:bodyPr>
          <a:lstStyle/>
          <a:p>
            <a:r>
              <a:rPr lang="en-US" altLang="ko-KR" sz="5000" err="1">
                <a:latin typeface="+mj-lt"/>
              </a:rPr>
              <a:t>ModelSim</a:t>
            </a:r>
            <a:endParaRPr lang="ko-KR" altLang="en-US" sz="3500">
              <a:latin typeface="+mj-lt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500">
                <a:latin typeface="+mn-lt"/>
              </a:rPr>
              <a:t>Tool for Verilog programming</a:t>
            </a:r>
          </a:p>
          <a:p>
            <a:r>
              <a:rPr lang="en-US" altLang="ko-KR" sz="2500">
                <a:latin typeface="+mn-lt"/>
              </a:rPr>
              <a:t>How to install and use?</a:t>
            </a:r>
          </a:p>
          <a:p>
            <a:pPr lvl="1"/>
            <a:r>
              <a:rPr lang="en-US" altLang="ko-KR" sz="2000">
                <a:latin typeface="+mn-lt"/>
              </a:rPr>
              <a:t>Refer to Lab0_ModelSim.pdf file! (LMS)</a:t>
            </a:r>
          </a:p>
        </p:txBody>
      </p:sp>
    </p:spTree>
    <p:extLst>
      <p:ext uri="{BB962C8B-B14F-4D97-AF65-F5344CB8AC3E}">
        <p14:creationId xmlns:p14="http://schemas.microsoft.com/office/powerpoint/2010/main" val="2063222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Loop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9681" cy="1508125"/>
          </a:xfrm>
        </p:spPr>
        <p:txBody>
          <a:bodyPr/>
          <a:lstStyle/>
          <a:p>
            <a:r>
              <a:rPr lang="en-US" altLang="ko-KR"/>
              <a:t>While, For</a:t>
            </a:r>
          </a:p>
          <a:p>
            <a:pPr lvl="1"/>
            <a:r>
              <a:rPr lang="en-US" altLang="ko-KR"/>
              <a:t>Easy to use, but often impossible to implement with hardware.</a:t>
            </a:r>
          </a:p>
          <a:p>
            <a:pPr lvl="1"/>
            <a:r>
              <a:rPr lang="en-US" altLang="ko-KR"/>
              <a:t>Can be used without problems when initializing array.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100" y="3468686"/>
            <a:ext cx="3299942" cy="1938992"/>
            <a:chOff x="4174282" y="476407"/>
            <a:chExt cx="2059142" cy="1938992"/>
          </a:xfrm>
        </p:grpSpPr>
        <p:sp>
          <p:nvSpPr>
            <p:cNvPr id="5" name="직사각형 4"/>
            <p:cNvSpPr/>
            <p:nvPr/>
          </p:nvSpPr>
          <p:spPr>
            <a:xfrm>
              <a:off x="4174282" y="476407"/>
              <a:ext cx="1325549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/>
                <a:t> c;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while</a:t>
              </a:r>
              <a:r>
                <a:rPr lang="en-US" altLang="ko-KR" sz="2400"/>
                <a:t> (c &lt; 10)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    </a:t>
              </a:r>
              <a:r>
                <a:rPr lang="en-US" altLang="ko-KR" sz="2400"/>
                <a:t>c = c + 1;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74283" y="476407"/>
              <a:ext cx="2059141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72000" y="3468686"/>
            <a:ext cx="3809638" cy="1938992"/>
            <a:chOff x="4174282" y="476407"/>
            <a:chExt cx="2377189" cy="1938992"/>
          </a:xfrm>
        </p:grpSpPr>
        <p:sp>
          <p:nvSpPr>
            <p:cNvPr id="8" name="직사각형 7"/>
            <p:cNvSpPr/>
            <p:nvPr/>
          </p:nvSpPr>
          <p:spPr>
            <a:xfrm>
              <a:off x="4174282" y="476407"/>
              <a:ext cx="229776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err="1">
                  <a:solidFill>
                    <a:srgbClr val="FFC000"/>
                  </a:solidFill>
                </a:rPr>
                <a:t>reg</a:t>
              </a:r>
              <a:r>
                <a:rPr lang="en-US" altLang="ko-KR" sz="2400"/>
                <a:t> c;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initial</a:t>
              </a:r>
              <a:r>
                <a:rPr lang="en-US" altLang="ko-KR" sz="2400"/>
                <a:t> </a:t>
              </a:r>
              <a:r>
                <a:rPr lang="en-US" altLang="ko-KR" sz="2400">
                  <a:solidFill>
                    <a:srgbClr val="92D050"/>
                  </a:solidFill>
                </a:rPr>
                <a:t>begin</a:t>
              </a:r>
            </a:p>
            <a:p>
              <a:r>
                <a:rPr lang="en-US" altLang="ko-KR" sz="2400"/>
                <a:t>    </a:t>
              </a:r>
              <a:r>
                <a:rPr lang="en-US" altLang="ko-KR" sz="2400">
                  <a:solidFill>
                    <a:srgbClr val="92D050"/>
                  </a:solidFill>
                </a:rPr>
                <a:t>for</a:t>
              </a:r>
              <a:r>
                <a:rPr lang="en-US" altLang="ko-KR" sz="2400"/>
                <a:t> (c = 0; c &lt; 10; c = c + 1)</a:t>
              </a: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        </a:t>
              </a:r>
              <a:r>
                <a:rPr lang="en-US" altLang="ko-KR" sz="2400"/>
                <a:t>// Statement</a:t>
              </a:r>
              <a:endParaRPr lang="en-US" altLang="ko-KR" sz="2400">
                <a:solidFill>
                  <a:srgbClr val="92D050"/>
                </a:solidFill>
              </a:endParaRPr>
            </a:p>
            <a:p>
              <a:r>
                <a:rPr lang="en-US" altLang="ko-KR" sz="2400">
                  <a:solidFill>
                    <a:srgbClr val="92D050"/>
                  </a:solidFill>
                </a:rPr>
                <a:t>end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74283" y="476407"/>
              <a:ext cx="2377188" cy="1938992"/>
            </a:xfrm>
            <a:prstGeom prst="roundRect">
              <a:avLst>
                <a:gd name="adj" fmla="val 7086"/>
              </a:avLst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670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Verilog </a:t>
            </a:r>
            <a:r>
              <a:rPr lang="ko-KR" altLang="en-US" b="1"/>
              <a:t>문법</a:t>
            </a:r>
            <a:r>
              <a:rPr lang="en-US" altLang="ko-KR" b="1"/>
              <a:t>:</a:t>
            </a:r>
            <a:r>
              <a:rPr lang="en-US" altLang="ko-KR" sz="3600" b="1"/>
              <a:t> </a:t>
            </a:r>
            <a:r>
              <a:rPr lang="ko-KR" altLang="en-US" sz="3600" b="1"/>
              <a:t>기타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Verilog Syntax: Etc.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47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Other General Syntax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971440" cy="4351338"/>
          </a:xfrm>
        </p:spPr>
        <p:txBody>
          <a:bodyPr/>
          <a:lstStyle/>
          <a:p>
            <a:r>
              <a:rPr lang="en-US" altLang="ko-KR"/>
              <a:t>Comment</a:t>
            </a:r>
          </a:p>
          <a:p>
            <a:pPr lvl="1"/>
            <a:r>
              <a:rPr lang="en-US" altLang="ko-KR"/>
              <a:t>// or /* */ (similar to C)</a:t>
            </a:r>
          </a:p>
          <a:p>
            <a:r>
              <a:rPr lang="en-US" altLang="ko-KR"/>
              <a:t>Constant</a:t>
            </a:r>
          </a:p>
          <a:p>
            <a:pPr lvl="1"/>
            <a:r>
              <a:rPr lang="en-US" altLang="ko-KR"/>
              <a:t>Format: &lt;Number of Bits&gt;’&lt;Base&gt;&lt;Value&gt;</a:t>
            </a:r>
            <a:br>
              <a:rPr lang="en-US" altLang="ko-KR"/>
            </a:br>
            <a:r>
              <a:rPr lang="en-US" altLang="ko-KR"/>
              <a:t>&lt;Base&gt;  </a:t>
            </a:r>
            <a:r>
              <a:rPr lang="en-US" altLang="ko-KR">
                <a:sym typeface="Wingdings" panose="05000000000000000000" pitchFamily="2" charset="2"/>
              </a:rPr>
              <a:t> h(Base 16), d(Base 10), o(Base 8), b(Base 2)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&lt;</a:t>
            </a:r>
            <a:r>
              <a:rPr lang="en-US" altLang="ko-KR"/>
              <a:t>Value</a:t>
            </a:r>
            <a:r>
              <a:rPr lang="en-US" altLang="ko-KR">
                <a:sym typeface="Wingdings" panose="05000000000000000000" pitchFamily="2" charset="2"/>
              </a:rPr>
              <a:t>&gt;  0~9, A~F,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             X(Unknown Value), Z(High Impedance)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ex) </a:t>
            </a:r>
            <a:r>
              <a:rPr lang="en-US" altLang="ko-KR">
                <a:latin typeface="Consolas" panose="020B0609020204030204" pitchFamily="49" charset="0"/>
                <a:sym typeface="Wingdings" panose="05000000000000000000" pitchFamily="2" charset="2"/>
              </a:rPr>
              <a:t>8’b01001111</a:t>
            </a:r>
            <a:r>
              <a:rPr lang="en-US" altLang="ko-KR">
                <a:sym typeface="Wingdings" panose="05000000000000000000" pitchFamily="2" charset="2"/>
              </a:rPr>
              <a:t> (8-bit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Binary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01001111)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     </a:t>
            </a:r>
            <a:r>
              <a:rPr lang="en-US" altLang="ko-KR">
                <a:latin typeface="Consolas" panose="020B0609020204030204" pitchFamily="49" charset="0"/>
                <a:sym typeface="Wingdings" panose="05000000000000000000" pitchFamily="2" charset="2"/>
              </a:rPr>
              <a:t>16’hAF</a:t>
            </a:r>
            <a:r>
              <a:rPr lang="en-US" altLang="ko-KR">
                <a:sym typeface="Wingdings" panose="05000000000000000000" pitchFamily="2" charset="2"/>
              </a:rPr>
              <a:t> (16-bit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Hexadecimal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AF)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Decimal numbers can be entered without any special format.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01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Other General Syntax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Operators</a:t>
            </a:r>
          </a:p>
          <a:p>
            <a:pPr lvl="1"/>
            <a:r>
              <a:rPr lang="en-US" altLang="ko-KR"/>
              <a:t>Basically similar to C operators (But no ++ &amp; --)</a:t>
            </a:r>
          </a:p>
          <a:p>
            <a:pPr lvl="1"/>
            <a:r>
              <a:rPr lang="en-US" altLang="ko-KR"/>
              <a:t>Unary/Binary Logical Operators</a:t>
            </a:r>
            <a:br>
              <a:rPr lang="en-US" altLang="ko-KR"/>
            </a:br>
            <a:r>
              <a:rPr lang="en-US" altLang="ko-KR"/>
              <a:t> and(&amp;), </a:t>
            </a:r>
            <a:r>
              <a:rPr lang="en-US" altLang="ko-KR" err="1"/>
              <a:t>nand</a:t>
            </a:r>
            <a:r>
              <a:rPr lang="en-US" altLang="ko-KR"/>
              <a:t>(~&amp;), or(|), nor(~|), </a:t>
            </a:r>
            <a:r>
              <a:rPr lang="en-US" altLang="ko-KR" err="1"/>
              <a:t>xor</a:t>
            </a:r>
            <a:r>
              <a:rPr lang="en-US" altLang="ko-KR"/>
              <a:t>(^), </a:t>
            </a:r>
            <a:br>
              <a:rPr lang="en-US" altLang="ko-KR"/>
            </a:br>
            <a:r>
              <a:rPr lang="en-US" altLang="ko-KR"/>
              <a:t> </a:t>
            </a:r>
            <a:r>
              <a:rPr lang="en-US" altLang="ko-KR" err="1"/>
              <a:t>xnor</a:t>
            </a:r>
            <a:r>
              <a:rPr lang="en-US" altLang="ko-KR"/>
              <a:t>(^~ or</a:t>
            </a:r>
            <a:r>
              <a:rPr lang="ko-KR" altLang="en-US"/>
              <a:t> </a:t>
            </a:r>
            <a:r>
              <a:rPr lang="en-US" altLang="ko-KR"/>
              <a:t>~^), negation(~)</a:t>
            </a:r>
          </a:p>
          <a:p>
            <a:pPr lvl="1"/>
            <a:r>
              <a:rPr lang="en-US" altLang="ko-KR"/>
              <a:t>Equal Operators</a:t>
            </a:r>
            <a:br>
              <a:rPr lang="en-US" altLang="ko-KR"/>
            </a:br>
            <a:r>
              <a:rPr lang="en-US" altLang="ko-KR"/>
              <a:t>a == b, a != b      : return X if a or b contains X or Z</a:t>
            </a:r>
            <a:br>
              <a:rPr lang="en-US" altLang="ko-KR"/>
            </a:br>
            <a:r>
              <a:rPr lang="en-US" altLang="ko-KR"/>
              <a:t>a === b, a !== b  : even compares X and Z</a:t>
            </a:r>
          </a:p>
        </p:txBody>
      </p:sp>
    </p:spTree>
    <p:extLst>
      <p:ext uri="{BB962C8B-B14F-4D97-AF65-F5344CB8AC3E}">
        <p14:creationId xmlns:p14="http://schemas.microsoft.com/office/powerpoint/2010/main" val="2057295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825625"/>
            <a:ext cx="8334047" cy="4351338"/>
          </a:xfrm>
        </p:spPr>
        <p:txBody>
          <a:bodyPr/>
          <a:lstStyle/>
          <a:p>
            <a:r>
              <a:rPr lang="en-US" altLang="ko-KR"/>
              <a:t>Verilog</a:t>
            </a:r>
            <a:r>
              <a:rPr lang="ko-KR" altLang="en-US"/>
              <a:t> </a:t>
            </a:r>
            <a:r>
              <a:rPr lang="en-US" altLang="ko-KR"/>
              <a:t>References</a:t>
            </a:r>
          </a:p>
          <a:p>
            <a:pPr lvl="1"/>
            <a:r>
              <a:rPr lang="en-US" altLang="ko-KR"/>
              <a:t>Verilog Tutorial &amp; Examples</a:t>
            </a:r>
            <a:br>
              <a:rPr lang="en-US" altLang="ko-KR"/>
            </a:br>
            <a:r>
              <a:rPr lang="en-US" altLang="ko-KR" sz="1800">
                <a:hlinkClick r:id="rId2"/>
              </a:rPr>
              <a:t>http://www.asic-world.com/verilog/index.html</a:t>
            </a:r>
            <a:endParaRPr lang="en-US" altLang="ko-KR" sz="1800"/>
          </a:p>
          <a:p>
            <a:pPr lvl="1"/>
            <a:r>
              <a:rPr lang="en-US" altLang="ko-KR"/>
              <a:t>Verilog Syntax: Compact Summary</a:t>
            </a:r>
            <a:br>
              <a:rPr lang="en-US" altLang="ko-KR"/>
            </a:br>
            <a:r>
              <a:rPr lang="en-US" altLang="ko-KR" sz="1800">
                <a:hlinkClick r:id="rId3"/>
              </a:rPr>
              <a:t>https://www.csee.umbc.edu/portal/help/VHDL/verilog/summary.html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13545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4741961" cy="4514850"/>
            <a:chOff x="1124671" y="231845"/>
            <a:chExt cx="3533053" cy="3363841"/>
          </a:xfrm>
        </p:grpSpPr>
        <p:sp>
          <p:nvSpPr>
            <p:cNvPr id="7" name="직사각형 6"/>
            <p:cNvSpPr/>
            <p:nvPr/>
          </p:nvSpPr>
          <p:spPr>
            <a:xfrm>
              <a:off x="2692400" y="533400"/>
              <a:ext cx="1333500" cy="1176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9200" y="673100"/>
              <a:ext cx="1003300" cy="1009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32770" name="Picture 2" descr="http://www.altnewspaper.com/wp-content/uploads/2012/03/smile2-640x64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12077"/>
            <a:stretch/>
          </p:blipFill>
          <p:spPr bwMode="auto">
            <a:xfrm>
              <a:off x="1124671" y="231845"/>
              <a:ext cx="3533053" cy="336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181477" y="3390902"/>
            <a:ext cx="4007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i="1" spc="-225"/>
              <a:t>&gt;&gt;</a:t>
            </a:r>
            <a:r>
              <a:rPr lang="en-US" altLang="ko-KR" sz="5000"/>
              <a:t>  </a:t>
            </a:r>
            <a:r>
              <a:rPr lang="en-US" altLang="ko-KR" sz="5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33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3340" y="1"/>
            <a:ext cx="919734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7000" b="1">
                <a:latin typeface="+mn-lt"/>
              </a:rPr>
              <a:t>Verilog Example</a:t>
            </a:r>
            <a:endParaRPr lang="ko-KR" altLang="en-US" sz="7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05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5546" y="2930117"/>
            <a:ext cx="485192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i="1"/>
              <a:t>Let’s start with this!</a:t>
            </a:r>
          </a:p>
          <a:p>
            <a:pPr algn="ctr"/>
            <a:r>
              <a:rPr lang="en-US" altLang="ko-KR" sz="3000"/>
              <a:t>(bitwise AND module)</a:t>
            </a:r>
            <a:endParaRPr lang="ko-KR" altLang="en-US" sz="30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600" y="1129171"/>
            <a:ext cx="4851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1ns: Unit of Delay</a:t>
            </a:r>
          </a:p>
          <a:p>
            <a:r>
              <a:rPr lang="en-US" altLang="ko-KR" sz="2500"/>
              <a:t>     100ps: Unit of Simulation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8879" y="1129171"/>
            <a:ext cx="3700753" cy="46340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/>
        </p:nvSpPr>
        <p:spPr>
          <a:xfrm>
            <a:off x="560993" y="1253379"/>
            <a:ext cx="3588785" cy="444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`timescale </a:t>
            </a:r>
            <a:r>
              <a:rPr lang="en-US" altLang="ko-KR"/>
              <a:t>1ns / 100ps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module</a:t>
            </a:r>
            <a:r>
              <a:rPr lang="en-US" altLang="ko-KR"/>
              <a:t> AND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A,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input</a:t>
            </a:r>
            <a:r>
              <a:rPr lang="en-US" altLang="ko-KR"/>
              <a:t> [3:0] B,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output</a:t>
            </a:r>
            <a:r>
              <a:rPr lang="en-US" altLang="ko-KR"/>
              <a:t> [3:0] Q);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 err="1">
                <a:solidFill>
                  <a:srgbClr val="FFC000"/>
                </a:solidFill>
              </a:rPr>
              <a:t>reg</a:t>
            </a:r>
            <a:r>
              <a:rPr lang="en-US" altLang="ko-KR"/>
              <a:t> [3:0] Q;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92D050"/>
                </a:solidFill>
              </a:rPr>
              <a:t>always begin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/>
              <a:t>           Q = A &amp;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>
                <a:solidFill>
                  <a:srgbClr val="92D050"/>
                </a:solidFill>
              </a:rPr>
              <a:t>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err="1">
                <a:solidFill>
                  <a:srgbClr val="92D050"/>
                </a:solidFill>
              </a:rPr>
              <a:t>endmodule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600" y="1817013"/>
            <a:ext cx="485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←"/>
            </a:pPr>
            <a:r>
              <a:rPr lang="en-US" altLang="ko-KR" sz="2500"/>
              <a:t>Start of Module</a:t>
            </a:r>
            <a:endParaRPr lang="ko-KR" altLang="en-US" sz="25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025" y="1074375"/>
            <a:ext cx="3700753" cy="4721291"/>
          </a:xfrm>
          <a:prstGeom prst="roundRect">
            <a:avLst>
              <a:gd name="adj" fmla="val 7086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8879" y="1853071"/>
            <a:ext cx="3700753" cy="3948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1600" y="2934891"/>
            <a:ext cx="4851922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87325" indent="-187325">
              <a:buFont typeface="Arial" panose="020B0604020202020204" pitchFamily="34" charset="0"/>
              <a:buChar char="•"/>
            </a:pPr>
            <a:r>
              <a:rPr lang="en-US" altLang="ko-KR" sz="2500">
                <a:sym typeface="Wingdings" panose="05000000000000000000" pitchFamily="2" charset="2"/>
              </a:rPr>
              <a:t>Module</a:t>
            </a:r>
          </a:p>
          <a:p>
            <a:pPr marL="541338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sym typeface="Wingdings" panose="05000000000000000000" pitchFamily="2" charset="2"/>
              </a:rPr>
              <a:t>Chip or Component of Chip</a:t>
            </a:r>
          </a:p>
          <a:p>
            <a:pPr marL="541338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sym typeface="Wingdings" panose="05000000000000000000" pitchFamily="2" charset="2"/>
              </a:rPr>
              <a:t>Interface + Behavior</a:t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>
                <a:sym typeface="Wingdings" panose="05000000000000000000" pitchFamily="2" charset="2"/>
              </a:rPr>
              <a:t>	</a:t>
            </a:r>
            <a:r>
              <a:rPr lang="en-US" altLang="ko-KR" sz="1500">
                <a:sym typeface="Wingdings" panose="05000000000000000000" pitchFamily="2" charset="2"/>
              </a:rPr>
              <a:t>Interface: Input </a:t>
            </a:r>
            <a:r>
              <a:rPr lang="en-US" altLang="ko-KR" sz="1000">
                <a:sym typeface="Wingdings" panose="05000000000000000000" pitchFamily="2" charset="2"/>
              </a:rPr>
              <a:t>&amp;</a:t>
            </a:r>
            <a:r>
              <a:rPr lang="ko-KR" altLang="en-US" sz="1500">
                <a:sym typeface="Wingdings" panose="05000000000000000000" pitchFamily="2" charset="2"/>
              </a:rPr>
              <a:t> </a:t>
            </a:r>
            <a:r>
              <a:rPr lang="en-US" altLang="ko-KR" sz="1500">
                <a:sym typeface="Wingdings" panose="05000000000000000000" pitchFamily="2" charset="2"/>
              </a:rPr>
              <a:t>Output</a:t>
            </a:r>
            <a:br>
              <a:rPr lang="en-US" altLang="ko-KR" sz="1500">
                <a:sym typeface="Wingdings" panose="05000000000000000000" pitchFamily="2" charset="2"/>
              </a:rPr>
            </a:br>
            <a:r>
              <a:rPr lang="en-US" altLang="ko-KR" sz="1500">
                <a:sym typeface="Wingdings" panose="05000000000000000000" pitchFamily="2" charset="2"/>
              </a:rPr>
              <a:t>	Behavior: Function</a:t>
            </a:r>
          </a:p>
          <a:p>
            <a:pPr marL="541338" lvl="1" indent="-342900">
              <a:buFont typeface="Calibri" panose="020F0502020204030204" pitchFamily="34" charset="0"/>
              <a:buChar char="‒"/>
            </a:pPr>
            <a:r>
              <a:rPr lang="en-US" altLang="ko-KR" sz="2000">
                <a:sym typeface="Wingdings" panose="05000000000000000000" pitchFamily="2" charset="2"/>
              </a:rPr>
              <a:t>Similar to OOP Class</a:t>
            </a:r>
          </a:p>
        </p:txBody>
      </p:sp>
    </p:spTree>
    <p:extLst>
      <p:ext uri="{BB962C8B-B14F-4D97-AF65-F5344CB8AC3E}">
        <p14:creationId xmlns:p14="http://schemas.microsoft.com/office/powerpoint/2010/main" val="4723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2326</Words>
  <Application>Microsoft Office PowerPoint</Application>
  <PresentationFormat>화면 슬라이드 쇼(4:3)</PresentationFormat>
  <Paragraphs>588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Introduction to Verilog</vt:lpstr>
      <vt:lpstr>HDL &amp; Verilog</vt:lpstr>
      <vt:lpstr>HDL: Hardware Description Language</vt:lpstr>
      <vt:lpstr>HDL: Hardware Description Language</vt:lpstr>
      <vt:lpstr>ModelSim</vt:lpstr>
      <vt:lpstr>Verilog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Verilog Syntax</vt:lpstr>
      <vt:lpstr>Timescale</vt:lpstr>
      <vt:lpstr>Module</vt:lpstr>
      <vt:lpstr>Module</vt:lpstr>
      <vt:lpstr>Port</vt:lpstr>
      <vt:lpstr>Data Type</vt:lpstr>
      <vt:lpstr>Data Type</vt:lpstr>
      <vt:lpstr>Bit-vector is the only data type in Verilog </vt:lpstr>
      <vt:lpstr>Verilog 문법: Module Body</vt:lpstr>
      <vt:lpstr>Structured Procedure</vt:lpstr>
      <vt:lpstr>Initial Procedure</vt:lpstr>
      <vt:lpstr>Always Procedure</vt:lpstr>
      <vt:lpstr>Other Procedure</vt:lpstr>
      <vt:lpstr>Verilog 문법: Assignments</vt:lpstr>
      <vt:lpstr>Assignments</vt:lpstr>
      <vt:lpstr>Continuous Assignments</vt:lpstr>
      <vt:lpstr>Continuous Assignments</vt:lpstr>
      <vt:lpstr>Procedural Assignments</vt:lpstr>
      <vt:lpstr>Types of Procedural Assns.</vt:lpstr>
      <vt:lpstr>Types of Procedural Assns.</vt:lpstr>
      <vt:lpstr>Blocking vs. Non-blocking</vt:lpstr>
      <vt:lpstr>Mixed Blocking</vt:lpstr>
      <vt:lpstr>Verilog 문법: Delay &amp; Event</vt:lpstr>
      <vt:lpstr>Delay</vt:lpstr>
      <vt:lpstr>Delay</vt:lpstr>
      <vt:lpstr>Event</vt:lpstr>
      <vt:lpstr>Event</vt:lpstr>
      <vt:lpstr>Event</vt:lpstr>
      <vt:lpstr>Event</vt:lpstr>
      <vt:lpstr>Verilog 문법: Flow Control</vt:lpstr>
      <vt:lpstr>Flow Control</vt:lpstr>
      <vt:lpstr>If Statement</vt:lpstr>
      <vt:lpstr>Case Statement</vt:lpstr>
      <vt:lpstr>Loop Statement</vt:lpstr>
      <vt:lpstr>Loop Statement</vt:lpstr>
      <vt:lpstr>Loop Statement</vt:lpstr>
      <vt:lpstr>Verilog 문법: 기타</vt:lpstr>
      <vt:lpstr>Other General Syntax</vt:lpstr>
      <vt:lpstr>Other General Syntax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2015년 CSED232  객체지향 프로그래밍 프로젝트를 위한  Qt 설치 가이드</dc:title>
  <dc:creator>gwangmu</dc:creator>
  <cp:lastModifiedBy>Windows 사용자</cp:lastModifiedBy>
  <cp:revision>2</cp:revision>
  <dcterms:created xsi:type="dcterms:W3CDTF">2015-09-18T15:07:15Z</dcterms:created>
  <dcterms:modified xsi:type="dcterms:W3CDTF">2019-02-26T06:20:56Z</dcterms:modified>
</cp:coreProperties>
</file>