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7" r:id="rId2"/>
    <p:sldId id="338" r:id="rId3"/>
    <p:sldId id="339" r:id="rId4"/>
    <p:sldId id="341" r:id="rId5"/>
    <p:sldId id="342" r:id="rId6"/>
    <p:sldId id="343" r:id="rId7"/>
    <p:sldId id="344" r:id="rId8"/>
    <p:sldId id="347" r:id="rId9"/>
    <p:sldId id="345" r:id="rId10"/>
    <p:sldId id="346" r:id="rId11"/>
    <p:sldId id="260" r:id="rId12"/>
    <p:sldId id="276" r:id="rId13"/>
    <p:sldId id="319" r:id="rId14"/>
    <p:sldId id="337" r:id="rId15"/>
    <p:sldId id="291" r:id="rId16"/>
  </p:sldIdLst>
  <p:sldSz cx="9906000" cy="6858000" type="A4"/>
  <p:notesSz cx="6858000" cy="9144000"/>
  <p:embeddedFontLst>
    <p:embeddedFont>
      <p:font typeface="나눔스퀘어 네오 Bold" panose="00000800000000000000" pitchFamily="2" charset="-127"/>
      <p:bold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맑은 고딕 Semilight" panose="020B0502040204020203" pitchFamily="50" charset="-127"/>
      <p:regular r:id="rId22"/>
    </p:embeddedFont>
    <p:embeddedFont>
      <p:font typeface="나눔스퀘어 네오 Light" panose="00000400000000000000" pitchFamily="2" charset="-127"/>
      <p:regular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EE0EBE8-CFEB-4AB1-9E9E-234CADD6042E}">
          <p14:sldIdLst>
            <p14:sldId id="257"/>
            <p14:sldId id="338"/>
            <p14:sldId id="339"/>
            <p14:sldId id="341"/>
            <p14:sldId id="342"/>
            <p14:sldId id="343"/>
            <p14:sldId id="344"/>
            <p14:sldId id="347"/>
            <p14:sldId id="345"/>
            <p14:sldId id="346"/>
            <p14:sldId id="260"/>
            <p14:sldId id="276"/>
            <p14:sldId id="319"/>
            <p14:sldId id="337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149" userDrawn="1">
          <p15:clr>
            <a:srgbClr val="A4A3A4"/>
          </p15:clr>
        </p15:guide>
        <p15:guide id="4" pos="6091" userDrawn="1">
          <p15:clr>
            <a:srgbClr val="A4A3A4"/>
          </p15:clr>
        </p15:guide>
        <p15:guide id="5" orient="horz" pos="4201" userDrawn="1">
          <p15:clr>
            <a:srgbClr val="A4A3A4"/>
          </p15:clr>
        </p15:guide>
        <p15:guide id="6" pos="262" userDrawn="1">
          <p15:clr>
            <a:srgbClr val="A4A3A4"/>
          </p15:clr>
        </p15:guide>
        <p15:guide id="7" pos="6023" userDrawn="1">
          <p15:clr>
            <a:srgbClr val="A4A3A4"/>
          </p15:clr>
        </p15:guide>
        <p15:guide id="8" orient="horz" pos="3271" userDrawn="1">
          <p15:clr>
            <a:srgbClr val="A4A3A4"/>
          </p15:clr>
        </p15:guide>
        <p15:guide id="9" pos="1741">
          <p15:clr>
            <a:srgbClr val="A4A3A4"/>
          </p15:clr>
        </p15:guide>
        <p15:guide id="10" pos="4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EDE"/>
    <a:srgbClr val="252525"/>
    <a:srgbClr val="FF3399"/>
    <a:srgbClr val="5B9BD5"/>
    <a:srgbClr val="26262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1037" y="43"/>
      </p:cViewPr>
      <p:guideLst>
        <p:guide orient="horz" pos="2160"/>
        <p:guide pos="3120"/>
        <p:guide pos="149"/>
        <p:guide pos="6091"/>
        <p:guide orient="horz" pos="4201"/>
        <p:guide pos="262"/>
        <p:guide pos="6023"/>
        <p:guide orient="horz" pos="3271"/>
        <p:guide pos="1741"/>
        <p:guide pos="4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DF770-19D5-4EDC-8991-4C876D86A3A8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425B7-066F-4C64-A274-D6021B19F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57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4AA09-E769-4204-ABAC-B0186CE43EB3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F5533-1350-4304-8AEF-2C3DD24E5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19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97392" y="6469365"/>
            <a:ext cx="3343275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| 2021</a:t>
            </a:r>
            <a:r>
              <a:rPr lang="ko-KR" altLang="en-US"/>
              <a:t>년 </a:t>
            </a:r>
            <a:r>
              <a:rPr lang="en-US" altLang="ko-KR"/>
              <a:t>BI</a:t>
            </a:r>
            <a:r>
              <a:rPr lang="ko-KR" altLang="en-US"/>
              <a:t>부문 업무사양서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47E4-D835-4CD6-AD73-777490DECE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" y="-1"/>
            <a:ext cx="9846733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2798765"/>
            <a:ext cx="9906000" cy="4059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9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47E4-D835-4CD6-AD73-777490DEC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47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047E4-D835-4CD6-AD73-777490DECE58}" type="slidenum">
              <a:rPr lang="en-US" altLang="ko-KR" smtClean="0"/>
              <a:pPr/>
              <a:t>‹#›</a:t>
            </a:fld>
            <a:endParaRPr 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19578"/>
            <a:ext cx="3009600" cy="0"/>
          </a:xfrm>
          <a:prstGeom prst="line">
            <a:avLst/>
          </a:prstGeom>
          <a:ln w="50800">
            <a:solidFill>
              <a:srgbClr val="0BB3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3009600" y="19578"/>
            <a:ext cx="6897600" cy="0"/>
          </a:xfrm>
          <a:prstGeom prst="line">
            <a:avLst/>
          </a:prstGeom>
          <a:ln w="50800">
            <a:solidFill>
              <a:srgbClr val="343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2934784"/>
              </p:ext>
            </p:extLst>
          </p:nvPr>
        </p:nvGraphicFramePr>
        <p:xfrm>
          <a:off x="0" y="44825"/>
          <a:ext cx="9906003" cy="5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849">
                  <a:extLst>
                    <a:ext uri="{9D8B030D-6E8A-4147-A177-3AD203B41FA5}">
                      <a16:colId xmlns:a16="http://schemas.microsoft.com/office/drawing/2014/main" val="1675894481"/>
                    </a:ext>
                  </a:extLst>
                </a:gridCol>
                <a:gridCol w="4749386">
                  <a:extLst>
                    <a:ext uri="{9D8B030D-6E8A-4147-A177-3AD203B41FA5}">
                      <a16:colId xmlns:a16="http://schemas.microsoft.com/office/drawing/2014/main" val="3703418367"/>
                    </a:ext>
                  </a:extLst>
                </a:gridCol>
                <a:gridCol w="1029035">
                  <a:extLst>
                    <a:ext uri="{9D8B030D-6E8A-4147-A177-3AD203B41FA5}">
                      <a16:colId xmlns:a16="http://schemas.microsoft.com/office/drawing/2014/main" val="2617742390"/>
                    </a:ext>
                  </a:extLst>
                </a:gridCol>
                <a:gridCol w="1029035">
                  <a:extLst>
                    <a:ext uri="{9D8B030D-6E8A-4147-A177-3AD203B41FA5}">
                      <a16:colId xmlns:a16="http://schemas.microsoft.com/office/drawing/2014/main" val="1933181512"/>
                    </a:ext>
                  </a:extLst>
                </a:gridCol>
                <a:gridCol w="1032849">
                  <a:extLst>
                    <a:ext uri="{9D8B030D-6E8A-4147-A177-3AD203B41FA5}">
                      <a16:colId xmlns:a16="http://schemas.microsoft.com/office/drawing/2014/main" val="3038116494"/>
                    </a:ext>
                  </a:extLst>
                </a:gridCol>
                <a:gridCol w="1032849">
                  <a:extLst>
                    <a:ext uri="{9D8B030D-6E8A-4147-A177-3AD203B41FA5}">
                      <a16:colId xmlns:a16="http://schemas.microsoft.com/office/drawing/2014/main" val="33145602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SCREEN NAME</a:t>
                      </a:r>
                      <a:endParaRPr lang="ko-KR" altLang="en-US" sz="7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SCREEN TYPE</a:t>
                      </a:r>
                      <a:endParaRPr lang="ko-KR" altLang="en-US" sz="7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SCREEN ID</a:t>
                      </a:r>
                      <a:endParaRPr lang="ko-KR" altLang="en-US" sz="7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93681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NAVIGATION PATH</a:t>
                      </a:r>
                      <a:endParaRPr lang="ko-KR" altLang="en-US" sz="7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VERSION</a:t>
                      </a:r>
                      <a:endParaRPr lang="ko-KR" altLang="en-US" sz="7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REVISION DATE</a:t>
                      </a:r>
                      <a:endParaRPr lang="ko-KR" altLang="en-US" sz="7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564362"/>
                  </a:ext>
                </a:extLst>
              </a:tr>
            </a:tbl>
          </a:graphicData>
        </a:graphic>
      </p:graphicFrame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1017588" y="48838"/>
            <a:ext cx="4768735" cy="252000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ko-KR" altLang="en-US" sz="700" b="0" kern="1200" spc="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ko-KR" altLang="en-US"/>
              <a:t>화면명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1" hasCustomPrompt="1"/>
          </p:nvPr>
        </p:nvSpPr>
        <p:spPr>
          <a:xfrm>
            <a:off x="1017588" y="300140"/>
            <a:ext cx="4770000" cy="252000"/>
          </a:xfrm>
        </p:spPr>
        <p:txBody>
          <a:bodyPr anchor="ctr">
            <a:normAutofit/>
          </a:bodyPr>
          <a:lstStyle>
            <a:lvl1pPr marL="0" indent="0" algn="l" defTabSz="914400" rtl="0" eaLnBrk="1" latinLnBrk="1" hangingPunct="1">
              <a:buNone/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0" algn="l" defTabSz="914400" rtl="0" eaLnBrk="1" latinLnBrk="1" hangingPunct="1">
              <a:defRPr lang="ko-KR" altLang="en-US" sz="700" b="0" kern="1200" spc="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err="1"/>
              <a:t>네비게이션</a:t>
            </a:r>
            <a:r>
              <a:rPr lang="ko-KR" altLang="en-US" dirty="0"/>
              <a:t> </a:t>
            </a:r>
            <a:r>
              <a:rPr lang="en-US" altLang="ko-KR" dirty="0"/>
              <a:t>Path</a:t>
            </a:r>
            <a:endParaRPr lang="ko-KR" altLang="en-US" dirty="0"/>
          </a:p>
        </p:txBody>
      </p:sp>
      <p:sp>
        <p:nvSpPr>
          <p:cNvPr id="12" name="내용 개체 틀 10"/>
          <p:cNvSpPr>
            <a:spLocks noGrp="1"/>
          </p:cNvSpPr>
          <p:nvPr>
            <p:ph sz="quarter" idx="12" hasCustomPrompt="1"/>
          </p:nvPr>
        </p:nvSpPr>
        <p:spPr>
          <a:xfrm>
            <a:off x="6806188" y="48838"/>
            <a:ext cx="1028391" cy="252000"/>
          </a:xfrm>
        </p:spPr>
        <p:txBody>
          <a:bodyPr anchor="ctr">
            <a:normAutofit/>
          </a:bodyPr>
          <a:lstStyle>
            <a:lvl1pPr marL="0" indent="0" algn="l" defTabSz="914400" rtl="0" eaLnBrk="1" latinLnBrk="1" hangingPunct="1">
              <a:buNone/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0" algn="l" defTabSz="914400" rtl="0" eaLnBrk="1" latinLnBrk="1" hangingPunct="1">
              <a:defRPr lang="ko-KR" altLang="en-US" sz="700" b="0" kern="1200" spc="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화면유형</a:t>
            </a:r>
            <a:endParaRPr lang="ko-KR" altLang="en-US" dirty="0"/>
          </a:p>
        </p:txBody>
      </p:sp>
      <p:sp>
        <p:nvSpPr>
          <p:cNvPr id="13" name="내용 개체 틀 10"/>
          <p:cNvSpPr>
            <a:spLocks noGrp="1"/>
          </p:cNvSpPr>
          <p:nvPr>
            <p:ph sz="quarter" idx="13" hasCustomPrompt="1"/>
          </p:nvPr>
        </p:nvSpPr>
        <p:spPr>
          <a:xfrm>
            <a:off x="6806188" y="296333"/>
            <a:ext cx="1028391" cy="252000"/>
          </a:xfrm>
        </p:spPr>
        <p:txBody>
          <a:bodyPr anchor="ctr">
            <a:normAutofit/>
          </a:bodyPr>
          <a:lstStyle>
            <a:lvl1pPr marL="0" indent="0" algn="l" defTabSz="914400" rtl="0" eaLnBrk="1" latinLnBrk="1" hangingPunct="1">
              <a:buNone/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0" algn="l" defTabSz="914400" rtl="0" eaLnBrk="1" latinLnBrk="1" hangingPunct="1">
              <a:defRPr lang="ko-KR" altLang="en-US" sz="700" b="0" kern="1200" spc="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/>
              <a:t>버전</a:t>
            </a:r>
          </a:p>
        </p:txBody>
      </p:sp>
      <p:sp>
        <p:nvSpPr>
          <p:cNvPr id="14" name="내용 개체 틀 10"/>
          <p:cNvSpPr>
            <a:spLocks noGrp="1"/>
          </p:cNvSpPr>
          <p:nvPr>
            <p:ph sz="quarter" idx="14" hasCustomPrompt="1"/>
          </p:nvPr>
        </p:nvSpPr>
        <p:spPr>
          <a:xfrm>
            <a:off x="8870294" y="48838"/>
            <a:ext cx="1028391" cy="252000"/>
          </a:xfrm>
        </p:spPr>
        <p:txBody>
          <a:bodyPr anchor="ctr">
            <a:normAutofit/>
          </a:bodyPr>
          <a:lstStyle>
            <a:lvl1pPr marL="0" indent="0" algn="l" defTabSz="914400" rtl="0" eaLnBrk="1" latinLnBrk="1" hangingPunct="1">
              <a:buNone/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0" algn="l" defTabSz="914400" rtl="0" eaLnBrk="1" latinLnBrk="1" hangingPunct="1">
              <a:defRPr lang="ko-KR" altLang="en-US" sz="700" b="0" kern="1200" spc="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/>
              <a:t>화면아이디</a:t>
            </a:r>
          </a:p>
        </p:txBody>
      </p:sp>
      <p:sp>
        <p:nvSpPr>
          <p:cNvPr id="15" name="내용 개체 틀 10"/>
          <p:cNvSpPr>
            <a:spLocks noGrp="1"/>
          </p:cNvSpPr>
          <p:nvPr>
            <p:ph sz="quarter" idx="15" hasCustomPrompt="1"/>
          </p:nvPr>
        </p:nvSpPr>
        <p:spPr>
          <a:xfrm>
            <a:off x="8870294" y="296333"/>
            <a:ext cx="1028391" cy="252000"/>
          </a:xfrm>
        </p:spPr>
        <p:txBody>
          <a:bodyPr anchor="ctr">
            <a:normAutofit/>
          </a:bodyPr>
          <a:lstStyle>
            <a:lvl1pPr marL="0" indent="0" algn="l" defTabSz="914400" rtl="0" eaLnBrk="1" latinLnBrk="1" hangingPunct="1">
              <a:buNone/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0" algn="l" defTabSz="914400" rtl="0" eaLnBrk="1" latinLnBrk="1" hangingPunct="1">
              <a:defRPr lang="ko-KR" altLang="en-US" sz="700" b="0" kern="1200" spc="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/>
              <a:t>최종 작성일</a:t>
            </a:r>
          </a:p>
        </p:txBody>
      </p:sp>
    </p:spTree>
    <p:extLst>
      <p:ext uri="{BB962C8B-B14F-4D97-AF65-F5344CB8AC3E}">
        <p14:creationId xmlns:p14="http://schemas.microsoft.com/office/powerpoint/2010/main" val="408362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AB17AF66-6848-404C-8EC6-06022CF46877}" type="datetime1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97392" y="6469365"/>
            <a:ext cx="3343275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| 2021</a:t>
            </a:r>
            <a:r>
              <a:rPr lang="ko-KR" altLang="en-US"/>
              <a:t>년 </a:t>
            </a:r>
            <a:r>
              <a:rPr lang="en-US" altLang="ko-KR"/>
              <a:t>BI</a:t>
            </a:r>
            <a:r>
              <a:rPr lang="ko-KR" altLang="en-US"/>
              <a:t>부문 업무사양서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47E4-D835-4CD6-AD73-777490DECE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-1" y="-1"/>
            <a:ext cx="9846733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85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4881" y="1410331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4414" y="644653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457200" rtl="0" eaLnBrk="1" latinLnBrk="0" hangingPunct="1">
              <a:defRPr lang="ko-KR" altLang="en-US" sz="105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F3047E4-D835-4CD6-AD73-777490DECE58}" type="slidenum">
              <a:rPr lang="en-US" altLang="ko-KR" smtClean="0"/>
              <a:pPr/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36762" y="6481536"/>
            <a:ext cx="943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79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2" r:id="rId3"/>
    <p:sldLayoutId id="2147483662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  <p15:guide id="3" pos="149" userDrawn="1">
          <p15:clr>
            <a:srgbClr val="F26B43"/>
          </p15:clr>
        </p15:guide>
        <p15:guide id="4" pos="60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"/>
          <p:cNvSpPr txBox="1">
            <a:spLocks/>
          </p:cNvSpPr>
          <p:nvPr/>
        </p:nvSpPr>
        <p:spPr>
          <a:xfrm>
            <a:off x="529250" y="1223189"/>
            <a:ext cx="7015164" cy="432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en-US" altLang="ko-KR" sz="4000" b="1" dirty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Speed Reader</a:t>
            </a:r>
            <a:endParaRPr lang="ko-KR" altLang="en-US" sz="4000" b="1" dirty="0">
              <a:ln w="3175">
                <a:solidFill>
                  <a:schemeClr val="bg1">
                    <a:lumMod val="75000"/>
                    <a:alpha val="20000"/>
                  </a:schemeClr>
                </a:solidFill>
              </a:ln>
              <a:solidFill>
                <a:schemeClr val="tx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+mn-cs"/>
            </a:endParaRPr>
          </a:p>
        </p:txBody>
      </p:sp>
      <p:sp>
        <p:nvSpPr>
          <p:cNvPr id="9" name="제목 2"/>
          <p:cNvSpPr txBox="1">
            <a:spLocks/>
          </p:cNvSpPr>
          <p:nvPr/>
        </p:nvSpPr>
        <p:spPr>
          <a:xfrm>
            <a:off x="623626" y="4048939"/>
            <a:ext cx="7015164" cy="14882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sz="1200" b="1" dirty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소속</a:t>
            </a:r>
            <a:r>
              <a:rPr lang="en-US" altLang="ko-KR" sz="1200" b="1" dirty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	: AWS Re/Start</a:t>
            </a:r>
          </a:p>
          <a:p>
            <a:r>
              <a:rPr lang="ko-KR" altLang="en-US" sz="1200" b="1" dirty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작성일</a:t>
            </a:r>
            <a:r>
              <a:rPr lang="en-US" altLang="ko-KR" sz="1200" b="1" dirty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	: 2023.08.02</a:t>
            </a:r>
          </a:p>
          <a:p>
            <a:r>
              <a:rPr lang="ko-KR" altLang="en-US" sz="1200" b="1" dirty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작성자</a:t>
            </a:r>
            <a:r>
              <a:rPr lang="en-US" altLang="ko-KR" sz="1200" b="1" dirty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	: </a:t>
            </a:r>
            <a:r>
              <a:rPr lang="ko-KR" altLang="en-US" sz="1200" b="1" dirty="0" err="1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박수종</a:t>
            </a:r>
            <a:endParaRPr lang="en-US" altLang="ko-KR" sz="1200" b="1" dirty="0">
              <a:ln w="3175">
                <a:solidFill>
                  <a:schemeClr val="bg1">
                    <a:lumMod val="75000"/>
                    <a:alpha val="20000"/>
                  </a:schemeClr>
                </a:solidFill>
              </a:ln>
              <a:solidFill>
                <a:schemeClr val="tx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+mn-cs"/>
            </a:endParaRPr>
          </a:p>
          <a:p>
            <a:r>
              <a:rPr lang="ko-KR" altLang="en-US" sz="1200" b="1" dirty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개발자</a:t>
            </a:r>
            <a:r>
              <a:rPr lang="en-US" altLang="ko-KR" sz="1200" b="1" dirty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	: </a:t>
            </a:r>
            <a:r>
              <a:rPr lang="ko-KR" altLang="en-US" sz="1200" b="1" dirty="0" err="1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정한교</a:t>
            </a:r>
            <a:endParaRPr lang="en-US" altLang="ko-KR" sz="1200" b="1" dirty="0">
              <a:ln w="3175">
                <a:solidFill>
                  <a:schemeClr val="bg1">
                    <a:lumMod val="75000"/>
                    <a:alpha val="20000"/>
                  </a:schemeClr>
                </a:solidFill>
              </a:ln>
              <a:solidFill>
                <a:schemeClr val="tx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+mn-cs"/>
            </a:endParaRPr>
          </a:p>
          <a:p>
            <a:r>
              <a:rPr lang="ko-KR" altLang="en-US" sz="1200" b="1" dirty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문서버전</a:t>
            </a:r>
            <a:r>
              <a:rPr lang="en-US" altLang="ko-KR" sz="1200" b="1" dirty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	: 1.0.3</a:t>
            </a:r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636326" y="1748278"/>
            <a:ext cx="7015164" cy="432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ko-KR" altLang="en-US" sz="2000" dirty="0">
                <a:ln w="3175">
                  <a:solidFill>
                    <a:srgbClr val="2BA9DF">
                      <a:alpha val="20000"/>
                    </a:srgbClr>
                  </a:solidFill>
                </a:ln>
                <a:solidFill>
                  <a:srgbClr val="2BA9DF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웹 기획서</a:t>
            </a:r>
          </a:p>
        </p:txBody>
      </p:sp>
    </p:spTree>
    <p:extLst>
      <p:ext uri="{BB962C8B-B14F-4D97-AF65-F5344CB8AC3E}">
        <p14:creationId xmlns:p14="http://schemas.microsoft.com/office/powerpoint/2010/main" val="2582968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F3047E4-D835-4CD6-AD73-777490DECE58}" type="slidenum">
              <a:rPr lang="ko-KR" altLang="en-US" sz="800">
                <a:latin typeface="+mn-ea"/>
              </a:rPr>
              <a:pPr/>
              <a:t>10</a:t>
            </a:fld>
            <a:endParaRPr lang="ko-KR" altLang="en-US" sz="8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0932" y="8039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웹 아키텍처</a:t>
            </a:r>
            <a:endParaRPr lang="en-US" altLang="ko-KR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225403-343D-CD4C-C289-550C0A5F9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42" y="1568740"/>
            <a:ext cx="7778709" cy="456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24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F3047E4-D835-4CD6-AD73-777490DECE58}" type="slidenum">
              <a:rPr lang="ko-KR" altLang="en-US" sz="800">
                <a:latin typeface="+mn-ea"/>
              </a:rPr>
              <a:pPr/>
              <a:t>11</a:t>
            </a:fld>
            <a:endParaRPr lang="ko-KR" altLang="en-US" sz="8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7638" y="146050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 Unicode MS" panose="020B0604020202020204" pitchFamily="50" charset="-127"/>
              </a:rPr>
              <a:t>Revision History</a:t>
            </a:r>
            <a:endParaRPr lang="ko-KR" altLang="en-US" b="1" dirty="0">
              <a:ln w="3175">
                <a:solidFill>
                  <a:schemeClr val="bg1">
                    <a:lumMod val="65000"/>
                    <a:alpha val="20000"/>
                  </a:schemeClr>
                </a:solidFill>
              </a:ln>
              <a:latin typeface="나눔스퀘어 네오 Bold" panose="00000800000000000000" pitchFamily="2" charset="-127"/>
              <a:ea typeface="나눔스퀘어 네오 Bold" panose="00000800000000000000" pitchFamily="2" charset="-127"/>
              <a:cs typeface="Arial Unicode MS" panose="020B0604020202020204" pitchFamily="50" charset="-127"/>
            </a:endParaRPr>
          </a:p>
        </p:txBody>
      </p:sp>
      <p:graphicFrame>
        <p:nvGraphicFramePr>
          <p:cNvPr id="28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013415"/>
              </p:ext>
            </p:extLst>
          </p:nvPr>
        </p:nvGraphicFramePr>
        <p:xfrm>
          <a:off x="236538" y="647700"/>
          <a:ext cx="9432924" cy="1464952"/>
        </p:xfrm>
        <a:graphic>
          <a:graphicData uri="http://schemas.openxmlformats.org/drawingml/2006/table">
            <a:tbl>
              <a:tblPr/>
              <a:tblGrid>
                <a:gridCol w="1252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7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12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84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0" dirty="0">
                          <a:ln w="3175">
                            <a:solidFill>
                              <a:schemeClr val="bg1">
                                <a:lumMod val="95000"/>
                                <a:alpha val="20000"/>
                              </a:schemeClr>
                            </a:solidFill>
                          </a:ln>
                          <a:solidFill>
                            <a:prstClr val="white"/>
                          </a:solidFill>
                          <a:latin typeface="+mn-ea"/>
                          <a:ea typeface="+mn-ea"/>
                          <a:cs typeface="+mn-cs"/>
                        </a:rPr>
                        <a:t>Document Version</a:t>
                      </a:r>
                    </a:p>
                  </a:txBody>
                  <a:tcPr marL="36000" marR="99060" marT="37148" marB="3714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0" dirty="0">
                          <a:ln w="3175">
                            <a:solidFill>
                              <a:schemeClr val="bg1">
                                <a:lumMod val="95000"/>
                                <a:alpha val="20000"/>
                              </a:schemeClr>
                            </a:solidFill>
                          </a:ln>
                          <a:solidFill>
                            <a:prstClr val="white"/>
                          </a:solidFill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</a:p>
                  </a:txBody>
                  <a:tcPr marL="36000" marR="99060" marT="37148" marB="37148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0" dirty="0">
                          <a:ln w="3175">
                            <a:solidFill>
                              <a:schemeClr val="bg1">
                                <a:lumMod val="95000"/>
                                <a:alpha val="20000"/>
                              </a:schemeClr>
                            </a:solidFill>
                          </a:ln>
                          <a:solidFill>
                            <a:prstClr val="white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</a:p>
                  </a:txBody>
                  <a:tcPr marL="36000" marR="99060" marT="37148" marB="37148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0" dirty="0">
                          <a:ln w="3175">
                            <a:solidFill>
                              <a:schemeClr val="bg1">
                                <a:lumMod val="95000"/>
                                <a:alpha val="20000"/>
                              </a:schemeClr>
                            </a:solidFill>
                          </a:ln>
                          <a:solidFill>
                            <a:prstClr val="white"/>
                          </a:solidFill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36000" marR="99060" marT="37148" marB="37148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0" dirty="0">
                          <a:ln w="3175">
                            <a:solidFill>
                              <a:schemeClr val="bg1">
                                <a:lumMod val="95000"/>
                                <a:alpha val="20000"/>
                              </a:schemeClr>
                            </a:solidFill>
                          </a:ln>
                          <a:solidFill>
                            <a:prstClr val="white"/>
                          </a:solidFill>
                          <a:latin typeface="+mn-ea"/>
                          <a:ea typeface="+mn-ea"/>
                          <a:cs typeface="+mn-cs"/>
                        </a:rPr>
                        <a:t>검토자</a:t>
                      </a:r>
                    </a:p>
                  </a:txBody>
                  <a:tcPr marL="36000" marR="99060" marT="37148" marB="37148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0" dirty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1.0.1</a:t>
                      </a:r>
                    </a:p>
                  </a:txBody>
                  <a:tcPr marL="36000" marR="99060" marT="37148" marB="37148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0" dirty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2023.07.27</a:t>
                      </a: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0650" marR="0" lvl="0" indent="-1206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 Semilight" panose="020B0502040204020203" pitchFamily="50" charset="-127"/>
                        <a:buChar char="○"/>
                        <a:tabLst/>
                        <a:defRPr/>
                      </a:pPr>
                      <a:r>
                        <a:rPr lang="ko-KR" altLang="en-US" sz="700" b="1" kern="0" spc="-70" baseline="0" dirty="0" err="1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프로토타입</a:t>
                      </a:r>
                      <a:r>
                        <a:rPr lang="ko-KR" altLang="en-US" sz="700" b="1" kern="0" spc="-70" baseline="0" dirty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개발</a:t>
                      </a:r>
                      <a:endParaRPr lang="en-US" altLang="ko-KR" sz="700" b="1" kern="0" spc="-70" baseline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72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700" kern="0" spc="-70" baseline="0" noProof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lang="ko-KR" altLang="en-US" sz="700" kern="0" spc="-70" baseline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0" dirty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1.0.2</a:t>
                      </a:r>
                    </a:p>
                  </a:txBody>
                  <a:tcPr marL="36000" marR="99060" marT="37148" marB="37148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0" dirty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2023.07.29</a:t>
                      </a: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0650" marR="0" lvl="0" indent="-1206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 Semilight" panose="020B0502040204020203" pitchFamily="50" charset="-127"/>
                        <a:buChar char="○"/>
                        <a:tabLst/>
                        <a:defRPr/>
                      </a:pPr>
                      <a:r>
                        <a:rPr lang="ko-KR" altLang="en-US" sz="700" b="1" kern="0" spc="-70" baseline="0" dirty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빠르기 조절 기능 및 우측 화면 개발</a:t>
                      </a:r>
                      <a:endParaRPr lang="en-US" altLang="ko-KR" sz="700" b="1" kern="0" spc="-70" baseline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72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700" kern="0" spc="-70" baseline="0" noProof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700" kern="0" spc="-70" baseline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0" dirty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1.0.3</a:t>
                      </a:r>
                    </a:p>
                  </a:txBody>
                  <a:tcPr marL="36000" marR="99060" marT="37148" marB="37148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0" dirty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2023.08.02</a:t>
                      </a: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0650" marR="0" lvl="0" indent="-1206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 Semilight" panose="020B0502040204020203" pitchFamily="50" charset="-127"/>
                        <a:buChar char="○"/>
                        <a:tabLst/>
                        <a:defRPr/>
                      </a:pPr>
                      <a:r>
                        <a:rPr lang="ko-KR" altLang="en-US" sz="700" b="1" kern="0" spc="-70" baseline="0" dirty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디자인 추가</a:t>
                      </a:r>
                      <a:r>
                        <a:rPr lang="en-US" altLang="ko-KR" sz="700" b="1" kern="0" spc="-70" baseline="0" dirty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700" b="1" kern="0" spc="-70" baseline="0" dirty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폰트 조절 기능 추가 </a:t>
                      </a:r>
                      <a:r>
                        <a:rPr lang="en-US" altLang="ko-KR" sz="700" b="1" kern="0" spc="-70" baseline="0" dirty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700" b="1" kern="0" spc="-70" baseline="0" dirty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 설계서 최초 작성</a:t>
                      </a:r>
                      <a:endParaRPr lang="en-US" altLang="ko-KR" sz="700" b="1" kern="0" spc="-70" baseline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72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700" kern="0" spc="-70" baseline="0" noProof="0" dirty="0" err="1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박수종</a:t>
                      </a:r>
                      <a:endParaRPr lang="en-US" altLang="ko-KR" sz="700" kern="0" spc="-70" baseline="0" noProof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700" kern="0" spc="-70" baseline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0" dirty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1.1.1</a:t>
                      </a:r>
                    </a:p>
                  </a:txBody>
                  <a:tcPr marL="36000" marR="99060" marT="37148" marB="37148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0" dirty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예정</a:t>
                      </a:r>
                      <a:endParaRPr lang="en-US" altLang="ko-KR" sz="700" kern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0650" marR="0" lvl="0" indent="-1206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 Semilight" panose="020B0502040204020203" pitchFamily="50" charset="-127"/>
                        <a:buChar char="○"/>
                        <a:tabLst/>
                        <a:defRPr/>
                      </a:pPr>
                      <a:r>
                        <a:rPr lang="en-US" altLang="ko-KR" sz="700" b="1" kern="0" spc="-70" baseline="0" dirty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PDF </a:t>
                      </a:r>
                      <a:r>
                        <a:rPr lang="ko-KR" altLang="en-US" sz="700" b="1" kern="0" spc="-70" baseline="0" dirty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파일 업로드 기능 추가</a:t>
                      </a:r>
                      <a:r>
                        <a:rPr lang="en-US" altLang="ko-KR" sz="700" b="1" kern="0" spc="-70" baseline="0" dirty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700" b="1" kern="0" spc="-70" baseline="0" dirty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훈련 상황 및 스킬 능력치 대시보드 추가</a:t>
                      </a:r>
                    </a:p>
                  </a:txBody>
                  <a:tcPr marL="72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700" kern="0" spc="-70" baseline="0" noProof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700" kern="0" spc="-70" baseline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0" dirty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1.2.1</a:t>
                      </a:r>
                    </a:p>
                  </a:txBody>
                  <a:tcPr marL="36000" marR="99060" marT="37148" marB="37148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0" dirty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예정</a:t>
                      </a:r>
                      <a:endParaRPr lang="en-US" altLang="ko-KR" sz="700" kern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0650" marR="0" lvl="0" indent="-1206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 Semilight" panose="020B0502040204020203" pitchFamily="50" charset="-127"/>
                        <a:buChar char="○"/>
                        <a:tabLst/>
                        <a:defRPr/>
                      </a:pPr>
                      <a:r>
                        <a:rPr lang="en-US" altLang="ko-KR" sz="700" b="1" kern="0" spc="-70" baseline="0" dirty="0" err="1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Epub</a:t>
                      </a:r>
                      <a:r>
                        <a:rPr lang="en-US" altLang="ko-KR" sz="700" b="1" kern="0" spc="-70" baseline="0" dirty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E</a:t>
                      </a:r>
                      <a:r>
                        <a:rPr lang="ko-KR" altLang="en-US" sz="700" b="1" kern="0" spc="-70" baseline="0" dirty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북 파일 업로드 기능 추가</a:t>
                      </a:r>
                      <a:r>
                        <a:rPr lang="en-US" altLang="ko-KR" sz="700" b="1" kern="0" spc="-70" baseline="0" dirty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700" b="1" kern="0" spc="-70" baseline="0" dirty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출판사 제휴 및 </a:t>
                      </a:r>
                      <a:r>
                        <a:rPr lang="en-US" altLang="ko-KR" sz="700" b="1" kern="0" spc="-70" baseline="0" dirty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Speed Reader(</a:t>
                      </a:r>
                      <a:r>
                        <a:rPr lang="ko-KR" altLang="en-US" sz="700" b="1" kern="0" spc="-70" baseline="0" dirty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가제</a:t>
                      </a:r>
                      <a:r>
                        <a:rPr lang="en-US" altLang="ko-KR" sz="700" b="1" kern="0" spc="-70" baseline="0" dirty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)</a:t>
                      </a:r>
                      <a:r>
                        <a:rPr lang="ko-KR" altLang="en-US" sz="700" b="1" kern="0" spc="-70" baseline="0" dirty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에서 책 컨텐츠 제공 </a:t>
                      </a:r>
                      <a:endParaRPr lang="en-US" altLang="ko-KR" sz="700" b="1" kern="0" spc="-70" baseline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72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700" kern="0" spc="-70" baseline="0" noProof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700" kern="0" spc="-70" baseline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0650" marR="0" lvl="0" indent="-1206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 Semilight" panose="020B0502040204020203" pitchFamily="50" charset="-127"/>
                        <a:buChar char="○"/>
                        <a:tabLst/>
                        <a:defRPr/>
                      </a:pPr>
                      <a:endParaRPr lang="en-US" altLang="ko-KR" sz="700" b="1" kern="0" spc="-70" baseline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72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700" kern="0" spc="-70" baseline="0" noProof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700" kern="0" spc="-70" baseline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474939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0650" marR="0" lvl="0" indent="-1206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 Semilight" panose="020B0502040204020203" pitchFamily="50" charset="-127"/>
                        <a:buChar char="○"/>
                        <a:tabLst/>
                        <a:defRPr/>
                      </a:pPr>
                      <a:endParaRPr lang="en-US" altLang="ko-KR" sz="700" b="1" kern="0" spc="-70" baseline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72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700" kern="0" spc="-70" baseline="0" noProof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700" kern="0" spc="-70" baseline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758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716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 vert="horz" lIns="91440" tIns="45720" rIns="91440" bIns="45720" rtlCol="0" anchor="ctr"/>
          <a:lstStyle/>
          <a:p>
            <a:fld id="{EF3047E4-D835-4CD6-AD73-777490DECE58}" type="slidenum">
              <a:rPr lang="ko-KR" altLang="en-US" sz="800">
                <a:latin typeface="+mn-ea"/>
              </a:rPr>
              <a:pPr/>
              <a:t>12</a:t>
            </a:fld>
            <a:endParaRPr lang="ko-KR" altLang="en-US" sz="800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메인 </a:t>
            </a:r>
            <a:r>
              <a:rPr lang="ko-KR" altLang="en-US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홈화면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웹 메인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1.0.3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SRS-01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2023.08.02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026761"/>
              </p:ext>
            </p:extLst>
          </p:nvPr>
        </p:nvGraphicFramePr>
        <p:xfrm>
          <a:off x="7315201" y="1219386"/>
          <a:ext cx="2590800" cy="4860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817">
                  <a:extLst>
                    <a:ext uri="{9D8B030D-6E8A-4147-A177-3AD203B41FA5}">
                      <a16:colId xmlns:a16="http://schemas.microsoft.com/office/drawing/2014/main" val="965207088"/>
                    </a:ext>
                  </a:extLst>
                </a:gridCol>
                <a:gridCol w="2055983">
                  <a:extLst>
                    <a:ext uri="{9D8B030D-6E8A-4147-A177-3AD203B41FA5}">
                      <a16:colId xmlns:a16="http://schemas.microsoft.com/office/drawing/2014/main" val="1581548108"/>
                    </a:ext>
                  </a:extLst>
                </a:gridCol>
              </a:tblGrid>
              <a:tr h="1423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pc="0" baseline="0" dirty="0">
                          <a:latin typeface="+mj-ea"/>
                          <a:ea typeface="+mj-ea"/>
                        </a:rPr>
                        <a:t>DESCRIPTION</a:t>
                      </a:r>
                      <a:endParaRPr lang="ko-KR" altLang="en-US" sz="900" b="1" spc="0" baseline="0" dirty="0"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spc="-90" baseline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8049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텍스트 제목</a:t>
                      </a:r>
                      <a:endParaRPr kumimoji="0" lang="en-US" altLang="ko-KR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업로드할 텍스트 파일의 제목을 설정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49647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텍스트 내용 바디</a:t>
                      </a:r>
                      <a:endParaRPr kumimoji="0" lang="en-US" altLang="ko-KR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리더기로 읽고 싶은 내용을 입력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178381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리딩 시작 버튼</a:t>
                      </a:r>
                      <a:endParaRPr kumimoji="0" lang="en-US" altLang="ko-KR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클릭하면 입력한 제목과 내용으로 업로드 실행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ㄴ </a:t>
                      </a:r>
                      <a:r>
                        <a:rPr kumimoji="0" lang="ko-KR" altLang="en-US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로그인을</a:t>
                      </a:r>
                      <a:r>
                        <a:rPr kumimoji="0"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한 회원이라면 </a:t>
                      </a:r>
                      <a:r>
                        <a:rPr kumimoji="0"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DB</a:t>
                      </a:r>
                      <a:r>
                        <a:rPr kumimoji="0"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 제목과 내용 저장</a:t>
                      </a:r>
                      <a:r>
                        <a:rPr kumimoji="0"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이후 리더기 실행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ㄴ 비회원이라면 입력한 텍스트 그대로 리더기 실행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02076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로그인 및 내 정보</a:t>
                      </a:r>
                      <a:endParaRPr kumimoji="0" lang="en-US" altLang="ko-KR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클릭하면 </a:t>
                      </a:r>
                      <a:r>
                        <a:rPr kumimoji="0" lang="ko-KR" altLang="en-US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로그인창</a:t>
                      </a:r>
                      <a:r>
                        <a:rPr kumimoji="0"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또는 내 정보로 이동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007518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업로드 리스트</a:t>
                      </a:r>
                      <a:endParaRPr kumimoji="0" lang="en-US" altLang="ko-KR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클릭했을 때 로그인 상태가 아니라면 </a:t>
                      </a:r>
                      <a:r>
                        <a:rPr kumimoji="0" lang="ko-KR" altLang="en-US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로그인창</a:t>
                      </a:r>
                      <a:r>
                        <a:rPr kumimoji="0"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이동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로그인 상태라면 내가 업로드 했던 파일 리스트창으로 이동 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303045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761278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6205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778115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76877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845995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812715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64489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574224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568718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319947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737624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13614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017588" y="1693158"/>
            <a:ext cx="5354911" cy="293372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51" tIns="50775" rIns="101551" bIns="50775" rtlCol="0" anchor="ctr"/>
          <a:lstStyle/>
          <a:p>
            <a:pPr algn="ctr"/>
            <a:endParaRPr lang="ko-KR" altLang="en-US" sz="2400" dirty="0">
              <a:solidFill>
                <a:prstClr val="black">
                  <a:lumMod val="85000"/>
                  <a:lumOff val="15000"/>
                </a:prst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974" y="1856068"/>
            <a:ext cx="176459" cy="176459"/>
          </a:xfrm>
          <a:prstGeom prst="rect">
            <a:avLst/>
          </a:prstGeom>
        </p:spPr>
      </p:pic>
      <p:sp>
        <p:nvSpPr>
          <p:cNvPr id="111" name="직사각형 110"/>
          <p:cNvSpPr/>
          <p:nvPr/>
        </p:nvSpPr>
        <p:spPr>
          <a:xfrm>
            <a:off x="2026300" y="2442732"/>
            <a:ext cx="3349931" cy="14823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51" tIns="50775" rIns="101551" bIns="50775" rtlCol="0" anchor="ctr"/>
          <a:lstStyle/>
          <a:p>
            <a:pPr algn="ctr"/>
            <a:endParaRPr lang="ko-KR" altLang="en-US" sz="2400" dirty="0">
              <a:solidFill>
                <a:prstClr val="black">
                  <a:lumMod val="85000"/>
                  <a:lumOff val="15000"/>
                </a:prst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4565753" y="4058187"/>
            <a:ext cx="810477" cy="294696"/>
            <a:chOff x="4595779" y="3609767"/>
            <a:chExt cx="857241" cy="223434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4611755" y="3609767"/>
              <a:ext cx="825289" cy="2234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595779" y="3650726"/>
              <a:ext cx="857241" cy="14001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>
              <a:defPPr>
                <a:defRPr lang="ko-KR"/>
              </a:defPPr>
              <a:lvl1pPr marL="0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614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229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8437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4458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8073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1687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53022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89168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100"/>
                </a:spcBef>
              </a:pPr>
              <a:r>
                <a:rPr lang="ko-KR" altLang="en-US" sz="600" spc="-70" dirty="0">
                  <a:ln w="3175">
                    <a:solidFill>
                      <a:schemeClr val="bg1">
                        <a:lumMod val="75000"/>
                        <a:alpha val="25000"/>
                      </a:schemeClr>
                    </a:solidFill>
                  </a:ln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리딩 시작</a:t>
              </a:r>
              <a:endParaRPr lang="en-US" altLang="ko-KR" sz="600" spc="-70" dirty="0">
                <a:ln w="3175">
                  <a:solidFill>
                    <a:schemeClr val="bg1">
                      <a:lumMod val="75000"/>
                      <a:alpha val="25000"/>
                    </a:schemeClr>
                  </a:solidFill>
                </a:ln>
                <a:solidFill>
                  <a:prstClr val="black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979611" y="2130459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제목없음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99" name="타원 98"/>
          <p:cNvSpPr/>
          <p:nvPr/>
        </p:nvSpPr>
        <p:spPr bwMode="auto">
          <a:xfrm>
            <a:off x="2026300" y="2085093"/>
            <a:ext cx="160347" cy="160346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</a:t>
            </a:r>
          </a:p>
        </p:txBody>
      </p:sp>
      <p:sp>
        <p:nvSpPr>
          <p:cNvPr id="100" name="타원 99"/>
          <p:cNvSpPr/>
          <p:nvPr/>
        </p:nvSpPr>
        <p:spPr bwMode="auto">
          <a:xfrm>
            <a:off x="2030557" y="2491828"/>
            <a:ext cx="160347" cy="160346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</a:t>
            </a:r>
          </a:p>
        </p:txBody>
      </p:sp>
      <p:sp>
        <p:nvSpPr>
          <p:cNvPr id="101" name="타원 100"/>
          <p:cNvSpPr/>
          <p:nvPr/>
        </p:nvSpPr>
        <p:spPr bwMode="auto">
          <a:xfrm>
            <a:off x="5269914" y="4115637"/>
            <a:ext cx="160347" cy="160346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3</a:t>
            </a:r>
          </a:p>
        </p:txBody>
      </p:sp>
      <p:sp>
        <p:nvSpPr>
          <p:cNvPr id="12" name="세로로 말린 두루마리 모양 11"/>
          <p:cNvSpPr/>
          <p:nvPr/>
        </p:nvSpPr>
        <p:spPr>
          <a:xfrm>
            <a:off x="5833726" y="1859170"/>
            <a:ext cx="174002" cy="173356"/>
          </a:xfrm>
          <a:prstGeom prst="verticalScroll">
            <a:avLst>
              <a:gd name="adj" fmla="val 19188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13" name="타원 112"/>
          <p:cNvSpPr/>
          <p:nvPr/>
        </p:nvSpPr>
        <p:spPr bwMode="auto">
          <a:xfrm>
            <a:off x="5401801" y="1783951"/>
            <a:ext cx="160347" cy="160346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4</a:t>
            </a:r>
          </a:p>
        </p:txBody>
      </p:sp>
      <p:sp>
        <p:nvSpPr>
          <p:cNvPr id="114" name="타원 113"/>
          <p:cNvSpPr/>
          <p:nvPr/>
        </p:nvSpPr>
        <p:spPr bwMode="auto">
          <a:xfrm>
            <a:off x="5949592" y="1783951"/>
            <a:ext cx="160347" cy="160346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84310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/>
          <p:cNvSpPr/>
          <p:nvPr/>
        </p:nvSpPr>
        <p:spPr>
          <a:xfrm>
            <a:off x="1017588" y="1693158"/>
            <a:ext cx="5354911" cy="293372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51" tIns="50775" rIns="101551" bIns="50775" rtlCol="0" anchor="ctr"/>
          <a:lstStyle/>
          <a:p>
            <a:pPr algn="ctr"/>
            <a:endParaRPr lang="ko-KR" altLang="en-US" sz="2400" dirty="0">
              <a:solidFill>
                <a:prstClr val="black">
                  <a:lumMod val="85000"/>
                  <a:lumOff val="15000"/>
                </a:prst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업로드 파일 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웹 메인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&gt;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파일 리스트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1.0.3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SRS-02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2023.08.02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996297"/>
              </p:ext>
            </p:extLst>
          </p:nvPr>
        </p:nvGraphicFramePr>
        <p:xfrm>
          <a:off x="7315201" y="1135566"/>
          <a:ext cx="2590800" cy="2466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817">
                  <a:extLst>
                    <a:ext uri="{9D8B030D-6E8A-4147-A177-3AD203B41FA5}">
                      <a16:colId xmlns:a16="http://schemas.microsoft.com/office/drawing/2014/main" val="965207088"/>
                    </a:ext>
                  </a:extLst>
                </a:gridCol>
                <a:gridCol w="2055983">
                  <a:extLst>
                    <a:ext uri="{9D8B030D-6E8A-4147-A177-3AD203B41FA5}">
                      <a16:colId xmlns:a16="http://schemas.microsoft.com/office/drawing/2014/main" val="1581548108"/>
                    </a:ext>
                  </a:extLst>
                </a:gridCol>
              </a:tblGrid>
              <a:tr h="1423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pc="0" baseline="0" dirty="0">
                          <a:latin typeface="+mj-ea"/>
                          <a:ea typeface="+mj-ea"/>
                        </a:rPr>
                        <a:t>DESCRIPTION</a:t>
                      </a:r>
                      <a:endParaRPr lang="ko-KR" altLang="en-US" sz="900" b="1" spc="0" baseline="0" dirty="0"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spc="-90" baseline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8049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업로드 파일 리스트 화면</a:t>
                      </a:r>
                      <a:endParaRPr kumimoji="0" lang="en-US" altLang="ko-KR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진입경로</a:t>
                      </a:r>
                      <a:r>
                        <a:rPr kumimoji="0"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 </a:t>
                      </a:r>
                      <a:r>
                        <a:rPr kumimoji="0" lang="ko-KR" altLang="en-US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메인에서</a:t>
                      </a:r>
                      <a:r>
                        <a:rPr kumimoji="0"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우상단</a:t>
                      </a:r>
                      <a:r>
                        <a:rPr kumimoji="0"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리스트 버튼 클릭하여 진입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363721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업로드 파일 목록</a:t>
                      </a:r>
                      <a:endParaRPr kumimoji="0" lang="en-US" altLang="ko-KR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</a:t>
                      </a:r>
                      <a:r>
                        <a:rPr kumimoji="0"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해당 파일 리더기로 실행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49647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업로드 일시 표시</a:t>
                      </a:r>
                      <a:endParaRPr kumimoji="0" lang="en-US" altLang="ko-KR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업로드 일시 표시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 이력이 있는 경우 수정 일시 표시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178381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파일 수정 버튼</a:t>
                      </a:r>
                      <a:endParaRPr kumimoji="0" lang="en-US" altLang="ko-KR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</a:t>
                      </a:r>
                      <a:r>
                        <a:rPr kumimoji="0"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메인 텍스트 </a:t>
                      </a:r>
                      <a:r>
                        <a:rPr kumimoji="0" lang="ko-KR" altLang="en-US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입력기로</a:t>
                      </a:r>
                      <a:r>
                        <a:rPr kumimoji="0"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실행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02076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007518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306819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0892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237445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2302611" y="2460902"/>
            <a:ext cx="2631657" cy="346249"/>
            <a:chOff x="783342" y="2400194"/>
            <a:chExt cx="2690452" cy="547502"/>
          </a:xfrm>
        </p:grpSpPr>
        <p:sp>
          <p:nvSpPr>
            <p:cNvPr id="105" name="직사각형 104"/>
            <p:cNvSpPr/>
            <p:nvPr/>
          </p:nvSpPr>
          <p:spPr>
            <a:xfrm>
              <a:off x="783342" y="2424234"/>
              <a:ext cx="2690452" cy="491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551" tIns="50775" rIns="101551" bIns="50775" rtlCol="0" anchor="ctr"/>
            <a:lstStyle/>
            <a:p>
              <a:pPr algn="ctr"/>
              <a:endParaRPr lang="ko-KR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783342" y="2400194"/>
              <a:ext cx="2690452" cy="54750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614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229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8437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4458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8073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1687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53022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89168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300"/>
                </a:spcBef>
              </a:pPr>
              <a:r>
                <a:rPr lang="ko-KR" altLang="en-US" sz="700" b="1" spc="-70" dirty="0">
                  <a:ln w="3175">
                    <a:solidFill>
                      <a:prstClr val="white">
                        <a:lumMod val="75000"/>
                        <a:alpha val="25000"/>
                      </a:prstClr>
                    </a:solidFill>
                  </a:ln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독서의 목적</a:t>
              </a:r>
              <a:endParaRPr lang="en-US" altLang="ko-KR" sz="700" b="1" spc="-70" dirty="0">
                <a:ln w="3175">
                  <a:solidFill>
                    <a:prstClr val="white">
                      <a:lumMod val="75000"/>
                      <a:alpha val="25000"/>
                    </a:prstClr>
                  </a:solidFill>
                </a:ln>
                <a:solidFill>
                  <a:prstClr val="black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  <a:p>
              <a:pPr lvl="0">
                <a:spcBef>
                  <a:spcPts val="300"/>
                </a:spcBef>
              </a:pPr>
              <a:r>
                <a:rPr lang="ko-KR" altLang="en-US" sz="700" spc="-70" dirty="0">
                  <a:ln w="3175">
                    <a:solidFill>
                      <a:prstClr val="white">
                        <a:lumMod val="75000"/>
                        <a:alpha val="25000"/>
                      </a:prstClr>
                    </a:solidFill>
                  </a:ln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우리가 독서를 하는  이유는</a:t>
              </a:r>
              <a:endParaRPr lang="en-US" altLang="ko-KR" sz="700" spc="-70" dirty="0">
                <a:ln w="3175">
                  <a:solidFill>
                    <a:prstClr val="white">
                      <a:lumMod val="75000"/>
                      <a:alpha val="25000"/>
                    </a:prstClr>
                  </a:solidFill>
                </a:ln>
                <a:solidFill>
                  <a:prstClr val="black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</p:grpSp>
      <p:sp>
        <p:nvSpPr>
          <p:cNvPr id="66" name="타원 65"/>
          <p:cNvSpPr/>
          <p:nvPr/>
        </p:nvSpPr>
        <p:spPr bwMode="auto">
          <a:xfrm>
            <a:off x="2321062" y="2496126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92384" y="2484588"/>
            <a:ext cx="9108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2023-07-21 18:06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302611" y="2860851"/>
            <a:ext cx="2631657" cy="346249"/>
            <a:chOff x="783342" y="2400194"/>
            <a:chExt cx="2690452" cy="547502"/>
          </a:xfrm>
        </p:grpSpPr>
        <p:sp>
          <p:nvSpPr>
            <p:cNvPr id="88" name="직사각형 87"/>
            <p:cNvSpPr/>
            <p:nvPr/>
          </p:nvSpPr>
          <p:spPr>
            <a:xfrm>
              <a:off x="783342" y="2424234"/>
              <a:ext cx="2690452" cy="491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551" tIns="50775" rIns="101551" bIns="50775" rtlCol="0" anchor="ctr"/>
            <a:lstStyle/>
            <a:p>
              <a:pPr algn="ctr"/>
              <a:endParaRPr lang="ko-KR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83342" y="2400194"/>
              <a:ext cx="2690452" cy="54750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614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229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8437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4458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8073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1687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53022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89168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300"/>
                </a:spcBef>
              </a:pPr>
              <a:r>
                <a:rPr lang="en-US" altLang="ko-KR" sz="700" b="1" spc="-70" dirty="0">
                  <a:ln w="3175">
                    <a:solidFill>
                      <a:prstClr val="white">
                        <a:lumMod val="75000"/>
                        <a:alpha val="25000"/>
                      </a:prstClr>
                    </a:solidFill>
                  </a:ln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SNS</a:t>
              </a:r>
              <a:r>
                <a:rPr lang="ko-KR" altLang="en-US" sz="700" b="1" spc="-70" dirty="0">
                  <a:ln w="3175">
                    <a:solidFill>
                      <a:prstClr val="white">
                        <a:lumMod val="75000"/>
                        <a:alpha val="25000"/>
                      </a:prstClr>
                    </a:solidFill>
                  </a:ln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의 이중성</a:t>
              </a:r>
              <a:endParaRPr lang="en-US" altLang="ko-KR" sz="700" b="1" spc="-70" dirty="0">
                <a:ln w="3175">
                  <a:solidFill>
                    <a:prstClr val="white">
                      <a:lumMod val="75000"/>
                      <a:alpha val="25000"/>
                    </a:prstClr>
                  </a:solidFill>
                </a:ln>
                <a:solidFill>
                  <a:prstClr val="black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  <a:p>
              <a:pPr lvl="0">
                <a:spcBef>
                  <a:spcPts val="300"/>
                </a:spcBef>
              </a:pPr>
              <a:r>
                <a:rPr lang="ko-KR" altLang="en-US" sz="700" spc="-70" dirty="0">
                  <a:ln w="3175">
                    <a:solidFill>
                      <a:prstClr val="white">
                        <a:lumMod val="75000"/>
                        <a:alpha val="25000"/>
                      </a:prstClr>
                    </a:solidFill>
                  </a:ln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최근 우리가 살고 있는 이 세상은</a:t>
              </a:r>
              <a:endParaRPr lang="en-US" altLang="ko-KR" sz="700" spc="-70" dirty="0">
                <a:ln w="3175">
                  <a:solidFill>
                    <a:prstClr val="white">
                      <a:lumMod val="75000"/>
                      <a:alpha val="25000"/>
                    </a:prstClr>
                  </a:solidFill>
                </a:ln>
                <a:solidFill>
                  <a:prstClr val="black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2302611" y="3249459"/>
            <a:ext cx="2631657" cy="346249"/>
            <a:chOff x="783342" y="2400194"/>
            <a:chExt cx="2690452" cy="547502"/>
          </a:xfrm>
        </p:grpSpPr>
        <p:sp>
          <p:nvSpPr>
            <p:cNvPr id="99" name="직사각형 98"/>
            <p:cNvSpPr/>
            <p:nvPr/>
          </p:nvSpPr>
          <p:spPr>
            <a:xfrm>
              <a:off x="783342" y="2424234"/>
              <a:ext cx="2690452" cy="491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551" tIns="50775" rIns="101551" bIns="50775" rtlCol="0" anchor="ctr"/>
            <a:lstStyle/>
            <a:p>
              <a:pPr algn="ctr"/>
              <a:endParaRPr lang="ko-KR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783342" y="2400194"/>
              <a:ext cx="2690452" cy="54750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614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229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8437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4458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8073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1687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53022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89168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300"/>
                </a:spcBef>
              </a:pPr>
              <a:r>
                <a:rPr lang="ko-KR" altLang="en-US" sz="700" b="1" spc="-70" dirty="0" err="1">
                  <a:ln w="3175">
                    <a:solidFill>
                      <a:prstClr val="white">
                        <a:lumMod val="75000"/>
                        <a:alpha val="25000"/>
                      </a:prstClr>
                    </a:solidFill>
                  </a:ln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도파민과</a:t>
              </a:r>
              <a:r>
                <a:rPr lang="ko-KR" altLang="en-US" sz="700" b="1" spc="-70" dirty="0">
                  <a:ln w="3175">
                    <a:solidFill>
                      <a:prstClr val="white">
                        <a:lumMod val="75000"/>
                        <a:alpha val="25000"/>
                      </a:prstClr>
                    </a:solidFill>
                  </a:ln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 중독의 이해</a:t>
              </a:r>
              <a:endParaRPr lang="en-US" altLang="ko-KR" sz="700" b="1" spc="-70" dirty="0">
                <a:ln w="3175">
                  <a:solidFill>
                    <a:prstClr val="white">
                      <a:lumMod val="75000"/>
                      <a:alpha val="25000"/>
                    </a:prstClr>
                  </a:solidFill>
                </a:ln>
                <a:solidFill>
                  <a:prstClr val="black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  <a:p>
              <a:pPr lvl="0">
                <a:spcBef>
                  <a:spcPts val="300"/>
                </a:spcBef>
              </a:pPr>
              <a:r>
                <a:rPr lang="ko-KR" altLang="en-US" sz="700" spc="-70" dirty="0">
                  <a:ln w="3175">
                    <a:solidFill>
                      <a:prstClr val="white">
                        <a:lumMod val="75000"/>
                        <a:alpha val="25000"/>
                      </a:prstClr>
                    </a:solidFill>
                  </a:ln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나는 오랜 시간 동안 많은 </a:t>
              </a:r>
              <a:r>
                <a:rPr lang="ko-KR" altLang="en-US" sz="700" spc="-70" dirty="0" err="1">
                  <a:ln w="3175">
                    <a:solidFill>
                      <a:prstClr val="white">
                        <a:lumMod val="75000"/>
                        <a:alpha val="25000"/>
                      </a:prstClr>
                    </a:solidFill>
                  </a:ln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내담자</a:t>
              </a:r>
              <a:endParaRPr lang="en-US" altLang="ko-KR" sz="700" spc="-70" dirty="0">
                <a:ln w="3175">
                  <a:solidFill>
                    <a:prstClr val="white">
                      <a:lumMod val="75000"/>
                      <a:alpha val="25000"/>
                    </a:prstClr>
                  </a:solidFill>
                </a:ln>
                <a:solidFill>
                  <a:prstClr val="black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2302611" y="3644767"/>
            <a:ext cx="2631657" cy="346249"/>
            <a:chOff x="783342" y="2400194"/>
            <a:chExt cx="2690452" cy="547502"/>
          </a:xfrm>
        </p:grpSpPr>
        <p:sp>
          <p:nvSpPr>
            <p:cNvPr id="102" name="직사각형 101"/>
            <p:cNvSpPr/>
            <p:nvPr/>
          </p:nvSpPr>
          <p:spPr>
            <a:xfrm>
              <a:off x="783342" y="2424234"/>
              <a:ext cx="2690452" cy="491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551" tIns="50775" rIns="101551" bIns="50775" rtlCol="0" anchor="ctr"/>
            <a:lstStyle/>
            <a:p>
              <a:pPr algn="ctr"/>
              <a:endParaRPr lang="ko-KR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83342" y="2400194"/>
              <a:ext cx="2690452" cy="54750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614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229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8437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4458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8073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1687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53022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89168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300"/>
                </a:spcBef>
              </a:pPr>
              <a:r>
                <a:rPr lang="en-US" altLang="ko-KR" sz="700" spc="-70" dirty="0">
                  <a:ln w="3175">
                    <a:solidFill>
                      <a:prstClr val="white">
                        <a:lumMod val="75000"/>
                        <a:alpha val="25000"/>
                      </a:prstClr>
                    </a:solidFill>
                  </a:ln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Business mind and attitude</a:t>
              </a:r>
            </a:p>
            <a:p>
              <a:pPr lvl="0">
                <a:spcBef>
                  <a:spcPts val="300"/>
                </a:spcBef>
              </a:pPr>
              <a:r>
                <a:rPr lang="ko-KR" altLang="en-US" sz="700" spc="-70" dirty="0">
                  <a:ln w="3175">
                    <a:solidFill>
                      <a:prstClr val="white">
                        <a:lumMod val="75000"/>
                        <a:alpha val="25000"/>
                      </a:prstClr>
                    </a:solidFill>
                  </a:ln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성공하는 사업가가 되려면 가장</a:t>
              </a:r>
              <a:endParaRPr lang="en-US" altLang="ko-KR" sz="700" spc="-70" dirty="0">
                <a:ln w="3175">
                  <a:solidFill>
                    <a:prstClr val="white">
                      <a:lumMod val="75000"/>
                      <a:alpha val="25000"/>
                    </a:prstClr>
                  </a:solidFill>
                </a:ln>
                <a:solidFill>
                  <a:prstClr val="black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416300" y="4097093"/>
            <a:ext cx="4090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| 2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092384" y="2871477"/>
            <a:ext cx="8980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2022-12-01 10:09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092384" y="3267010"/>
            <a:ext cx="9492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2022-08-28 22:48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092384" y="3665479"/>
            <a:ext cx="87075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2022-01-11 13:57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4613139" y="2619601"/>
            <a:ext cx="321129" cy="169277"/>
            <a:chOff x="4611755" y="3572870"/>
            <a:chExt cx="857241" cy="305311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4611755" y="3609767"/>
              <a:ext cx="825289" cy="2234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611755" y="3572870"/>
              <a:ext cx="857241" cy="30531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>
              <a:defPPr>
                <a:defRPr lang="ko-KR"/>
              </a:defPPr>
              <a:lvl1pPr marL="0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614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229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8437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4458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8073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1687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53022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89168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100"/>
                </a:spcBef>
              </a:pPr>
              <a:r>
                <a:rPr lang="ko-KR" altLang="en-US" sz="500" spc="-70" dirty="0">
                  <a:ln w="3175">
                    <a:solidFill>
                      <a:schemeClr val="bg1">
                        <a:lumMod val="75000"/>
                        <a:alpha val="25000"/>
                      </a:schemeClr>
                    </a:solidFill>
                  </a:ln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수정</a:t>
              </a:r>
              <a:endParaRPr lang="en-US" altLang="ko-KR" sz="500" spc="-70" dirty="0">
                <a:ln w="3175">
                  <a:solidFill>
                    <a:schemeClr val="bg1">
                      <a:lumMod val="75000"/>
                      <a:alpha val="25000"/>
                    </a:schemeClr>
                  </a:solidFill>
                </a:ln>
                <a:solidFill>
                  <a:prstClr val="black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4613139" y="3017211"/>
            <a:ext cx="321129" cy="169277"/>
            <a:chOff x="4611755" y="3572870"/>
            <a:chExt cx="857241" cy="305311"/>
          </a:xfrm>
        </p:grpSpPr>
        <p:sp>
          <p:nvSpPr>
            <p:cNvPr id="142" name="모서리가 둥근 직사각형 141"/>
            <p:cNvSpPr/>
            <p:nvPr/>
          </p:nvSpPr>
          <p:spPr>
            <a:xfrm>
              <a:off x="4611755" y="3609767"/>
              <a:ext cx="825289" cy="2234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4611755" y="3572870"/>
              <a:ext cx="857241" cy="30531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>
              <a:defPPr>
                <a:defRPr lang="ko-KR"/>
              </a:defPPr>
              <a:lvl1pPr marL="0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614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229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8437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4458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8073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1687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53022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89168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100"/>
                </a:spcBef>
              </a:pPr>
              <a:r>
                <a:rPr lang="ko-KR" altLang="en-US" sz="500" spc="-70" dirty="0">
                  <a:ln w="3175">
                    <a:solidFill>
                      <a:schemeClr val="bg1">
                        <a:lumMod val="75000"/>
                        <a:alpha val="25000"/>
                      </a:schemeClr>
                    </a:solidFill>
                  </a:ln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수정</a:t>
              </a:r>
              <a:endParaRPr lang="en-US" altLang="ko-KR" sz="500" spc="-70" dirty="0">
                <a:ln w="3175">
                  <a:solidFill>
                    <a:schemeClr val="bg1">
                      <a:lumMod val="75000"/>
                      <a:alpha val="25000"/>
                    </a:schemeClr>
                  </a:solidFill>
                </a:ln>
                <a:solidFill>
                  <a:prstClr val="black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4613139" y="3405189"/>
            <a:ext cx="321129" cy="169277"/>
            <a:chOff x="4611755" y="3572870"/>
            <a:chExt cx="857241" cy="305311"/>
          </a:xfrm>
        </p:grpSpPr>
        <p:sp>
          <p:nvSpPr>
            <p:cNvPr id="150" name="모서리가 둥근 직사각형 149"/>
            <p:cNvSpPr/>
            <p:nvPr/>
          </p:nvSpPr>
          <p:spPr>
            <a:xfrm>
              <a:off x="4611755" y="3609767"/>
              <a:ext cx="825289" cy="2234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611755" y="3572870"/>
              <a:ext cx="857241" cy="30531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>
              <a:defPPr>
                <a:defRPr lang="ko-KR"/>
              </a:defPPr>
              <a:lvl1pPr marL="0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614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229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8437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4458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8073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1687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53022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89168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100"/>
                </a:spcBef>
              </a:pPr>
              <a:r>
                <a:rPr lang="ko-KR" altLang="en-US" sz="500" spc="-70" dirty="0">
                  <a:ln w="3175">
                    <a:solidFill>
                      <a:schemeClr val="bg1">
                        <a:lumMod val="75000"/>
                        <a:alpha val="25000"/>
                      </a:schemeClr>
                    </a:solidFill>
                  </a:ln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수정</a:t>
              </a:r>
              <a:endParaRPr lang="en-US" altLang="ko-KR" sz="500" spc="-70" dirty="0">
                <a:ln w="3175">
                  <a:solidFill>
                    <a:schemeClr val="bg1">
                      <a:lumMod val="75000"/>
                      <a:alpha val="25000"/>
                    </a:schemeClr>
                  </a:solidFill>
                </a:ln>
                <a:solidFill>
                  <a:prstClr val="black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4613139" y="3809730"/>
            <a:ext cx="321129" cy="169277"/>
            <a:chOff x="4611755" y="3572870"/>
            <a:chExt cx="857241" cy="305311"/>
          </a:xfrm>
        </p:grpSpPr>
        <p:sp>
          <p:nvSpPr>
            <p:cNvPr id="154" name="모서리가 둥근 직사각형 153"/>
            <p:cNvSpPr/>
            <p:nvPr/>
          </p:nvSpPr>
          <p:spPr>
            <a:xfrm>
              <a:off x="4611755" y="3609767"/>
              <a:ext cx="825289" cy="2234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4611755" y="3572870"/>
              <a:ext cx="857241" cy="30531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>
              <a:defPPr>
                <a:defRPr lang="ko-KR"/>
              </a:defPPr>
              <a:lvl1pPr marL="0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614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229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8437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4458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8073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1687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53022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89168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100"/>
                </a:spcBef>
              </a:pPr>
              <a:r>
                <a:rPr lang="ko-KR" altLang="en-US" sz="500" spc="-70" dirty="0">
                  <a:ln w="3175">
                    <a:solidFill>
                      <a:schemeClr val="bg1">
                        <a:lumMod val="75000"/>
                        <a:alpha val="25000"/>
                      </a:schemeClr>
                    </a:solidFill>
                  </a:ln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수정</a:t>
              </a:r>
              <a:endParaRPr lang="en-US" altLang="ko-KR" sz="500" spc="-70" dirty="0">
                <a:ln w="3175">
                  <a:solidFill>
                    <a:schemeClr val="bg1">
                      <a:lumMod val="75000"/>
                      <a:alpha val="25000"/>
                    </a:schemeClr>
                  </a:solidFill>
                </a:ln>
                <a:solidFill>
                  <a:prstClr val="black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</p:grpSp>
      <p:sp>
        <p:nvSpPr>
          <p:cNvPr id="67" name="타원 66"/>
          <p:cNvSpPr/>
          <p:nvPr/>
        </p:nvSpPr>
        <p:spPr bwMode="auto">
          <a:xfrm>
            <a:off x="4144391" y="2437651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</a:t>
            </a:r>
          </a:p>
        </p:txBody>
      </p:sp>
      <p:sp>
        <p:nvSpPr>
          <p:cNvPr id="68" name="타원 67"/>
          <p:cNvSpPr/>
          <p:nvPr/>
        </p:nvSpPr>
        <p:spPr bwMode="auto">
          <a:xfrm>
            <a:off x="4856873" y="2639517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3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0F31E5-43AF-5F99-9BD7-B0482CFCC9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544414" y="6446536"/>
            <a:ext cx="2228850" cy="365125"/>
          </a:xfrm>
        </p:spPr>
        <p:txBody>
          <a:bodyPr vert="horz" lIns="91440" tIns="45720" rIns="91440" bIns="45720" rtlCol="0" anchor="ctr"/>
          <a:lstStyle/>
          <a:p>
            <a:fld id="{EF3047E4-D835-4CD6-AD73-777490DECE58}" type="slidenum">
              <a:rPr lang="ko-KR" altLang="en-US" sz="800">
                <a:latin typeface="+mn-ea"/>
              </a:rPr>
              <a:pPr/>
              <a:t>13</a:t>
            </a:fld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722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 vert="horz" lIns="91440" tIns="45720" rIns="91440" bIns="45720" rtlCol="0" anchor="ctr"/>
          <a:lstStyle/>
          <a:p>
            <a:fld id="{EF3047E4-D835-4CD6-AD73-777490DECE58}" type="slidenum">
              <a:rPr lang="ko-KR" altLang="en-US" sz="800">
                <a:latin typeface="+mn-ea"/>
              </a:rPr>
              <a:pPr/>
              <a:t>14</a:t>
            </a:fld>
            <a:endParaRPr lang="ko-KR" altLang="en-US" sz="800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리더기 화면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웹 메인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&gt;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텍스트 리더기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1.0.3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SRS-03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2023.08.02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550773"/>
              </p:ext>
            </p:extLst>
          </p:nvPr>
        </p:nvGraphicFramePr>
        <p:xfrm>
          <a:off x="7315201" y="1219386"/>
          <a:ext cx="2590800" cy="511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817">
                  <a:extLst>
                    <a:ext uri="{9D8B030D-6E8A-4147-A177-3AD203B41FA5}">
                      <a16:colId xmlns:a16="http://schemas.microsoft.com/office/drawing/2014/main" val="965207088"/>
                    </a:ext>
                  </a:extLst>
                </a:gridCol>
                <a:gridCol w="2055983">
                  <a:extLst>
                    <a:ext uri="{9D8B030D-6E8A-4147-A177-3AD203B41FA5}">
                      <a16:colId xmlns:a16="http://schemas.microsoft.com/office/drawing/2014/main" val="1581548108"/>
                    </a:ext>
                  </a:extLst>
                </a:gridCol>
              </a:tblGrid>
              <a:tr h="1423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pc="0" baseline="0" dirty="0">
                          <a:latin typeface="+mj-ea"/>
                          <a:ea typeface="+mj-ea"/>
                        </a:rPr>
                        <a:t>DESCRIPTION</a:t>
                      </a:r>
                      <a:endParaRPr lang="ko-KR" altLang="en-US" sz="900" b="1" spc="0" baseline="0" dirty="0"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spc="-90" baseline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8049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리딩 텍스트</a:t>
                      </a:r>
                      <a:endParaRPr kumimoji="0" lang="en-US" altLang="ko-KR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현재 리더기로 읽고 있는 텍스트 표시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49647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Context</a:t>
                      </a:r>
                      <a:r>
                        <a:rPr kumimoji="0" lang="ko-KR" altLang="en-US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체크 파트</a:t>
                      </a:r>
                      <a:endParaRPr kumimoji="0" lang="en-US" altLang="ko-KR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현재 읽고 있는 부분의 전체 페이지 표시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178381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글자 속도 컨트롤</a:t>
                      </a:r>
                      <a:endParaRPr kumimoji="0" lang="en-US" altLang="ko-KR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느리게와</a:t>
                      </a:r>
                      <a:r>
                        <a:rPr kumimoji="0"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빠르게는 분당 </a:t>
                      </a:r>
                      <a:r>
                        <a:rPr kumimoji="0"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 </a:t>
                      </a:r>
                      <a:r>
                        <a:rPr kumimoji="0"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단어 단위로 감소 및 증가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옆 텍스트 박스에 현재 속도 표시</a:t>
                      </a:r>
                      <a:r>
                        <a:rPr kumimoji="0"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텍스트 박스 수정 가능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ㄴ</a:t>
                      </a:r>
                      <a:r>
                        <a:rPr kumimoji="0"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원하는 숫자 입력해서 원하는 속도로 맞춤 가능 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02076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글자 수 컨트롤</a:t>
                      </a:r>
                      <a:endParaRPr kumimoji="0" lang="en-US" altLang="ko-KR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- 1</a:t>
                      </a:r>
                      <a:r>
                        <a:rPr kumimoji="0"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 당 한번에 보여지는 단어 수 컨트롤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텍스트 박스에 현재 표시되는 단어 수 표시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ㄴ 원하는 단어 수 입력하여 인식할 수 있는 단어 수로 맞춤 가능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007518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글자 서식</a:t>
                      </a:r>
                      <a:endParaRPr kumimoji="0" lang="en-US" altLang="ko-KR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보기 편한 글꼴 및 크기 등의 글자 서식 관련한 설정을 제공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303045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761278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6205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778115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76877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845995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812715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64489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574224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568718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319947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737624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13614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017588" y="1693158"/>
            <a:ext cx="5354911" cy="293372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51" tIns="50775" rIns="101551" bIns="50775" rtlCol="0" anchor="ctr"/>
          <a:lstStyle/>
          <a:p>
            <a:pPr algn="ctr"/>
            <a:endParaRPr lang="ko-KR" altLang="en-US" sz="2400" dirty="0">
              <a:solidFill>
                <a:prstClr val="black">
                  <a:lumMod val="85000"/>
                  <a:lumOff val="15000"/>
                </a:prst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974" y="1856068"/>
            <a:ext cx="176459" cy="176459"/>
          </a:xfrm>
          <a:prstGeom prst="rect">
            <a:avLst/>
          </a:prstGeom>
        </p:spPr>
      </p:pic>
      <p:sp>
        <p:nvSpPr>
          <p:cNvPr id="12" name="세로로 말린 두루마리 모양 11"/>
          <p:cNvSpPr/>
          <p:nvPr/>
        </p:nvSpPr>
        <p:spPr>
          <a:xfrm>
            <a:off x="5833726" y="1859170"/>
            <a:ext cx="174002" cy="173356"/>
          </a:xfrm>
          <a:prstGeom prst="verticalScroll">
            <a:avLst>
              <a:gd name="adj" fmla="val 19188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26301" y="2442732"/>
            <a:ext cx="1608440" cy="14823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51" tIns="50775" rIns="101551" bIns="50775" rtlCol="0" anchor="ctr"/>
          <a:lstStyle/>
          <a:p>
            <a:pPr algn="ctr"/>
            <a:endParaRPr lang="ko-KR" altLang="en-US" sz="2400" dirty="0">
              <a:solidFill>
                <a:prstClr val="black">
                  <a:lumMod val="85000"/>
                  <a:lumOff val="15000"/>
                </a:prst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773223" y="2442732"/>
            <a:ext cx="1608440" cy="14823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51" tIns="50775" rIns="101551" bIns="50775" rtlCol="0" anchor="ctr"/>
          <a:lstStyle/>
          <a:p>
            <a:pPr algn="ctr"/>
            <a:endParaRPr lang="ko-KR" altLang="en-US" sz="2400" dirty="0">
              <a:solidFill>
                <a:prstClr val="black">
                  <a:lumMod val="85000"/>
                  <a:lumOff val="15000"/>
                </a:prst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33600" y="2636706"/>
            <a:ext cx="139446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133600" y="2759473"/>
            <a:ext cx="139446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133600" y="2882240"/>
            <a:ext cx="139446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133600" y="3005007"/>
            <a:ext cx="139446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133600" y="3127774"/>
            <a:ext cx="139446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133600" y="3250541"/>
            <a:ext cx="139446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133600" y="3373308"/>
            <a:ext cx="139446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33600" y="3496075"/>
            <a:ext cx="139446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133600" y="3618842"/>
            <a:ext cx="139446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133600" y="3741606"/>
            <a:ext cx="139446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50663" y="2636706"/>
            <a:ext cx="1531000" cy="1104900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wrap="square" spcCol="0" rtlCol="0">
            <a:noAutofit/>
          </a:bodyPr>
          <a:lstStyle/>
          <a:p>
            <a:r>
              <a:rPr lang="ko-KR" altLang="en-US" sz="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독서는 직접 경험이나 다른 매체를 통해서만 정보를 습득함으로써 </a:t>
            </a:r>
            <a:r>
              <a:rPr lang="ko-KR" altLang="en-US" sz="600" u="sng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자신의 </a:t>
            </a:r>
            <a:r>
              <a:rPr lang="ko-KR" altLang="en-US" sz="600" u="sng" dirty="0">
                <a:solidFill>
                  <a:schemeClr val="tx1">
                    <a:alpha val="92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주관적인</a:t>
            </a:r>
            <a:r>
              <a:rPr lang="ko-KR" altLang="en-US" sz="600" u="sng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생각에 갇히는 것을 피하게 해 줄 수 있습니다</a:t>
            </a:r>
            <a:r>
              <a:rPr lang="en-US" altLang="ko-KR" sz="600" u="sng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 </a:t>
            </a:r>
            <a:r>
              <a:rPr lang="ko-KR" altLang="en-US" sz="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그뿐만 아니라 독서는 전문적인 지식 외에도 폭넓은 교양을 제공하여 자신의 정신세계를 가꾸고 인격의 성장을 도모할 수 있게 합니다</a:t>
            </a:r>
            <a:r>
              <a:rPr lang="en-US" altLang="ko-KR" sz="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  <a:endParaRPr lang="ko-KR" altLang="en-US" sz="6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84299" y="3106813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주관적인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41580" y="2097911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독서의 이유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2677678" y="4007229"/>
            <a:ext cx="370898" cy="169277"/>
            <a:chOff x="4540203" y="3572870"/>
            <a:chExt cx="990097" cy="305311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4611755" y="3609767"/>
              <a:ext cx="825289" cy="2234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540203" y="3572870"/>
              <a:ext cx="990097" cy="30531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>
              <a:defPPr>
                <a:defRPr lang="ko-KR"/>
              </a:defPPr>
              <a:lvl1pPr marL="0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614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229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8437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4458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8073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1687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53022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89168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100"/>
                </a:spcBef>
              </a:pPr>
              <a:r>
                <a:rPr lang="ko-KR" altLang="en-US" sz="500" spc="-70" dirty="0">
                  <a:ln w="3175">
                    <a:solidFill>
                      <a:schemeClr val="bg1">
                        <a:lumMod val="75000"/>
                        <a:alpha val="25000"/>
                      </a:schemeClr>
                    </a:solidFill>
                  </a:ln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느리게</a:t>
              </a:r>
              <a:endParaRPr lang="en-US" altLang="ko-KR" sz="500" spc="-70" dirty="0">
                <a:ln w="3175">
                  <a:solidFill>
                    <a:schemeClr val="bg1">
                      <a:lumMod val="75000"/>
                      <a:alpha val="25000"/>
                    </a:schemeClr>
                  </a:solidFill>
                </a:ln>
                <a:solidFill>
                  <a:prstClr val="black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048574" y="4007229"/>
            <a:ext cx="321129" cy="169277"/>
            <a:chOff x="4611755" y="3572870"/>
            <a:chExt cx="857241" cy="305311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4611755" y="3609767"/>
              <a:ext cx="825289" cy="2234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611755" y="3572870"/>
              <a:ext cx="857241" cy="30531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>
              <a:defPPr>
                <a:defRPr lang="ko-KR"/>
              </a:defPPr>
              <a:lvl1pPr marL="0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614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229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8437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4458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8073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1687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53022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89168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100"/>
                </a:spcBef>
              </a:pPr>
              <a:r>
                <a:rPr lang="ko-KR" altLang="en-US" sz="500" spc="-70" dirty="0">
                  <a:ln w="3175">
                    <a:solidFill>
                      <a:schemeClr val="bg1">
                        <a:lumMod val="75000"/>
                        <a:alpha val="25000"/>
                      </a:schemeClr>
                    </a:solidFill>
                  </a:ln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멈춤</a:t>
              </a:r>
              <a:endParaRPr lang="en-US" altLang="ko-KR" sz="500" spc="-70" dirty="0">
                <a:ln w="3175">
                  <a:solidFill>
                    <a:schemeClr val="bg1">
                      <a:lumMod val="75000"/>
                      <a:alpha val="25000"/>
                    </a:schemeClr>
                  </a:solidFill>
                </a:ln>
                <a:solidFill>
                  <a:prstClr val="black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369703" y="4007229"/>
            <a:ext cx="358926" cy="169277"/>
            <a:chOff x="4540198" y="3572871"/>
            <a:chExt cx="958138" cy="30531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611748" y="3609767"/>
              <a:ext cx="825289" cy="2234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540198" y="3572871"/>
              <a:ext cx="958138" cy="30531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>
              <a:defPPr>
                <a:defRPr lang="ko-KR"/>
              </a:defPPr>
              <a:lvl1pPr marL="0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614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229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8437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4458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8073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1687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53022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89168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100"/>
                </a:spcBef>
              </a:pPr>
              <a:r>
                <a:rPr lang="ko-KR" altLang="en-US" sz="500" spc="-70" dirty="0">
                  <a:ln w="3175">
                    <a:solidFill>
                      <a:schemeClr val="bg1">
                        <a:lumMod val="75000"/>
                        <a:alpha val="25000"/>
                      </a:schemeClr>
                    </a:solidFill>
                  </a:ln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빠르게</a:t>
              </a:r>
              <a:endParaRPr lang="en-US" altLang="ko-KR" sz="500" spc="-70" dirty="0">
                <a:ln w="3175">
                  <a:solidFill>
                    <a:schemeClr val="bg1">
                      <a:lumMod val="75000"/>
                      <a:alpha val="25000"/>
                    </a:schemeClr>
                  </a:solidFill>
                </a:ln>
                <a:solidFill>
                  <a:prstClr val="black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677678" y="4221824"/>
            <a:ext cx="370898" cy="169277"/>
            <a:chOff x="4540203" y="3572870"/>
            <a:chExt cx="990097" cy="305311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4611755" y="3609767"/>
              <a:ext cx="825289" cy="2234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540203" y="3572870"/>
              <a:ext cx="990097" cy="30531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>
              <a:defPPr>
                <a:defRPr lang="ko-KR"/>
              </a:defPPr>
              <a:lvl1pPr marL="0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614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229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8437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4458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8073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1687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53022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89168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100"/>
                </a:spcBef>
              </a:pPr>
              <a:r>
                <a:rPr lang="ko-KR" altLang="en-US" sz="500" spc="-70" dirty="0">
                  <a:ln w="3175">
                    <a:solidFill>
                      <a:schemeClr val="bg1">
                        <a:lumMod val="75000"/>
                        <a:alpha val="25000"/>
                      </a:schemeClr>
                    </a:solidFill>
                  </a:ln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한 글자</a:t>
              </a:r>
              <a:endParaRPr lang="en-US" altLang="ko-KR" sz="500" spc="-70" dirty="0">
                <a:ln w="3175">
                  <a:solidFill>
                    <a:schemeClr val="bg1">
                      <a:lumMod val="75000"/>
                      <a:alpha val="25000"/>
                    </a:schemeClr>
                  </a:solidFill>
                </a:ln>
                <a:solidFill>
                  <a:prstClr val="black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020537" y="4221824"/>
            <a:ext cx="372128" cy="169277"/>
            <a:chOff x="4536914" y="3572870"/>
            <a:chExt cx="993381" cy="305311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4611755" y="3609767"/>
              <a:ext cx="825289" cy="2234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536914" y="3572870"/>
              <a:ext cx="993381" cy="30531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>
              <a:defPPr>
                <a:defRPr lang="ko-KR"/>
              </a:defPPr>
              <a:lvl1pPr marL="0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614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229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8437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4458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8073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1687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53022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89168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100"/>
                </a:spcBef>
              </a:pPr>
              <a:r>
                <a:rPr lang="ko-KR" altLang="en-US" sz="500" spc="-70" dirty="0">
                  <a:ln w="3175">
                    <a:solidFill>
                      <a:schemeClr val="bg1">
                        <a:lumMod val="75000"/>
                        <a:alpha val="25000"/>
                      </a:schemeClr>
                    </a:solidFill>
                  </a:ln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두 글자</a:t>
              </a:r>
              <a:endParaRPr lang="en-US" altLang="ko-KR" sz="500" spc="-70" dirty="0">
                <a:ln w="3175">
                  <a:solidFill>
                    <a:schemeClr val="bg1">
                      <a:lumMod val="75000"/>
                      <a:alpha val="25000"/>
                    </a:schemeClr>
                  </a:solidFill>
                </a:ln>
                <a:solidFill>
                  <a:prstClr val="black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3369703" y="4221824"/>
            <a:ext cx="358926" cy="169277"/>
            <a:chOff x="4540198" y="3572871"/>
            <a:chExt cx="958138" cy="305311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4611748" y="3609767"/>
              <a:ext cx="825289" cy="2234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540198" y="3572871"/>
              <a:ext cx="958138" cy="30531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>
              <a:defPPr>
                <a:defRPr lang="ko-KR"/>
              </a:defPPr>
              <a:lvl1pPr marL="0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614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229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8437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4458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8073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1687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53022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89168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100"/>
                </a:spcBef>
              </a:pPr>
              <a:r>
                <a:rPr lang="ko-KR" altLang="en-US" sz="500" spc="-70" dirty="0">
                  <a:ln w="3175">
                    <a:solidFill>
                      <a:schemeClr val="bg1">
                        <a:lumMod val="75000"/>
                        <a:alpha val="25000"/>
                      </a:schemeClr>
                    </a:solidFill>
                  </a:ln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세 글자</a:t>
              </a:r>
              <a:endParaRPr lang="en-US" altLang="ko-KR" sz="500" spc="-70" dirty="0">
                <a:ln w="3175">
                  <a:solidFill>
                    <a:schemeClr val="bg1">
                      <a:lumMod val="75000"/>
                      <a:alpha val="25000"/>
                    </a:schemeClr>
                  </a:solidFill>
                </a:ln>
                <a:solidFill>
                  <a:prstClr val="black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219815" y="4015356"/>
            <a:ext cx="45557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글자 속도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257728" y="4232800"/>
            <a:ext cx="3770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글자수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3758321" y="4245301"/>
            <a:ext cx="542113" cy="1208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51" tIns="50775" rIns="101551" bIns="50775" rtlCol="0" anchor="ctr"/>
          <a:lstStyle/>
          <a:p>
            <a:pPr algn="ctr"/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회당 </a:t>
            </a:r>
            <a:r>
              <a:rPr lang="ko-KR" altLang="en-US" sz="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단어수</a:t>
            </a:r>
            <a:endParaRPr lang="ko-KR" altLang="en-US" sz="500" dirty="0">
              <a:solidFill>
                <a:schemeClr val="tx1">
                  <a:lumMod val="65000"/>
                  <a:lumOff val="35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758321" y="4029195"/>
            <a:ext cx="542113" cy="1208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51" tIns="50775" rIns="101551" bIns="50775" rtlCol="0" anchor="ctr"/>
          <a:lstStyle/>
          <a:p>
            <a:pPr algn="ctr"/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분당 </a:t>
            </a:r>
            <a:r>
              <a:rPr lang="ko-KR" altLang="en-US" sz="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단어수</a:t>
            </a:r>
            <a:endParaRPr lang="ko-KR" altLang="en-US" sz="500" dirty="0">
              <a:solidFill>
                <a:schemeClr val="tx1">
                  <a:lumMod val="65000"/>
                  <a:lumOff val="35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469004" y="4015356"/>
            <a:ext cx="45557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글자 서식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315" y="4049285"/>
            <a:ext cx="98053" cy="101418"/>
          </a:xfrm>
          <a:prstGeom prst="rect">
            <a:avLst/>
          </a:prstGeom>
        </p:spPr>
      </p:pic>
      <p:sp>
        <p:nvSpPr>
          <p:cNvPr id="71" name="타원 70"/>
          <p:cNvSpPr/>
          <p:nvPr/>
        </p:nvSpPr>
        <p:spPr bwMode="auto">
          <a:xfrm>
            <a:off x="2169088" y="4030415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3</a:t>
            </a:r>
          </a:p>
        </p:txBody>
      </p:sp>
      <p:sp>
        <p:nvSpPr>
          <p:cNvPr id="72" name="타원 71"/>
          <p:cNvSpPr/>
          <p:nvPr/>
        </p:nvSpPr>
        <p:spPr bwMode="auto">
          <a:xfrm>
            <a:off x="2169088" y="4251899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4</a:t>
            </a:r>
          </a:p>
        </p:txBody>
      </p:sp>
      <p:sp>
        <p:nvSpPr>
          <p:cNvPr id="73" name="타원 72"/>
          <p:cNvSpPr/>
          <p:nvPr/>
        </p:nvSpPr>
        <p:spPr bwMode="auto">
          <a:xfrm>
            <a:off x="4998577" y="4040652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5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026301" y="2442732"/>
            <a:ext cx="1608440" cy="1482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69" name="타원 68"/>
          <p:cNvSpPr/>
          <p:nvPr/>
        </p:nvSpPr>
        <p:spPr bwMode="auto">
          <a:xfrm>
            <a:off x="1998123" y="2391866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786162" y="2449663"/>
            <a:ext cx="1608440" cy="1482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70" name="타원 69"/>
          <p:cNvSpPr/>
          <p:nvPr/>
        </p:nvSpPr>
        <p:spPr bwMode="auto">
          <a:xfrm>
            <a:off x="5322707" y="2397214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80403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96596" y="2991849"/>
            <a:ext cx="10679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Fin.</a:t>
            </a:r>
            <a:endParaRPr lang="ko-KR" altLang="en-US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0801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47E4-D835-4CD6-AD73-777490DECE58}" type="slidenum">
              <a:rPr lang="ko-KR" altLang="en-US" sz="8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</a:t>
            </a:fld>
            <a:endParaRPr lang="ko-KR" altLang="en-US" sz="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136340"/>
            <a:ext cx="9906000" cy="4314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4303" y="2970449"/>
            <a:ext cx="4790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"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내가 세계를 알게 된 것은 책에 의해서였다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." </a:t>
            </a: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</a:b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장 폴 사르트르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(Jean-Paul Sartre)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706" y="1607123"/>
            <a:ext cx="2555289" cy="337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88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47E4-D835-4CD6-AD73-777490DECE58}" type="slidenum">
              <a:rPr lang="ko-KR" altLang="en-US" sz="800" smtClean="0">
                <a:latin typeface="+mn-ea"/>
              </a:rPr>
              <a:t>3</a:t>
            </a:fld>
            <a:endParaRPr lang="ko-KR" altLang="en-US" sz="8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0932" y="8039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독서의 이유</a:t>
            </a:r>
            <a:endParaRPr lang="en-US" altLang="ko-KR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93093" y="3197438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B05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어휘력 향상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87780" y="3638445"/>
            <a:ext cx="1077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5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이해력 향상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42433" y="3857945"/>
            <a:ext cx="1077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기억력 향상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92927" y="2817002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5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분석 능력 향상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43995" y="2121277"/>
            <a:ext cx="1282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비판적 사고 함양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68992" y="2574830"/>
            <a:ext cx="1077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집중력 향상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61986" y="3192376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지식 습득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47113" y="3423208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4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간접 경험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21991" y="4206602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성적 상승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05647" y="4448140"/>
            <a:ext cx="1244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창의력과 상상력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03644" y="2398276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언어 능력 강화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15199" y="1773307"/>
            <a:ext cx="3624619" cy="39204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책은 작가가 여러 시행착오를 겪으며 쌓은 지식과 경험을 글로 작성한 정보입니다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 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우리는 독서를 통해 작가의 경험과 지식을 아주 </a:t>
            </a:r>
            <a:r>
              <a:rPr lang="ko-KR" altLang="en-US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간편하고 효율적으로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얻을 수 있습니다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</a:t>
            </a:r>
          </a:p>
          <a:p>
            <a:endParaRPr lang="en-US" altLang="ko-KR" sz="14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  <a:p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독서를 단순히 책의 단편적인 지식만 얻는다고 생각할 수 있습니다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 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하지만 책에 있는 지식을 흡수하고 내용을 자신의 삶에 반영하거나 내가 가진 배경지식과 융합하여 새로운 아이디어를 창조할 수 있습니다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</a:t>
            </a:r>
          </a:p>
          <a:p>
            <a:endParaRPr lang="en-US" altLang="ko-KR" sz="14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  <a:p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독서는 단편적인 지식 습득이 아닌 사고력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, 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창의력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, 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집중력 등 다양한 </a:t>
            </a:r>
            <a:r>
              <a:rPr lang="ko-KR" altLang="en-US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뇌의 능력을 종합적으로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향상시킬 수 있는 방법입니다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</a:t>
            </a:r>
            <a:endParaRPr lang="ko-KR" altLang="en-US" sz="14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14470" y="4514379"/>
            <a:ext cx="8851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4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전문성 강화</a:t>
            </a:r>
          </a:p>
        </p:txBody>
      </p:sp>
    </p:spTree>
    <p:extLst>
      <p:ext uri="{BB962C8B-B14F-4D97-AF65-F5344CB8AC3E}">
        <p14:creationId xmlns:p14="http://schemas.microsoft.com/office/powerpoint/2010/main" val="399167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47E4-D835-4CD6-AD73-777490DECE58}" type="slidenum">
              <a:rPr lang="ko-KR" altLang="en-US" sz="800" smtClean="0">
                <a:latin typeface="+mn-ea"/>
              </a:rPr>
              <a:t>4</a:t>
            </a:fld>
            <a:endParaRPr lang="ko-KR" altLang="en-US" sz="8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0932" y="803935"/>
            <a:ext cx="348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그러나 우리는 독서를 하지 않는다</a:t>
            </a:r>
            <a:endParaRPr lang="en-US" altLang="ko-KR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5199" y="1773307"/>
            <a:ext cx="3837801" cy="39204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독서가 좋다는 것은 누구나 알고 있습니다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</a:t>
            </a:r>
          </a:p>
          <a:p>
            <a:endParaRPr lang="en-US" altLang="ko-KR" sz="14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  <a:p>
            <a:r>
              <a:rPr lang="ko-KR" altLang="en-US" sz="1400" u="sng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하지만</a:t>
            </a:r>
            <a:r>
              <a:rPr lang="en-US" altLang="ko-KR" sz="1400" u="sng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, </a:t>
            </a:r>
            <a:r>
              <a:rPr lang="ko-KR" altLang="en-US" sz="1400" u="sng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많은 사람들이 독서를 하지 않습니다</a:t>
            </a:r>
            <a:r>
              <a:rPr lang="en-US" altLang="ko-KR" sz="1400" u="sng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</a:t>
            </a:r>
          </a:p>
          <a:p>
            <a:endParaRPr lang="en-US" altLang="ko-KR" sz="14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  <a:p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우리나라 </a:t>
            </a:r>
            <a:r>
              <a:rPr lang="ko-KR" altLang="en-US" sz="14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독서율은</a:t>
            </a:r>
            <a:r>
              <a:rPr lang="ko-KR" altLang="en-US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매년 하락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하고 있습니다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</a:t>
            </a:r>
          </a:p>
          <a:p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2021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년 기준 성인은 일년에 단 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5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권 밖에 읽지 않았습니다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</a:t>
            </a:r>
          </a:p>
          <a:p>
            <a:endParaRPr lang="en-US" altLang="ko-KR" sz="14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  <a:p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많은 사람들이 책을 읽고 싶어 합니다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 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매해 신년 목표로 독서는 항상 </a:t>
            </a:r>
            <a:r>
              <a:rPr lang="ko-KR" altLang="en-US" sz="1400" dirty="0" err="1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순위권에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들어있습니다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 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다들 하고는 싶으나 잘 안되는 것이죠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</a:t>
            </a:r>
          </a:p>
          <a:p>
            <a:endParaRPr lang="en-US" altLang="ko-KR" sz="14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사람들이 책을 보지 않는 것이 단순히 의지력의 문제일까요</a:t>
            </a:r>
            <a:r>
              <a:rPr lang="en-US" altLang="ko-KR" sz="1400" dirty="0">
                <a:solidFill>
                  <a:srgbClr val="FF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?</a:t>
            </a:r>
          </a:p>
          <a:p>
            <a:endParaRPr lang="en-US" altLang="ko-KR" sz="14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" t="15445" r="71512" b="19412"/>
          <a:stretch/>
        </p:blipFill>
        <p:spPr>
          <a:xfrm>
            <a:off x="6660037" y="3289255"/>
            <a:ext cx="1536569" cy="147058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28" t="13357" r="31924" b="21500"/>
          <a:stretch/>
        </p:blipFill>
        <p:spPr>
          <a:xfrm>
            <a:off x="6278252" y="2092751"/>
            <a:ext cx="2300140" cy="147058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" t="-423" r="64324" b="86120"/>
          <a:stretch/>
        </p:blipFill>
        <p:spPr>
          <a:xfrm>
            <a:off x="6121925" y="1611873"/>
            <a:ext cx="2003980" cy="322868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5861414" y="4817945"/>
            <a:ext cx="3133814" cy="697195"/>
            <a:chOff x="1260339" y="5549505"/>
            <a:chExt cx="3133814" cy="697195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420" t="80476" r="1317" b="13260"/>
            <a:stretch/>
          </p:blipFill>
          <p:spPr>
            <a:xfrm>
              <a:off x="1407340" y="5693790"/>
              <a:ext cx="2986813" cy="141402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" t="85688" r="48065" b="3037"/>
            <a:stretch/>
          </p:blipFill>
          <p:spPr>
            <a:xfrm>
              <a:off x="1271343" y="5825765"/>
              <a:ext cx="2961292" cy="254524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20" t="90154" r="1317" b="1077"/>
            <a:stretch/>
          </p:blipFill>
          <p:spPr>
            <a:xfrm>
              <a:off x="1482756" y="6048737"/>
              <a:ext cx="2683890" cy="197963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" t="79714" r="53936" b="13877"/>
            <a:stretch/>
          </p:blipFill>
          <p:spPr>
            <a:xfrm>
              <a:off x="1260339" y="5549505"/>
              <a:ext cx="2625758" cy="1446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9919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47E4-D835-4CD6-AD73-777490DECE58}" type="slidenum">
              <a:rPr lang="ko-KR" altLang="en-US" sz="800" smtClean="0">
                <a:latin typeface="+mn-ea"/>
              </a:rPr>
              <a:t>5</a:t>
            </a:fld>
            <a:endParaRPr lang="ko-KR" altLang="en-US" sz="80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0932" y="803935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독서를 방해하는 두가지 요소 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 </a:t>
            </a:r>
            <a:r>
              <a:rPr lang="ko-KR" altLang="en-US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속발음</a:t>
            </a:r>
            <a:endParaRPr lang="en-US" altLang="ko-KR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5199" y="1773306"/>
            <a:ext cx="3837801" cy="4504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우리가 어릴 적 글을 처음 읽었을 때를 생각해봅시다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 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호랑이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, 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사과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, 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학교 등 소리 내어 발음 하면서 읽는 </a:t>
            </a:r>
            <a:r>
              <a:rPr lang="en-US" altLang="ko-KR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‘</a:t>
            </a:r>
            <a:r>
              <a:rPr lang="ko-KR" altLang="en-US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음독</a:t>
            </a:r>
            <a:r>
              <a:rPr lang="en-US" altLang="ko-KR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’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을 했습니다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</a:t>
            </a:r>
          </a:p>
          <a:p>
            <a:endParaRPr lang="en-US" altLang="ko-KR" sz="14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  <a:p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이후 초등학교에 입학하고 나서 주위에 피해가 가지 않고 읽을 수 있도록 소리를 내지 않는 </a:t>
            </a:r>
            <a:r>
              <a:rPr lang="en-US" altLang="ko-KR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‘</a:t>
            </a:r>
            <a:r>
              <a:rPr lang="ko-KR" altLang="en-US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묵독</a:t>
            </a:r>
            <a:r>
              <a:rPr lang="en-US" altLang="ko-KR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’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을 배우게 됩니다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</a:t>
            </a:r>
          </a:p>
          <a:p>
            <a:endParaRPr lang="en-US" altLang="ko-KR" sz="14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  <a:p>
            <a:r>
              <a:rPr lang="ko-KR" altLang="en-US" sz="1400" u="sng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하지만</a:t>
            </a:r>
            <a:r>
              <a:rPr lang="en-US" altLang="ko-KR" sz="1400" u="sng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, </a:t>
            </a:r>
            <a:r>
              <a:rPr lang="ko-KR" altLang="en-US" sz="1400" u="sng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밖으로 소리를 내지 않지만 속으로 단어를 발음하는 </a:t>
            </a:r>
            <a:r>
              <a:rPr lang="ko-KR" altLang="en-US" sz="1400" u="sng" dirty="0" err="1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속발음을</a:t>
            </a:r>
            <a:r>
              <a:rPr lang="ko-KR" altLang="en-US" sz="1400" u="sng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하고 있습니다</a:t>
            </a:r>
            <a:r>
              <a:rPr lang="en-US" altLang="ko-KR" sz="1400" u="sng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 </a:t>
            </a:r>
            <a:r>
              <a:rPr lang="ko-KR" altLang="en-US" sz="1400" u="sng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음독을 했던 그 습관을 그대로 가지고 있는 것이죠</a:t>
            </a:r>
            <a:r>
              <a:rPr lang="en-US" altLang="ko-KR" sz="1400" u="sng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</a:t>
            </a:r>
          </a:p>
          <a:p>
            <a:endParaRPr lang="en-US" altLang="ko-KR" sz="14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이렇게 </a:t>
            </a:r>
            <a:r>
              <a:rPr lang="ko-KR" altLang="en-US" sz="1400" dirty="0" err="1">
                <a:solidFill>
                  <a:srgbClr val="FF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속발음을</a:t>
            </a:r>
            <a:r>
              <a:rPr lang="ko-KR" altLang="en-US" sz="1400" dirty="0">
                <a:solidFill>
                  <a:srgbClr val="FF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하게 되면 독서 속도에 굉장히 방해가 됩니다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</a:t>
            </a:r>
          </a:p>
          <a:p>
            <a:endParaRPr lang="en-US" altLang="ko-KR" sz="14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  <a:p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우리는 성인이 될 때까지 </a:t>
            </a:r>
            <a:r>
              <a:rPr lang="ko-KR" altLang="en-US" sz="1400" dirty="0" err="1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독서법에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대하여 배운 적도 없고 가르쳐준 사람도 없습니다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 </a:t>
            </a:r>
            <a:r>
              <a:rPr lang="ko-KR" altLang="en-US" sz="1400" u="sng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지금도 어릴 적 했던 음독과 묵독을 그대로 사용하고 있는 것입니다</a:t>
            </a:r>
            <a:r>
              <a:rPr lang="en-US" altLang="ko-KR" sz="1400" u="sng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533" y="2127719"/>
            <a:ext cx="2415749" cy="333784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5179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F3047E4-D835-4CD6-AD73-777490DECE58}" type="slidenum">
              <a:rPr lang="ko-KR" altLang="en-US" sz="800">
                <a:latin typeface="+mn-ea"/>
              </a:rPr>
              <a:pPr/>
              <a:t>6</a:t>
            </a:fld>
            <a:endParaRPr lang="ko-KR" altLang="en-US" sz="8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0932" y="803935"/>
            <a:ext cx="417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독서를 방해하는 두가지 요소 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–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안구 회귀</a:t>
            </a:r>
            <a:endParaRPr lang="en-US" altLang="ko-KR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5199" y="1773307"/>
            <a:ext cx="3837801" cy="40546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우리가 글을 읽을 때 그림 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1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과 같이 글이 쓰인 방향 그대로 물 흐르듯이 차례로 움직일 것이라 생각합니다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</a:t>
            </a:r>
          </a:p>
          <a:p>
            <a:endParaRPr lang="en-US" altLang="ko-KR" sz="14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  <a:p>
            <a:r>
              <a:rPr lang="ko-KR" altLang="en-US" sz="1400" u="sng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하지만</a:t>
            </a:r>
            <a:r>
              <a:rPr lang="en-US" altLang="ko-KR" sz="1400" u="sng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, </a:t>
            </a:r>
            <a:r>
              <a:rPr lang="ko-KR" altLang="en-US" sz="1400" u="sng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우리가 모르게 이전에 읽은 부분으로 시선이 이동하는 안구 회귀 현상이 일어납니다</a:t>
            </a:r>
            <a:r>
              <a:rPr lang="en-US" altLang="ko-KR" sz="1400" u="sng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</a:t>
            </a:r>
          </a:p>
          <a:p>
            <a:endParaRPr lang="en-US" altLang="ko-KR" sz="14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  <a:p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이는 읽은 부분의 시각 정보를 다시 한번 입력하는 것으로 </a:t>
            </a:r>
            <a:r>
              <a:rPr lang="ko-KR" altLang="en-US" sz="1400" dirty="0">
                <a:solidFill>
                  <a:srgbClr val="FF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시간의 낭비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로 이어집니다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</a:t>
            </a:r>
          </a:p>
          <a:p>
            <a:endParaRPr lang="en-US" altLang="ko-KR" sz="14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  <a:p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또한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, 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우리가 의식하지는 못하는 사이에 뇌로 들어가는 시각 정보의 흐름이 순간적으로 끊겨 독서에 문제를 발생시킵니다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</a:t>
            </a:r>
          </a:p>
          <a:p>
            <a:endParaRPr lang="en-US" altLang="ko-KR" sz="14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  <a:p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독서를 잘 하는 사람은 이런 안구 회귀를 하지 않거나 빈도가 낮습니다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</a:t>
            </a:r>
          </a:p>
          <a:p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</a:t>
            </a:r>
            <a:endParaRPr lang="en-US" altLang="ko-KR" sz="14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62"/>
          <a:stretch/>
        </p:blipFill>
        <p:spPr>
          <a:xfrm>
            <a:off x="5108068" y="1711989"/>
            <a:ext cx="4502909" cy="19067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695" y="3923571"/>
            <a:ext cx="4111935" cy="12093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8695" y="3555727"/>
            <a:ext cx="4090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그림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8695" y="5132963"/>
            <a:ext cx="4090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그림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93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F3047E4-D835-4CD6-AD73-777490DECE58}" type="slidenum">
              <a:rPr lang="ko-KR" altLang="en-US" sz="800">
                <a:latin typeface="+mn-ea"/>
              </a:rPr>
              <a:pPr/>
              <a:t>7</a:t>
            </a:fld>
            <a:endParaRPr lang="ko-KR" altLang="en-US" sz="8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0932" y="803935"/>
            <a:ext cx="387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뇌의 정보 처리 속도와 시각 입력 속도 </a:t>
            </a:r>
            <a:endParaRPr lang="en-US" altLang="ko-KR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5199" y="1773306"/>
            <a:ext cx="8105001" cy="44859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400" u="sng" dirty="0" err="1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속발음과</a:t>
            </a:r>
            <a:r>
              <a:rPr lang="ko-KR" altLang="en-US" sz="1400" u="sng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안구 회귀에 기인한 독서 속도 저하가 책을 읽지 않는 것과 무슨 연관이 있을까요</a:t>
            </a:r>
            <a:r>
              <a:rPr lang="en-US" altLang="ko-KR" sz="1400" u="sng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?</a:t>
            </a:r>
          </a:p>
          <a:p>
            <a:endParaRPr lang="en-US" altLang="ko-KR" sz="14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  <a:p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뇌의 정보 처리할 수 있는 양과 속도는 우리가 눈으로 책을 보는 속도보다 훨씬 빠릅니다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 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우리의 눈이 뇌를 따라가지 못하기 때문에 </a:t>
            </a:r>
            <a:r>
              <a:rPr lang="ko-KR" altLang="en-US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우리의 뇌는 책을 읽으면서 지루함을 느끼게 됩니다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 </a:t>
            </a:r>
          </a:p>
          <a:p>
            <a:endParaRPr lang="en-US" altLang="ko-KR" sz="14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  <a:p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사실 우리의 눈도 많은 정보를 빠르게 파악할 수 있습니다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 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인간의 눈은 </a:t>
            </a:r>
            <a:r>
              <a:rPr lang="ko-KR" altLang="en-US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이론적으로 초당 </a:t>
            </a:r>
            <a:r>
              <a:rPr lang="en-US" altLang="ko-KR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1,500</a:t>
            </a:r>
            <a:r>
              <a:rPr lang="ko-KR" altLang="en-US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단어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를 읽을 수 있는 능력이 있습니다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 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다만 그렇게 빠르게 읽는 훈련과 연습이 없었을 뿐이죠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</a:t>
            </a:r>
          </a:p>
          <a:p>
            <a:endParaRPr lang="en-US" altLang="ko-KR" sz="14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  <a:p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적절한 교육과 훈련을 통해 눈과 뇌의 능력을 최대로 발휘하여 책을 읽을 수 있습니다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 </a:t>
            </a:r>
          </a:p>
          <a:p>
            <a:endParaRPr lang="en-US" altLang="ko-KR" sz="14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  <a:p>
            <a:r>
              <a:rPr lang="ko-KR" altLang="en-US" sz="1400" b="1" dirty="0">
                <a:solidFill>
                  <a:srgbClr val="FF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이른바 </a:t>
            </a:r>
            <a:r>
              <a:rPr lang="en-US" altLang="ko-KR" sz="1400" b="1" dirty="0">
                <a:solidFill>
                  <a:srgbClr val="FF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‘</a:t>
            </a:r>
            <a:r>
              <a:rPr lang="ko-KR" altLang="en-US" sz="1400" b="1" dirty="0">
                <a:solidFill>
                  <a:srgbClr val="FF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속독</a:t>
            </a:r>
            <a:r>
              <a:rPr lang="en-US" altLang="ko-KR" sz="1400" b="1" dirty="0">
                <a:solidFill>
                  <a:srgbClr val="FF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’ </a:t>
            </a:r>
            <a:r>
              <a:rPr lang="ko-KR" altLang="en-US" sz="1400" b="1" dirty="0">
                <a:solidFill>
                  <a:srgbClr val="FF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을 할 수 있는 것이죠</a:t>
            </a:r>
            <a:r>
              <a:rPr lang="en-US" altLang="ko-KR" sz="1400" b="1" dirty="0">
                <a:solidFill>
                  <a:srgbClr val="FF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endParaRPr lang="en-US" altLang="ko-KR" sz="14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  <a:p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속독을 할 수 있다면 지루함 없이 빠르게 많은 책을 읽을 수 있습니다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 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과거 우리의 조상님도 속독을 했는데요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 </a:t>
            </a:r>
            <a:r>
              <a:rPr lang="ko-KR" altLang="en-US" sz="1400" u="sng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율곡 이이가 성혼과 나눈 대화 중 성혼이 “나는 책을 읽을 때 한꺼번에 </a:t>
            </a:r>
            <a:r>
              <a:rPr lang="en-US" altLang="ko-KR" sz="1400" u="sng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7∼8</a:t>
            </a:r>
            <a:r>
              <a:rPr lang="ko-KR" altLang="en-US" sz="1400" u="sng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줄밖에 못 읽는다</a:t>
            </a:r>
            <a:r>
              <a:rPr lang="en-US" altLang="ko-KR" sz="1400" u="sng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</a:t>
            </a:r>
            <a:r>
              <a:rPr lang="ko-KR" altLang="en-US" sz="1400" u="sng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”고 하자</a:t>
            </a:r>
            <a:r>
              <a:rPr lang="en-US" altLang="ko-KR" sz="1400" u="sng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, </a:t>
            </a:r>
            <a:r>
              <a:rPr lang="ko-KR" altLang="en-US" sz="1400" u="sng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이이는 “나도 한꺼번에 </a:t>
            </a:r>
            <a:r>
              <a:rPr lang="en-US" altLang="ko-KR" sz="1400" u="sng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10</a:t>
            </a:r>
            <a:r>
              <a:rPr lang="ko-KR" altLang="en-US" sz="1400" u="sng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줄밖에 못 읽는다</a:t>
            </a:r>
            <a:r>
              <a:rPr lang="en-US" altLang="ko-KR" sz="1400" u="sng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</a:t>
            </a:r>
            <a:r>
              <a:rPr lang="ko-KR" altLang="en-US" sz="1400" u="sng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”고 대답하였다는 일화가 전해집니다</a:t>
            </a:r>
            <a:r>
              <a:rPr lang="en-US" altLang="ko-KR" sz="1400" u="sng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</a:t>
            </a:r>
          </a:p>
          <a:p>
            <a:endParaRPr lang="en-US" altLang="ko-KR" sz="14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  <a:p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앞에서 언급한 독서 속도 저하에 중요한 요소를 제거하고 속독을 훈련하면서 책을 읽을 수 있는 방법을 소개하겠습니다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9893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F3047E4-D835-4CD6-AD73-777490DECE58}" type="slidenum">
              <a:rPr lang="ko-KR" altLang="en-US" sz="800">
                <a:latin typeface="+mn-ea"/>
              </a:rPr>
              <a:pPr/>
              <a:t>8</a:t>
            </a:fld>
            <a:endParaRPr lang="ko-KR" altLang="en-US" sz="8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0932" y="803935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웹 제품 요약</a:t>
            </a:r>
            <a:endParaRPr lang="en-US" altLang="ko-KR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3000" y="2176718"/>
            <a:ext cx="3837801" cy="25876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2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당신의 </a:t>
            </a:r>
            <a:r>
              <a:rPr lang="ko-KR" altLang="en-US" sz="1200" dirty="0" smtClean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아이를 </a:t>
            </a:r>
            <a:r>
              <a:rPr lang="ko-KR" altLang="en-US" sz="12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불행하게 만드는 확실한 방법이 있다</a:t>
            </a:r>
            <a:r>
              <a:rPr lang="en-US" altLang="ko-KR" sz="12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 </a:t>
            </a:r>
            <a:r>
              <a:rPr lang="ko-KR" altLang="en-US" sz="12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아이가 갖고 싶어 하는 것이면 무엇이든 갖게 하라</a:t>
            </a:r>
            <a:r>
              <a:rPr lang="en-US" altLang="ko-KR" sz="12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 </a:t>
            </a:r>
            <a:r>
              <a:rPr lang="ko-KR" altLang="en-US" sz="12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하나를 가지면 둘을 갖게 하라</a:t>
            </a:r>
            <a:r>
              <a:rPr lang="en-US" altLang="ko-KR" sz="12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 </a:t>
            </a:r>
            <a:r>
              <a:rPr lang="ko-KR" altLang="en-US" sz="12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욕망은 날로 증대될 것이고 그에 따라 당신의 능력은 고갈될 것이다</a:t>
            </a:r>
            <a:r>
              <a:rPr lang="en-US" altLang="ko-KR" sz="12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 </a:t>
            </a:r>
            <a:r>
              <a:rPr lang="ko-KR" altLang="en-US" sz="12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언젠가 당신은 아이의 요구를 거절해야만 할 시기가 올 것이고 그러면 아이는 미칠 것이다</a:t>
            </a:r>
            <a:r>
              <a:rPr lang="en-US" altLang="ko-KR" sz="12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 </a:t>
            </a:r>
            <a:r>
              <a:rPr lang="ko-KR" altLang="en-US" sz="12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원하는 것을 갖지 못하는 고통보다 익숙하지 않은 당신의 그 거절 때문에 아이는 더 고통스러울 것이다</a:t>
            </a:r>
            <a:r>
              <a:rPr lang="en-US" altLang="ko-KR" sz="12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 </a:t>
            </a:r>
            <a:r>
              <a:rPr lang="ko-KR" altLang="en-US" sz="12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원하기만 하면 모든 것을 손에 쥘 수 있었던 아이는 그 거절을 배신으로 여길 것이다</a:t>
            </a:r>
            <a:r>
              <a:rPr lang="en-US" altLang="ko-KR" sz="12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 </a:t>
            </a:r>
            <a:r>
              <a:rPr lang="ko-KR" altLang="en-US" sz="12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아이는 이치를 따질 줄 모르므로 당신의 어떠한 설명도 변명으로 받아들일 것이다</a:t>
            </a:r>
            <a:r>
              <a:rPr lang="en-US" altLang="ko-KR" sz="12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 </a:t>
            </a:r>
            <a:r>
              <a:rPr lang="ko-KR" altLang="en-US" sz="12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그는 사방에서 악의를 볼 것이고</a:t>
            </a:r>
            <a:r>
              <a:rPr lang="en-US" altLang="ko-KR" sz="12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, </a:t>
            </a:r>
            <a:r>
              <a:rPr lang="ko-KR" altLang="en-US" sz="12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이는 아이의 본성을 비뚤어지게 해 모든 사람들을 미워하게 할 것이다</a:t>
            </a:r>
            <a:r>
              <a:rPr lang="en-US" altLang="ko-KR" sz="1200" dirty="0" smtClean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</a:t>
            </a:r>
          </a:p>
          <a:p>
            <a:r>
              <a:rPr lang="en-US" altLang="ko-KR" sz="1200" dirty="0" smtClean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- </a:t>
            </a:r>
            <a:r>
              <a:rPr lang="ko-KR" altLang="en-US" sz="1200" dirty="0" smtClean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장 자크 루소의 에밀 中 </a:t>
            </a:r>
            <a:r>
              <a:rPr lang="en-US" altLang="ko-KR" sz="1200" dirty="0" smtClean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</a:t>
            </a:r>
            <a:endParaRPr lang="en-US" altLang="ko-KR" sz="12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p:pic>
        <p:nvPicPr>
          <p:cNvPr id="4" name="아이를 불행하게 만드는 법 - 에밀 中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2374" y="2078088"/>
            <a:ext cx="4530970" cy="25486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5199" y="5292701"/>
            <a:ext cx="8105001" cy="94956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400" u="sng" dirty="0" smtClean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왼쪽 영상과 같은 방식으로 텍스트를 표현하여 짧은 시간 안에 단어의 정보를 인식하는 훈련을 합니다</a:t>
            </a:r>
            <a:r>
              <a:rPr lang="en-US" altLang="ko-KR" sz="1400" u="sng" dirty="0" smtClean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</a:t>
            </a:r>
            <a:endParaRPr lang="en-US" altLang="ko-KR" sz="14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  <a:p>
            <a:r>
              <a:rPr lang="ko-KR" altLang="en-US" sz="1400" dirty="0" smtClean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오른쪽 글을 </a:t>
            </a:r>
            <a:r>
              <a:rPr lang="en-US" altLang="ko-KR" sz="1400" dirty="0" smtClean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20</a:t>
            </a:r>
            <a:r>
              <a:rPr lang="ko-KR" altLang="en-US" sz="1400" dirty="0" smtClean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여 초 만에 읽을 수 있고 해당 방식을 훈련하여 단어 시간과 한번에 표시되는 단어의 수를 조절하여 훨씬 빠르게 읽는 연습을 할 수 있는 서비스를 제공합니다</a:t>
            </a:r>
            <a:r>
              <a:rPr lang="en-US" altLang="ko-KR" sz="1400" dirty="0" smtClean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</a:t>
            </a:r>
            <a:endParaRPr lang="en-US" altLang="ko-KR" sz="14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57998" y="1433777"/>
            <a:ext cx="8562201" cy="4102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286" b="31705"/>
          <a:stretch/>
        </p:blipFill>
        <p:spPr>
          <a:xfrm>
            <a:off x="8804248" y="1844049"/>
            <a:ext cx="433881" cy="2983445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657998" y="1844049"/>
            <a:ext cx="0" cy="29834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8" idx="2"/>
          </p:cNvCxnSpPr>
          <p:nvPr/>
        </p:nvCxnSpPr>
        <p:spPr>
          <a:xfrm flipH="1">
            <a:off x="657998" y="4827494"/>
            <a:ext cx="83631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84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F3047E4-D835-4CD6-AD73-777490DECE58}" type="slidenum">
              <a:rPr lang="ko-KR" altLang="en-US" sz="800">
                <a:latin typeface="+mn-ea"/>
              </a:rPr>
              <a:pPr/>
              <a:t>9</a:t>
            </a:fld>
            <a:endParaRPr lang="ko-KR" altLang="en-US" sz="8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0932" y="803935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가치 제안</a:t>
            </a:r>
            <a:endParaRPr lang="en-US" altLang="ko-KR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5199" y="1773307"/>
            <a:ext cx="3837801" cy="40546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우리의 제품은 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3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가지 가치를 제공합니다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</a:t>
            </a:r>
          </a:p>
          <a:p>
            <a:endParaRPr lang="en-US" altLang="ko-KR" sz="14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  <a:p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첫째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, 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독서할 때 낭비되는 시간을 제거하여 </a:t>
            </a:r>
            <a:r>
              <a:rPr lang="ko-KR" altLang="en-US" sz="1400" b="1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효율적인 시간 활용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을 가능하게 합니다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 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시각 정보 인식 과정을 살펴보면 안구의 초점을 이동하여 단어에 고정하고 또 다음 단어로 도약하는 과정을 거치게 됩니다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 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우리는 이 과정에서 </a:t>
            </a:r>
            <a:r>
              <a:rPr lang="ko-KR" altLang="en-US" sz="1400" u="sng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안구의 도약 시간을 제거하고 시선을 고정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시켜 같은 시간에 더 빠르게 읽을 수 있도록 합니다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</a:t>
            </a:r>
          </a:p>
          <a:p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</a:t>
            </a:r>
          </a:p>
          <a:p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둘째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, 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속독 훈련을 통해 더욱 많은 정보를 빠르게 습득할 수 있습니다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 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학업과 자격증 취득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, 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전공 공부 등 </a:t>
            </a:r>
            <a:r>
              <a:rPr lang="ko-KR" altLang="en-US" sz="1400" b="1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학습에 도움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을 줍니다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</a:t>
            </a:r>
          </a:p>
          <a:p>
            <a:endParaRPr lang="en-US" altLang="ko-KR" sz="14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  <a:p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셋째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, 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빠른 시간에 단어가 지나가기 때문에 우리가 의식하지 않아도 뇌에서 단어를 놓치지 않기 위해 </a:t>
            </a:r>
            <a:r>
              <a:rPr lang="ko-KR" altLang="en-US" sz="1400" b="1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높은 집중력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을 발휘합니다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272" y="3615972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집중력 향상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7436" y="361597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학습 능력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5772" y="220662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효율성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3A458FD-D309-44A5-8896-73F9860D0E67}"/>
              </a:ext>
            </a:extLst>
          </p:cNvPr>
          <p:cNvCxnSpPr/>
          <p:nvPr/>
        </p:nvCxnSpPr>
        <p:spPr>
          <a:xfrm flipH="1">
            <a:off x="6451134" y="2692866"/>
            <a:ext cx="528506" cy="805343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6940DC0-8626-13C6-92DC-2609B3B8BABC}"/>
              </a:ext>
            </a:extLst>
          </p:cNvPr>
          <p:cNvCxnSpPr>
            <a:cxnSpLocks/>
          </p:cNvCxnSpPr>
          <p:nvPr/>
        </p:nvCxnSpPr>
        <p:spPr>
          <a:xfrm>
            <a:off x="7623092" y="2692866"/>
            <a:ext cx="589730" cy="805343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BF071BB-2B52-1DE8-4559-97D20ECA0266}"/>
              </a:ext>
            </a:extLst>
          </p:cNvPr>
          <p:cNvCxnSpPr>
            <a:cxnSpLocks/>
          </p:cNvCxnSpPr>
          <p:nvPr/>
        </p:nvCxnSpPr>
        <p:spPr>
          <a:xfrm>
            <a:off x="7065760" y="3764358"/>
            <a:ext cx="652112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751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7191</TotalTime>
  <Words>1289</Words>
  <Application>Microsoft Office PowerPoint</Application>
  <PresentationFormat>A4 용지(210x297mm)</PresentationFormat>
  <Paragraphs>244</Paragraphs>
  <Slides>15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나눔스퀘어 네오 Bold</vt:lpstr>
      <vt:lpstr>맑은 고딕</vt:lpstr>
      <vt:lpstr>나눔스퀘어 Bold</vt:lpstr>
      <vt:lpstr>맑은 고딕 Semilight</vt:lpstr>
      <vt:lpstr>Arial</vt:lpstr>
      <vt:lpstr>LG Smart UI Regular</vt:lpstr>
      <vt:lpstr>Arial Unicode MS</vt:lpstr>
      <vt:lpstr>나눔스퀘어 네오 Light</vt:lpstr>
      <vt:lpstr>Calibri Light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메인 홈화면</vt:lpstr>
      <vt:lpstr>업로드 파일 리스트</vt:lpstr>
      <vt:lpstr>리더기 화면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Wonseok YOO</dc:creator>
  <cp:lastModifiedBy>MZC-IT</cp:lastModifiedBy>
  <cp:revision>315</cp:revision>
  <dcterms:created xsi:type="dcterms:W3CDTF">2020-07-30T07:41:53Z</dcterms:created>
  <dcterms:modified xsi:type="dcterms:W3CDTF">2023-08-04T00:28:02Z</dcterms:modified>
</cp:coreProperties>
</file>