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4" r:id="rId6"/>
    <p:sldId id="259" r:id="rId7"/>
    <p:sldId id="261" r:id="rId8"/>
    <p:sldId id="262" r:id="rId9"/>
    <p:sldId id="260" r:id="rId10"/>
    <p:sldId id="269" r:id="rId11"/>
    <p:sldId id="265" r:id="rId12"/>
    <p:sldId id="270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7901B-1712-40AA-97B5-B190C29E7026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B248E-AA05-4B8A-9BDB-BE27C701E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B248E-AA05-4B8A-9BDB-BE27C701E1F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B43C-08E0-4CDE-988B-F97D65470625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3C84-455B-4A14-9946-581AA2E96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B43C-08E0-4CDE-988B-F97D65470625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3C84-455B-4A14-9946-581AA2E96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B43C-08E0-4CDE-988B-F97D65470625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3C84-455B-4A14-9946-581AA2E96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B43C-08E0-4CDE-988B-F97D65470625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3C84-455B-4A14-9946-581AA2E96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B43C-08E0-4CDE-988B-F97D65470625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3C84-455B-4A14-9946-581AA2E96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B43C-08E0-4CDE-988B-F97D65470625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3C84-455B-4A14-9946-581AA2E96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B43C-08E0-4CDE-988B-F97D65470625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3C84-455B-4A14-9946-581AA2E96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B43C-08E0-4CDE-988B-F97D65470625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3C84-455B-4A14-9946-581AA2E96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B43C-08E0-4CDE-988B-F97D65470625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3C84-455B-4A14-9946-581AA2E96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B43C-08E0-4CDE-988B-F97D65470625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3C84-455B-4A14-9946-581AA2E96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B43C-08E0-4CDE-988B-F97D65470625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3C84-455B-4A14-9946-581AA2E96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1B43C-08E0-4CDE-988B-F97D65470625}" type="datetimeFigureOut">
              <a:rPr lang="en-US" smtClean="0"/>
              <a:pPr/>
              <a:t>7/7/2013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E3C84-455B-4A14-9946-581AA2E965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1.wmf"/><Relationship Id="rId7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10" Type="http://schemas.openxmlformats.org/officeDocument/2006/relationships/slide" Target="slide7.xml"/><Relationship Id="rId4" Type="http://schemas.openxmlformats.org/officeDocument/2006/relationships/slide" Target="slide9.xml"/><Relationship Id="rId9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hsla.org/images/ncaa_lacrosse_statistics.pdf" TargetMode="External"/><Relationship Id="rId2" Type="http://schemas.openxmlformats.org/officeDocument/2006/relationships/hyperlink" Target="http://www.laxsoft.com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" Target="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76200"/>
            <a:ext cx="4572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381000"/>
            <a:ext cx="4572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685800"/>
            <a:ext cx="4572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990600"/>
            <a:ext cx="4572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1295400"/>
            <a:ext cx="4572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" y="1600200"/>
            <a:ext cx="4572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1905000"/>
            <a:ext cx="4572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" y="2209800"/>
            <a:ext cx="4572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200" y="2514600"/>
            <a:ext cx="4572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" y="2819400"/>
            <a:ext cx="4572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" y="3124200"/>
            <a:ext cx="4572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200" y="3429000"/>
            <a:ext cx="4572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00" y="3733800"/>
            <a:ext cx="4572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200" y="4038600"/>
            <a:ext cx="4572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200" y="4343400"/>
            <a:ext cx="4572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200" y="4648200"/>
            <a:ext cx="4572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6200" y="4953000"/>
            <a:ext cx="45720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200" y="5257800"/>
            <a:ext cx="4572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" y="5562600"/>
            <a:ext cx="4572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200" y="5867400"/>
            <a:ext cx="4572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6200" y="6172200"/>
            <a:ext cx="4572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" y="6477000"/>
            <a:ext cx="4572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610600" y="76200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610600" y="381000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610600" y="685800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610600" y="990600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610600" y="1295400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610600" y="1600200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610600" y="1905000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610600" y="2209800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610600" y="2514600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610600" y="2819400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610600" y="3124200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610600" y="3429000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610600" y="3733800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610600" y="4038600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610600" y="4343400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610600" y="4648200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610600" y="4953000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610600" y="5257800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610600" y="5562600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610600" y="5867400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10600" y="6172200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610600" y="6477000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95600" y="87868"/>
            <a:ext cx="160020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Flower Mound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72000" y="76200"/>
            <a:ext cx="1600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Coppell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895600" y="533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12</a:t>
            </a:r>
            <a:endParaRPr lang="en-US" sz="3600" b="1" dirty="0"/>
          </a:p>
        </p:txBody>
      </p:sp>
      <p:sp>
        <p:nvSpPr>
          <p:cNvPr id="55" name="Rectangle 54"/>
          <p:cNvSpPr/>
          <p:nvPr/>
        </p:nvSpPr>
        <p:spPr>
          <a:xfrm>
            <a:off x="4572000" y="533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9</a:t>
            </a:r>
            <a:endParaRPr lang="en-US" sz="3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400800" y="76200"/>
            <a:ext cx="190500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12:00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05000" y="76200"/>
            <a:ext cx="7620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2000" y="76200"/>
            <a:ext cx="10668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Quarter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00800" y="597931"/>
            <a:ext cx="914400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391400" y="597931"/>
            <a:ext cx="914400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4" name="Picture 2" descr="C:\Users\oconnellt\AppData\Local\Microsoft\Windows\Temporary Internet Files\Content.IE5\WXNSGWR9\MC90001438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630397"/>
            <a:ext cx="381000" cy="272334"/>
          </a:xfrm>
          <a:prstGeom prst="rect">
            <a:avLst/>
          </a:prstGeom>
          <a:noFill/>
        </p:spPr>
      </p:pic>
      <p:pic>
        <p:nvPicPr>
          <p:cNvPr id="65" name="Picture 2" descr="C:\Users\oconnellt\AppData\Local\Microsoft\Windows\Temporary Internet Files\Content.IE5\WXNSGWR9\MC90001438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630397"/>
            <a:ext cx="381000" cy="272334"/>
          </a:xfrm>
          <a:prstGeom prst="rect">
            <a:avLst/>
          </a:prstGeom>
          <a:noFill/>
        </p:spPr>
      </p:pic>
      <p:sp>
        <p:nvSpPr>
          <p:cNvPr id="66" name="TextBox 65"/>
          <p:cNvSpPr txBox="1"/>
          <p:nvPr/>
        </p:nvSpPr>
        <p:spPr>
          <a:xfrm>
            <a:off x="685800" y="1066800"/>
            <a:ext cx="28194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2575" indent="-115888"/>
            <a:r>
              <a:rPr lang="en-US" dirty="0" smtClean="0"/>
              <a:t>Assists:		6</a:t>
            </a:r>
          </a:p>
          <a:p>
            <a:pPr marL="282575" indent="-115888"/>
            <a:r>
              <a:rPr lang="en-US" dirty="0" smtClean="0"/>
              <a:t>Shots:		15</a:t>
            </a:r>
          </a:p>
          <a:p>
            <a:pPr marL="282575" indent="-115888"/>
            <a:r>
              <a:rPr lang="en-US" dirty="0" smtClean="0"/>
              <a:t>Ground Balls:	11</a:t>
            </a:r>
          </a:p>
          <a:p>
            <a:pPr marL="282575" indent="-115888"/>
            <a:r>
              <a:rPr lang="en-US" dirty="0" smtClean="0"/>
              <a:t>Faceoff Wins:	11</a:t>
            </a:r>
          </a:p>
          <a:p>
            <a:pPr marL="282575" indent="-115888"/>
            <a:r>
              <a:rPr lang="en-US" dirty="0" smtClean="0"/>
              <a:t>Penalties:	0</a:t>
            </a:r>
          </a:p>
          <a:p>
            <a:pPr marL="282575" indent="-115888"/>
            <a:r>
              <a:rPr lang="en-US" dirty="0" smtClean="0"/>
              <a:t>Saves:		4</a:t>
            </a:r>
          </a:p>
          <a:p>
            <a:pPr marL="282575" indent="-115888"/>
            <a:r>
              <a:rPr lang="en-US" dirty="0" smtClean="0"/>
              <a:t>Turnovers:	2</a:t>
            </a:r>
          </a:p>
          <a:p>
            <a:pPr marL="282575" indent="-115888"/>
            <a:r>
              <a:rPr lang="en-US" dirty="0" smtClean="0"/>
              <a:t>Clears:		3</a:t>
            </a:r>
          </a:p>
          <a:p>
            <a:pPr marL="282575" indent="-115888"/>
            <a:r>
              <a:rPr lang="en-US" dirty="0" smtClean="0"/>
              <a:t>Failed Clears:	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638800" y="1066800"/>
            <a:ext cx="28194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2575" indent="-115888"/>
            <a:r>
              <a:rPr lang="en-US" dirty="0" smtClean="0"/>
              <a:t>Assists:		6</a:t>
            </a:r>
          </a:p>
          <a:p>
            <a:pPr marL="282575" indent="-115888"/>
            <a:r>
              <a:rPr lang="en-US" dirty="0" smtClean="0"/>
              <a:t>Shots:		15</a:t>
            </a:r>
          </a:p>
          <a:p>
            <a:pPr marL="282575" indent="-115888"/>
            <a:r>
              <a:rPr lang="en-US" dirty="0" smtClean="0"/>
              <a:t>Ground Balls:	11</a:t>
            </a:r>
          </a:p>
          <a:p>
            <a:pPr marL="282575" indent="-115888"/>
            <a:r>
              <a:rPr lang="en-US" dirty="0" smtClean="0"/>
              <a:t>Faceoff Wins:	11</a:t>
            </a:r>
          </a:p>
          <a:p>
            <a:pPr marL="282575" indent="-115888"/>
            <a:r>
              <a:rPr lang="en-US" dirty="0" smtClean="0"/>
              <a:t>Penalties:	0</a:t>
            </a:r>
          </a:p>
          <a:p>
            <a:pPr marL="282575" indent="-115888"/>
            <a:r>
              <a:rPr lang="en-US" dirty="0" smtClean="0"/>
              <a:t>Saves:		4</a:t>
            </a:r>
          </a:p>
          <a:p>
            <a:pPr marL="282575" indent="-115888"/>
            <a:r>
              <a:rPr lang="en-US" dirty="0" smtClean="0"/>
              <a:t>Turnovers:	2</a:t>
            </a:r>
          </a:p>
          <a:p>
            <a:pPr marL="282575" indent="-115888"/>
            <a:r>
              <a:rPr lang="en-US" dirty="0" smtClean="0"/>
              <a:t>Clears:		3</a:t>
            </a:r>
          </a:p>
          <a:p>
            <a:pPr marL="282575" indent="-115888"/>
            <a:r>
              <a:rPr lang="en-US" dirty="0" smtClean="0"/>
              <a:t>Failed Clears:	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657600" y="1066800"/>
            <a:ext cx="18288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" action="ppaction://hlinkshowjump?jump=nextslide"/>
              </a:rPr>
              <a:t>Faceoff</a:t>
            </a:r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3657600" y="2209800"/>
            <a:ext cx="18288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4" action="ppaction://hlinksldjump"/>
              </a:rPr>
              <a:t>Groundball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3657600" y="1828800"/>
            <a:ext cx="18288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4" action="ppaction://hlinksldjump"/>
              </a:rPr>
              <a:t>Turnover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3657600" y="1447800"/>
            <a:ext cx="18288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4" action="ppaction://hlinksldjump"/>
              </a:rPr>
              <a:t>Forced Turnover</a:t>
            </a:r>
            <a:endParaRPr lang="en-US" sz="1400" dirty="0"/>
          </a:p>
        </p:txBody>
      </p:sp>
      <p:sp>
        <p:nvSpPr>
          <p:cNvPr id="72" name="TextBox 71">
            <a:hlinkClick r:id="" action="ppaction://hlinkshowjump?jump=lastslide"/>
          </p:cNvPr>
          <p:cNvSpPr txBox="1"/>
          <p:nvPr/>
        </p:nvSpPr>
        <p:spPr>
          <a:xfrm>
            <a:off x="3657600" y="2590800"/>
            <a:ext cx="18288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5" action="ppaction://hlinksldjump"/>
              </a:rPr>
              <a:t>Shot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3657600" y="2971800"/>
            <a:ext cx="18288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6" action="ppaction://hlinksldjump"/>
              </a:rPr>
              <a:t>Goal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3657600" y="3352800"/>
            <a:ext cx="18288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4" action="ppaction://hlinksldjump"/>
              </a:rPr>
              <a:t>Save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3657600" y="3733800"/>
            <a:ext cx="18288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7" action="ppaction://hlinksldjump"/>
              </a:rPr>
              <a:t>Penalty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685800" y="3735051"/>
            <a:ext cx="2819400" cy="13703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2575" indent="-115888" algn="ctr"/>
            <a:r>
              <a:rPr lang="en-US" dirty="0" smtClean="0"/>
              <a:t>Penalty Box:</a:t>
            </a:r>
          </a:p>
          <a:p>
            <a:pPr marL="509587" indent="-342900">
              <a:buAutoNum type="arabicPlain" startAt="17"/>
            </a:pPr>
            <a:r>
              <a:rPr lang="en-US" sz="1400" dirty="0" smtClean="0"/>
              <a:t>Jones   Slashing    	           0:38</a:t>
            </a:r>
          </a:p>
          <a:p>
            <a:pPr marL="509587" indent="-342900">
              <a:buFontTx/>
              <a:buChar char="-"/>
            </a:pPr>
            <a:r>
              <a:rPr lang="en-US" sz="1400" dirty="0" smtClean="0"/>
              <a:t>- - - - - - - - - - - - - - - - - </a:t>
            </a:r>
          </a:p>
          <a:p>
            <a:pPr marL="509587" indent="-342900">
              <a:buAutoNum type="arabicPlain" startAt="2"/>
            </a:pPr>
            <a:r>
              <a:rPr lang="en-US" sz="1400" dirty="0" smtClean="0"/>
              <a:t>Smith   Cross Check         1:00</a:t>
            </a:r>
          </a:p>
          <a:p>
            <a:pPr marL="509587" indent="-342900"/>
            <a:endParaRPr lang="en-US" sz="1100" dirty="0"/>
          </a:p>
          <a:p>
            <a:pPr marL="509587" indent="-342900"/>
            <a:endParaRPr lang="en-US" sz="11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5638800" y="3733800"/>
            <a:ext cx="2819400" cy="1369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2575" indent="-115888" algn="ctr"/>
            <a:r>
              <a:rPr lang="en-US" dirty="0" smtClean="0"/>
              <a:t>Penalty Box:</a:t>
            </a:r>
          </a:p>
          <a:p>
            <a:pPr marL="282575" indent="-115888" algn="ctr"/>
            <a:endParaRPr lang="en-US" dirty="0"/>
          </a:p>
          <a:p>
            <a:pPr marL="282575" indent="-115888" algn="ctr"/>
            <a:endParaRPr lang="en-US" dirty="0" smtClean="0"/>
          </a:p>
          <a:p>
            <a:pPr marL="282575" indent="-115888" algn="ctr"/>
            <a:endParaRPr lang="en-US" sz="1100" dirty="0" smtClean="0"/>
          </a:p>
          <a:p>
            <a:pPr marL="282575" indent="-115888" algn="ctr"/>
            <a:endParaRPr lang="en-US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2286000" y="5181600"/>
            <a:ext cx="45720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smtClean="0"/>
              <a:t>Game Summary:</a:t>
            </a:r>
          </a:p>
          <a:p>
            <a:r>
              <a:rPr lang="en-US" sz="1400" dirty="0" smtClean="0"/>
              <a:t>Q2     00:37     Forced Turnover	FM  27</a:t>
            </a:r>
          </a:p>
          <a:p>
            <a:r>
              <a:rPr lang="en-US" sz="1400" dirty="0" smtClean="0"/>
              <a:t>Q2     00:30     Groundball		FM  27</a:t>
            </a:r>
          </a:p>
          <a:p>
            <a:r>
              <a:rPr lang="en-US" sz="1400" dirty="0" smtClean="0"/>
              <a:t>Q2     00:15     Clear Successful	FM  15</a:t>
            </a:r>
          </a:p>
          <a:p>
            <a:r>
              <a:rPr lang="en-US" sz="1400" dirty="0" smtClean="0"/>
              <a:t>Q2     00:09     Goal</a:t>
            </a:r>
            <a:r>
              <a:rPr lang="en-US" sz="1400" dirty="0"/>
              <a:t>	</a:t>
            </a:r>
            <a:r>
              <a:rPr lang="en-US" sz="1400" dirty="0" smtClean="0"/>
              <a:t>	FM  40</a:t>
            </a:r>
          </a:p>
          <a:p>
            <a:r>
              <a:rPr lang="en-US" sz="1400" dirty="0" smtClean="0"/>
              <a:t>Q2     00:09     Assist		FM  15</a:t>
            </a:r>
          </a:p>
          <a:p>
            <a:r>
              <a:rPr lang="en-US" sz="1400" dirty="0" smtClean="0"/>
              <a:t>Q2     00:02     Faceoff Won</a:t>
            </a:r>
            <a:r>
              <a:rPr lang="en-US" sz="1400" dirty="0"/>
              <a:t>	</a:t>
            </a:r>
            <a:r>
              <a:rPr lang="en-US" sz="1400" dirty="0" smtClean="0"/>
              <a:t>FM  31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3657600" y="4111823"/>
            <a:ext cx="18288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8" action="ppaction://hlinksldjump"/>
              </a:rPr>
              <a:t>Team Clear Successful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3657600" y="4492823"/>
            <a:ext cx="18288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8" action="ppaction://hlinksldjump"/>
              </a:rPr>
              <a:t>Team Clear Failed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762000" y="5181600"/>
            <a:ext cx="13716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" action="ppaction://hlinkshowjump?jump=lastslide"/>
              </a:rPr>
              <a:t>Team Stats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0" y="5562600"/>
            <a:ext cx="13716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9" action="ppaction://hlinksldjump"/>
              </a:rPr>
              <a:t>Player Stats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7010400" y="5181600"/>
            <a:ext cx="13716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Team Stats</a:t>
            </a:r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7010400" y="5562600"/>
            <a:ext cx="13716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Player Stats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762000" y="5940623"/>
            <a:ext cx="13716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10" action="ppaction://hlinksldjump"/>
              </a:rPr>
              <a:t>Game Summary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010400" y="5943600"/>
            <a:ext cx="13716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Game Summary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762000" y="6321623"/>
            <a:ext cx="13716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Edit Player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7010400" y="6324600"/>
            <a:ext cx="13716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Edit Player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3349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/>
              <a:t>Enter Team</a:t>
            </a:r>
            <a:endParaRPr lang="en-US" sz="2400" b="1" dirty="0"/>
          </a:p>
        </p:txBody>
      </p:sp>
      <p:sp>
        <p:nvSpPr>
          <p:cNvPr id="26" name="TextBox 25">
            <a:hlinkClick r:id="" action="ppaction://hlinkshowjump?jump=firstslide"/>
          </p:cNvPr>
          <p:cNvSpPr txBox="1"/>
          <p:nvPr/>
        </p:nvSpPr>
        <p:spPr>
          <a:xfrm>
            <a:off x="3962400" y="3124200"/>
            <a:ext cx="13716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" action="ppaction://hlinkshowjump?jump=firstslide"/>
              </a:rPr>
              <a:t>Home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667000" y="1752600"/>
            <a:ext cx="1828800" cy="381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Flower Mound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48200" y="1752600"/>
            <a:ext cx="1828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Coppell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2200" b="1" dirty="0" smtClean="0"/>
              <a:t>Resources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990600"/>
            <a:ext cx="24372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http://www.laxsoft.com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14400" y="12954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app (PC based); good stats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1828800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http://www.ihsla.org/images/ncaa_lacrosse_statistics.pdf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14526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Scorekeeping “cheat sheet”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2200" b="1" dirty="0" smtClean="0"/>
              <a:t>Ideas Not In Any Lax App Today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066800"/>
            <a:ext cx="830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Feature that allows parents to see stats while watching the game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Keep up with certain stats by permission only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Parents could pay for different version of app to follow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Allow for all teams in league to dump data into single source for publication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Allow ‘synch or validation’ function where scorers from both teams could validate key stats before becoming final or submitted to league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Watch game live or archive for coaches/parents – charge more for service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4111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2200" b="1" dirty="0" smtClean="0"/>
              <a:t>Scorekeeping Cheat Sheet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685800"/>
            <a:ext cx="822960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100" b="1" dirty="0" smtClean="0"/>
              <a:t>NCAA Lacrosse Statistics Recording</a:t>
            </a:r>
          </a:p>
          <a:p>
            <a:pPr>
              <a:buNone/>
            </a:pPr>
            <a:r>
              <a:rPr lang="en-US" sz="1100" dirty="0" smtClean="0"/>
              <a:t>To make records and statistics consistent, the following definitions shall be adhered to strictly:</a:t>
            </a:r>
          </a:p>
          <a:p>
            <a:pPr>
              <a:buNone/>
            </a:pPr>
            <a:r>
              <a:rPr lang="en-US" sz="1100" dirty="0" smtClean="0"/>
              <a:t>a. </a:t>
            </a:r>
            <a:r>
              <a:rPr lang="en-US" sz="1100" b="1" dirty="0" smtClean="0"/>
              <a:t>Goalkeeper saves—A save is recorded any time a ball is stopped or deflected by the goalkeeper’s</a:t>
            </a:r>
          </a:p>
          <a:p>
            <a:pPr>
              <a:buNone/>
            </a:pPr>
            <a:r>
              <a:rPr lang="en-US" sz="1100" dirty="0" smtClean="0"/>
              <a:t>body or </a:t>
            </a:r>
            <a:r>
              <a:rPr lang="en-US" sz="1100" dirty="0" err="1" smtClean="0"/>
              <a:t>crosse</a:t>
            </a:r>
            <a:r>
              <a:rPr lang="en-US" sz="1100" dirty="0" smtClean="0"/>
              <a:t> in such a manner that had the ball not been stopped or deflected, it would have</a:t>
            </a:r>
          </a:p>
          <a:p>
            <a:pPr>
              <a:buNone/>
            </a:pPr>
            <a:r>
              <a:rPr lang="en-US" sz="1100" dirty="0" smtClean="0"/>
              <a:t>entered the goal.</a:t>
            </a:r>
          </a:p>
          <a:p>
            <a:pPr>
              <a:buNone/>
            </a:pPr>
            <a:r>
              <a:rPr lang="en-US" sz="1100" dirty="0" smtClean="0"/>
              <a:t>b. </a:t>
            </a:r>
            <a:r>
              <a:rPr lang="en-US" sz="1100" b="1" dirty="0" smtClean="0"/>
              <a:t>Assists—Any one direct pass by a player to a teammate who then scores a goal without having to</a:t>
            </a:r>
          </a:p>
          <a:p>
            <a:pPr>
              <a:buNone/>
            </a:pPr>
            <a:r>
              <a:rPr lang="en-US" sz="1100" dirty="0" smtClean="0"/>
              <a:t>dodge or evade an opponent, other than the goalkeeper who is in the crease, is recorded as an assist.</a:t>
            </a:r>
          </a:p>
          <a:p>
            <a:pPr>
              <a:buNone/>
            </a:pPr>
            <a:r>
              <a:rPr lang="en-US" sz="1100" dirty="0" smtClean="0"/>
              <a:t>There can be only one assist on any goal scored.</a:t>
            </a:r>
          </a:p>
          <a:p>
            <a:pPr>
              <a:buNone/>
            </a:pPr>
            <a:r>
              <a:rPr lang="en-US" sz="1100" dirty="0" smtClean="0"/>
              <a:t>c. </a:t>
            </a:r>
            <a:r>
              <a:rPr lang="en-US" sz="1100" b="1" dirty="0" smtClean="0"/>
              <a:t>Team goal—A goal scored by a member of the defensive team in its own goal is a team goal. In the</a:t>
            </a:r>
          </a:p>
          <a:p>
            <a:pPr>
              <a:buNone/>
            </a:pPr>
            <a:r>
              <a:rPr lang="en-US" sz="1100" dirty="0" smtClean="0"/>
              <a:t>case of a forfeited game, the goal awarded shall be credited as a team goal.</a:t>
            </a:r>
          </a:p>
          <a:p>
            <a:pPr>
              <a:buNone/>
            </a:pPr>
            <a:r>
              <a:rPr lang="en-US" sz="1100" dirty="0" smtClean="0"/>
              <a:t>d. </a:t>
            </a:r>
            <a:r>
              <a:rPr lang="en-US" sz="1100" b="1" dirty="0" smtClean="0"/>
              <a:t>Time of goal—Time of goal is to be recorded as time remaining in the quarter (i.e., the time</a:t>
            </a:r>
          </a:p>
          <a:p>
            <a:pPr>
              <a:buNone/>
            </a:pPr>
            <a:r>
              <a:rPr lang="en-US" sz="1100" dirty="0" smtClean="0"/>
              <a:t>showing on the scoreboard clock, provided that it is counting down).</a:t>
            </a:r>
          </a:p>
          <a:p>
            <a:pPr>
              <a:buNone/>
            </a:pPr>
            <a:r>
              <a:rPr lang="en-US" sz="1100" dirty="0" smtClean="0"/>
              <a:t>e. </a:t>
            </a:r>
            <a:r>
              <a:rPr lang="en-US" sz="1100" b="1" dirty="0" smtClean="0"/>
              <a:t>Shot—A ball propelled toward the goal by an offensive player, either by being thrown from a</a:t>
            </a:r>
          </a:p>
          <a:p>
            <a:pPr>
              <a:buNone/>
            </a:pPr>
            <a:r>
              <a:rPr lang="en-US" sz="1100" dirty="0" err="1" smtClean="0"/>
              <a:t>crosse</a:t>
            </a:r>
            <a:r>
              <a:rPr lang="en-US" sz="1100" dirty="0" smtClean="0"/>
              <a:t>, kicked or otherwise physically directed. A shot can be awarded only when possession of the</a:t>
            </a:r>
          </a:p>
          <a:p>
            <a:pPr>
              <a:buNone/>
            </a:pPr>
            <a:r>
              <a:rPr lang="en-US" sz="1100" dirty="0" smtClean="0"/>
              <a:t>ball can be reasonably said to have occurred, by ricochet or when a controlled effort can be</a:t>
            </a:r>
          </a:p>
          <a:p>
            <a:pPr>
              <a:buNone/>
            </a:pPr>
            <a:r>
              <a:rPr lang="en-US" sz="1100" dirty="0" smtClean="0"/>
              <a:t>construed (similar to a controlled tip in basketball). A ball that enters the goal as a result of being</a:t>
            </a:r>
          </a:p>
          <a:p>
            <a:pPr>
              <a:buNone/>
            </a:pPr>
            <a:r>
              <a:rPr lang="en-US" sz="1100" dirty="0" smtClean="0"/>
              <a:t>propelled by the offensive team must be credited as a shot. A ball that ricochets off another player</a:t>
            </a:r>
          </a:p>
          <a:p>
            <a:pPr>
              <a:buNone/>
            </a:pPr>
            <a:r>
              <a:rPr lang="en-US" sz="1100" dirty="0" smtClean="0"/>
              <a:t>and scores will be awarded as a shot by the player deemed to have scored the goal. In the case of an</a:t>
            </a:r>
          </a:p>
          <a:p>
            <a:pPr>
              <a:buNone/>
            </a:pPr>
            <a:r>
              <a:rPr lang="en-US" sz="1100" dirty="0" smtClean="0"/>
              <a:t>own goal, no shot is awarded.</a:t>
            </a:r>
          </a:p>
          <a:p>
            <a:pPr>
              <a:buNone/>
            </a:pPr>
            <a:r>
              <a:rPr lang="en-US" sz="1100" dirty="0" smtClean="0"/>
              <a:t>f. </a:t>
            </a:r>
            <a:r>
              <a:rPr lang="en-US" sz="1100" b="1" dirty="0" smtClean="0"/>
              <a:t>Clear—The attempt by one team to move the ball from its defensive end of the field into its</a:t>
            </a:r>
          </a:p>
          <a:p>
            <a:pPr>
              <a:buNone/>
            </a:pPr>
            <a:r>
              <a:rPr lang="en-US" sz="1100" dirty="0" smtClean="0"/>
              <a:t>offensive end of the field. A clear fails when this attempt is unsuccessful. A failure to clear should</a:t>
            </a:r>
          </a:p>
          <a:p>
            <a:pPr>
              <a:buNone/>
            </a:pPr>
            <a:r>
              <a:rPr lang="en-US" sz="1100" dirty="0" smtClean="0"/>
              <a:t>not be recorded when the defending team fails to clear when it is playing extra-man defense. A</a:t>
            </a:r>
          </a:p>
          <a:p>
            <a:pPr>
              <a:buNone/>
            </a:pPr>
            <a:r>
              <a:rPr lang="en-US" sz="1100" dirty="0" smtClean="0"/>
              <a:t>successful clear should be awarded only when the clearing team crossed the center line with the ball</a:t>
            </a:r>
          </a:p>
          <a:p>
            <a:pPr>
              <a:buNone/>
            </a:pPr>
            <a:r>
              <a:rPr lang="en-US" sz="1100" dirty="0" smtClean="0"/>
              <a:t>and is clearly able to initiate an offensive attempt from the play. Advancing the ball across the center</a:t>
            </a:r>
          </a:p>
          <a:p>
            <a:pPr>
              <a:buNone/>
            </a:pPr>
            <a:r>
              <a:rPr lang="en-US" sz="1100" dirty="0" smtClean="0"/>
              <a:t>line does not automatically mean a clear should be awarded if the clearing team loses possession of</a:t>
            </a:r>
          </a:p>
          <a:p>
            <a:pPr>
              <a:buNone/>
            </a:pPr>
            <a:r>
              <a:rPr lang="en-US" sz="1100" dirty="0" smtClean="0"/>
              <a:t>the ball almost immediately.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4111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2200" b="1" dirty="0" smtClean="0"/>
              <a:t>Scorekeeping Cheat Sheet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533400"/>
            <a:ext cx="9144000" cy="655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100" dirty="0" smtClean="0"/>
              <a:t>h. </a:t>
            </a:r>
            <a:r>
              <a:rPr lang="en-US" sz="1100" b="1" dirty="0" smtClean="0"/>
              <a:t>Ground ball—Any ball not in the possession of one team that comes into the possession of the other</a:t>
            </a:r>
          </a:p>
          <a:p>
            <a:pPr>
              <a:buNone/>
            </a:pPr>
            <a:r>
              <a:rPr lang="en-US" sz="1100" dirty="0" smtClean="0"/>
              <a:t>team in live-ball play can be a ground ball. This may occur on an intercepted pass (the ball does not</a:t>
            </a:r>
          </a:p>
          <a:p>
            <a:pPr>
              <a:buNone/>
            </a:pPr>
            <a:r>
              <a:rPr lang="en-US" sz="1100" dirty="0" smtClean="0"/>
              <a:t>have to hit the ground) or from a ball checked loose onto the ground. Further, the ball must be</a:t>
            </a:r>
          </a:p>
          <a:p>
            <a:pPr>
              <a:buNone/>
            </a:pPr>
            <a:r>
              <a:rPr lang="en-US" sz="1100" dirty="0" smtClean="0"/>
              <a:t>obtained under pressure (another opposing player must be within 5 yards of the loose ball). When</a:t>
            </a:r>
          </a:p>
          <a:p>
            <a:pPr>
              <a:buNone/>
            </a:pPr>
            <a:r>
              <a:rPr lang="en-US" sz="1100" dirty="0" smtClean="0"/>
              <a:t>such a ground ball is obtained, the player gaining the ground ball must be able to perform</a:t>
            </a:r>
          </a:p>
          <a:p>
            <a:pPr>
              <a:buNone/>
            </a:pPr>
            <a:r>
              <a:rPr lang="en-US" sz="1100" dirty="0" smtClean="0"/>
              <a:t>immediately the normal functions of possession (shoot, pass, cradle). Should any of these conditions</a:t>
            </a:r>
          </a:p>
          <a:p>
            <a:pPr>
              <a:buNone/>
            </a:pPr>
            <a:r>
              <a:rPr lang="en-US" sz="1100" dirty="0" smtClean="0"/>
              <a:t>not be met, a ground ball may not be awarded. A player cannot drop the ball of his own volition,</a:t>
            </a:r>
          </a:p>
          <a:p>
            <a:pPr>
              <a:buNone/>
            </a:pPr>
            <a:r>
              <a:rPr lang="en-US" sz="1100" dirty="0" smtClean="0"/>
              <a:t>pick it up again, and be credited with a ground ball. Ground balls should be awarded as part of the</a:t>
            </a:r>
          </a:p>
          <a:p>
            <a:pPr>
              <a:buNone/>
            </a:pPr>
            <a:r>
              <a:rPr lang="en-US" sz="1100" dirty="0" smtClean="0"/>
              <a:t>faceoff play; however, a ground ball is not always awarded when an official signals possession on a</a:t>
            </a:r>
          </a:p>
          <a:p>
            <a:pPr>
              <a:buNone/>
            </a:pPr>
            <a:r>
              <a:rPr lang="en-US" sz="1100" dirty="0" smtClean="0"/>
              <a:t>faceoff play, since his definition of possession does not rise to the standard of that of a ground ball.</a:t>
            </a:r>
          </a:p>
          <a:p>
            <a:pPr>
              <a:buNone/>
            </a:pPr>
            <a:r>
              <a:rPr lang="en-US" sz="1100" dirty="0" smtClean="0"/>
              <a:t>A.R. 1. A1 passes the ball to A2, but B1 intercepts. STATISTICAL RULING: Credit B1 with ground ball.</a:t>
            </a:r>
          </a:p>
          <a:p>
            <a:pPr>
              <a:buNone/>
            </a:pPr>
            <a:r>
              <a:rPr lang="en-US" sz="1100" dirty="0" smtClean="0"/>
              <a:t>A.R. 2. A1 has the ball checked out of his </a:t>
            </a:r>
            <a:r>
              <a:rPr lang="en-US" sz="1100" dirty="0" err="1" smtClean="0"/>
              <a:t>crosse</a:t>
            </a:r>
            <a:r>
              <a:rPr lang="en-US" sz="1100" dirty="0" smtClean="0"/>
              <a:t> and (1) the ball stays in bounds, where it is picked</a:t>
            </a:r>
          </a:p>
          <a:p>
            <a:pPr>
              <a:buNone/>
            </a:pPr>
            <a:r>
              <a:rPr lang="en-US" sz="1100" dirty="0" smtClean="0"/>
              <a:t>up by A2; (2) the ball stays in bounds, where it is picked up by B1; or (3) the ball goes out of bounds</a:t>
            </a:r>
          </a:p>
          <a:p>
            <a:pPr>
              <a:buNone/>
            </a:pPr>
            <a:r>
              <a:rPr lang="en-US" sz="1100" dirty="0" smtClean="0"/>
              <a:t>without anyone else obtaining possession. STATISTICAL RULING: (1) Credit A2 with ground ball. (2)</a:t>
            </a:r>
          </a:p>
          <a:p>
            <a:pPr>
              <a:buNone/>
            </a:pPr>
            <a:r>
              <a:rPr lang="en-US" sz="1100" dirty="0" smtClean="0"/>
              <a:t>Credit B1 with ground ball. (3) No ground ball credited.</a:t>
            </a:r>
          </a:p>
          <a:p>
            <a:pPr>
              <a:buNone/>
            </a:pPr>
            <a:r>
              <a:rPr lang="en-US" sz="1100" dirty="0" smtClean="0"/>
              <a:t>A.R. 3. A1 shoots ball. Team B’s goalkeeper makes a save but does not control ball. A2 picks up ball,</a:t>
            </a:r>
          </a:p>
          <a:p>
            <a:pPr>
              <a:buNone/>
            </a:pPr>
            <a:r>
              <a:rPr lang="en-US" sz="1100" dirty="0" smtClean="0"/>
              <a:t>shoots and scores. STATISTICAL RULING: Credit A2 with ground ball, shot and goal.</a:t>
            </a:r>
          </a:p>
          <a:p>
            <a:pPr>
              <a:buNone/>
            </a:pPr>
            <a:r>
              <a:rPr lang="en-US" sz="1100" dirty="0" smtClean="0"/>
              <a:t>A.R. 4. A1 has ball in his possession, but while switching hands on his </a:t>
            </a:r>
            <a:r>
              <a:rPr lang="en-US" sz="1100" dirty="0" err="1" smtClean="0"/>
              <a:t>crosse</a:t>
            </a:r>
            <a:r>
              <a:rPr lang="en-US" sz="1100" dirty="0" smtClean="0"/>
              <a:t>, drops ball and picks it</a:t>
            </a:r>
          </a:p>
          <a:p>
            <a:pPr>
              <a:buNone/>
            </a:pPr>
            <a:r>
              <a:rPr lang="en-US" sz="1100" dirty="0" smtClean="0"/>
              <a:t>back up. STATISTICAL RULING: No ground ball credited.</a:t>
            </a:r>
          </a:p>
          <a:p>
            <a:pPr>
              <a:buNone/>
            </a:pPr>
            <a:r>
              <a:rPr lang="en-US" sz="1100" dirty="0" smtClean="0"/>
              <a:t>A.R. 5. A1 chases down loose ball near the center line, but not within 5 yards of a player on the other</a:t>
            </a:r>
          </a:p>
          <a:p>
            <a:pPr>
              <a:buNone/>
            </a:pPr>
            <a:r>
              <a:rPr lang="en-US" sz="1100" dirty="0" smtClean="0"/>
              <a:t>side of the center line. STATISTICAL RULING: Credit A1 with ground ball since he probably</a:t>
            </a:r>
          </a:p>
          <a:p>
            <a:pPr>
              <a:buNone/>
            </a:pPr>
            <a:r>
              <a:rPr lang="en-US" sz="1100" dirty="0" smtClean="0"/>
              <a:t>prevented the ball from going offside.</a:t>
            </a:r>
          </a:p>
          <a:p>
            <a:pPr>
              <a:buNone/>
            </a:pPr>
            <a:r>
              <a:rPr lang="en-US" sz="1100" dirty="0" smtClean="0"/>
              <a:t>A.R. 6. A1 chases down a loose ball, preventing it from going out of bounds, but not within 5 yards of</a:t>
            </a:r>
          </a:p>
          <a:p>
            <a:pPr>
              <a:buNone/>
            </a:pPr>
            <a:r>
              <a:rPr lang="en-US" sz="1100" dirty="0" smtClean="0"/>
              <a:t>another player. STATISTICAL RULING: Credit A1 with a ground ball.</a:t>
            </a:r>
          </a:p>
          <a:p>
            <a:pPr>
              <a:buNone/>
            </a:pPr>
            <a:r>
              <a:rPr lang="en-US" sz="1100" dirty="0" smtClean="0"/>
              <a:t>A.R. 7. A1 is running off field under a special-substitution situation, places the ball on the ground and</a:t>
            </a:r>
          </a:p>
          <a:p>
            <a:pPr>
              <a:buNone/>
            </a:pPr>
            <a:r>
              <a:rPr lang="en-US" sz="1100" dirty="0" smtClean="0"/>
              <a:t>leaves the field. A2 comes on field and picks up loose ball. STATISTICAL RULING: No ground ball</a:t>
            </a:r>
          </a:p>
          <a:p>
            <a:pPr>
              <a:buNone/>
            </a:pPr>
            <a:r>
              <a:rPr lang="en-US" sz="1100" dirty="0" smtClean="0"/>
              <a:t>credited.</a:t>
            </a:r>
          </a:p>
          <a:p>
            <a:pPr>
              <a:buNone/>
            </a:pPr>
            <a:r>
              <a:rPr lang="en-US" sz="1100" dirty="0" smtClean="0"/>
              <a:t>A.R. 8. A1 has the ball in his </a:t>
            </a:r>
            <a:r>
              <a:rPr lang="en-US" sz="1100" dirty="0" err="1" smtClean="0"/>
              <a:t>crosse</a:t>
            </a:r>
            <a:r>
              <a:rPr lang="en-US" sz="1100" dirty="0" smtClean="0"/>
              <a:t>. B1 checks the ball loose. A2 picks it up but it is immediately</a:t>
            </a:r>
          </a:p>
          <a:p>
            <a:pPr>
              <a:buNone/>
            </a:pPr>
            <a:r>
              <a:rPr lang="en-US" sz="1100" dirty="0" smtClean="0"/>
              <a:t>checked away and B2 picks it up and controls it. STATISTICAL RULING: Credit a ground ball to B2</a:t>
            </a:r>
          </a:p>
          <a:p>
            <a:pPr>
              <a:buNone/>
            </a:pPr>
            <a:r>
              <a:rPr lang="en-US" sz="1100" dirty="0" smtClean="0"/>
              <a:t>only, since he was the only one to obtain the ball and remain able to perform normal functions with</a:t>
            </a:r>
          </a:p>
          <a:p>
            <a:pPr>
              <a:buNone/>
            </a:pPr>
            <a:r>
              <a:rPr lang="en-US" sz="1100" dirty="0" smtClean="0"/>
              <a:t>the ball.</a:t>
            </a:r>
          </a:p>
          <a:p>
            <a:pPr>
              <a:buNone/>
            </a:pPr>
            <a:endParaRPr lang="en-US" sz="11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41116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2200" b="1" dirty="0" smtClean="0"/>
              <a:t>Scorekeeping Cheat Sheet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685800"/>
            <a:ext cx="9144000" cy="615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100" dirty="0" err="1" smtClean="0"/>
              <a:t>i</a:t>
            </a:r>
            <a:r>
              <a:rPr lang="en-US" sz="1100" dirty="0" smtClean="0"/>
              <a:t>. </a:t>
            </a:r>
            <a:r>
              <a:rPr lang="en-US" sz="1100" b="1" dirty="0" smtClean="0"/>
              <a:t>Faceoff—The standard of faceoff statistics is to award the faceoff to the faceoff specialist (when his</a:t>
            </a:r>
          </a:p>
          <a:p>
            <a:pPr>
              <a:buNone/>
            </a:pPr>
            <a:r>
              <a:rPr lang="en-US" sz="1100" dirty="0" smtClean="0"/>
              <a:t>team gains possession of the ball), regardless of whether he actually gained possession himself. A</a:t>
            </a:r>
          </a:p>
          <a:p>
            <a:pPr>
              <a:buNone/>
            </a:pPr>
            <a:r>
              <a:rPr lang="en-US" sz="1100" dirty="0" smtClean="0"/>
              <a:t>faceoff should be awarded to a team only when it gets a clear offensive or defensive opportunity out</a:t>
            </a:r>
          </a:p>
          <a:p>
            <a:pPr>
              <a:buNone/>
            </a:pPr>
            <a:r>
              <a:rPr lang="en-US" sz="1100" dirty="0" smtClean="0"/>
              <a:t>of the play.</a:t>
            </a:r>
          </a:p>
          <a:p>
            <a:pPr>
              <a:buNone/>
            </a:pPr>
            <a:r>
              <a:rPr lang="en-US" sz="1100" i="1" dirty="0" smtClean="0"/>
              <a:t>Note: As stated in (h), ground balls should be awarded in faceoff play.</a:t>
            </a:r>
          </a:p>
          <a:p>
            <a:pPr>
              <a:buNone/>
            </a:pPr>
            <a:r>
              <a:rPr lang="en-US" sz="1100" dirty="0" smtClean="0"/>
              <a:t>A.R. 9. A1 faces off for his team. He obtains the ball in the faceoff situation but the ball is</a:t>
            </a:r>
          </a:p>
          <a:p>
            <a:pPr>
              <a:buNone/>
            </a:pPr>
            <a:r>
              <a:rPr lang="en-US" sz="1100" dirty="0" smtClean="0"/>
              <a:t>immediately checked away. B1 picks up the ground ball and his team maintains possession of the</a:t>
            </a:r>
          </a:p>
          <a:p>
            <a:pPr>
              <a:buNone/>
            </a:pPr>
            <a:r>
              <a:rPr lang="en-US" sz="1100" dirty="0" smtClean="0"/>
              <a:t>ball. STATISTICAL RULING: Credit faceoff to Team B.</a:t>
            </a:r>
          </a:p>
          <a:p>
            <a:pPr>
              <a:buNone/>
            </a:pPr>
            <a:r>
              <a:rPr lang="en-US" sz="1100" dirty="0" smtClean="0"/>
              <a:t>A.R. 10. A1 controls the ball on the faceoff, retreats into the defensive half of the field, closely</a:t>
            </a:r>
          </a:p>
          <a:p>
            <a:pPr>
              <a:buNone/>
            </a:pPr>
            <a:r>
              <a:rPr lang="en-US" sz="1100" dirty="0" smtClean="0"/>
              <a:t>guarded, and throws the ball away. STATISTICAL RULING: If Team B can obtain possession of the</a:t>
            </a:r>
          </a:p>
          <a:p>
            <a:pPr>
              <a:buNone/>
            </a:pPr>
            <a:r>
              <a:rPr lang="en-US" sz="1100" dirty="0" smtClean="0"/>
              <a:t>ball and keep it, credit Team B with the faceoff. Similarly, if Team A subsequently obtains</a:t>
            </a:r>
          </a:p>
          <a:p>
            <a:pPr>
              <a:buNone/>
            </a:pPr>
            <a:r>
              <a:rPr lang="en-US" sz="1100" dirty="0" smtClean="0"/>
              <a:t>possession of the ball and keeps it, credit Team A with the faceoff.</a:t>
            </a:r>
          </a:p>
          <a:p>
            <a:pPr>
              <a:buNone/>
            </a:pPr>
            <a:r>
              <a:rPr lang="en-US" sz="1100" dirty="0" smtClean="0"/>
              <a:t>A.R. 11. Same situation as A.R. 10, but A1 advances the ball to his offensive half of the field, closely</a:t>
            </a:r>
          </a:p>
          <a:p>
            <a:pPr>
              <a:buNone/>
            </a:pPr>
            <a:r>
              <a:rPr lang="en-US" sz="1100" dirty="0" smtClean="0"/>
              <a:t>guarded, and throws the ball away. STATISTICAL RULING: Same as A.R. 10.</a:t>
            </a:r>
          </a:p>
          <a:p>
            <a:pPr>
              <a:buNone/>
            </a:pPr>
            <a:r>
              <a:rPr lang="en-US" sz="1100" dirty="0" smtClean="0"/>
              <a:t>A.R. 12. The ball goes out of bounds on the faceoff before a team obtains possession of the ball.</a:t>
            </a:r>
          </a:p>
          <a:p>
            <a:pPr>
              <a:buNone/>
            </a:pPr>
            <a:r>
              <a:rPr lang="en-US" sz="1100" dirty="0" smtClean="0"/>
              <a:t>STATISTICAL RULING: Credit the team that is awarded the ball on the out-of-bounds play with a</a:t>
            </a:r>
          </a:p>
          <a:p>
            <a:pPr>
              <a:buNone/>
            </a:pPr>
            <a:r>
              <a:rPr lang="en-US" sz="1100" dirty="0" smtClean="0"/>
              <a:t>faceoff. If neither team is awarded the ball out of bounds, delay the crediting of the faceoff until the</a:t>
            </a:r>
          </a:p>
          <a:p>
            <a:pPr>
              <a:buNone/>
            </a:pPr>
            <a:r>
              <a:rPr lang="en-US" sz="1100" dirty="0" smtClean="0"/>
              <a:t>subsequent re-face is concluded.</a:t>
            </a:r>
          </a:p>
          <a:p>
            <a:pPr>
              <a:buNone/>
            </a:pPr>
            <a:r>
              <a:rPr lang="en-US" sz="1100" dirty="0" smtClean="0"/>
              <a:t>A.R. 13. Before either team can obtain the faceoff, a player on either team is charged with a foul.</a:t>
            </a:r>
          </a:p>
          <a:p>
            <a:pPr>
              <a:buNone/>
            </a:pPr>
            <a:r>
              <a:rPr lang="en-US" sz="1100" dirty="0" smtClean="0"/>
              <a:t>STATISTICAL RULING: Credit the offended team with the faceoff, if one team gets the ball. In the</a:t>
            </a:r>
          </a:p>
          <a:p>
            <a:pPr>
              <a:buNone/>
            </a:pPr>
            <a:r>
              <a:rPr lang="en-US" sz="1100" dirty="0" smtClean="0"/>
              <a:t>case of a double foul, or any other violation requiring a re-face of the ball, wait to credit the faceoff</a:t>
            </a:r>
          </a:p>
          <a:p>
            <a:pPr>
              <a:buNone/>
            </a:pPr>
            <a:r>
              <a:rPr lang="en-US" sz="1100" dirty="0" smtClean="0"/>
              <a:t>until the play is complete.</a:t>
            </a:r>
          </a:p>
          <a:p>
            <a:pPr>
              <a:buNone/>
            </a:pPr>
            <a:r>
              <a:rPr lang="en-US" sz="1100" dirty="0" smtClean="0"/>
              <a:t>A.R. 14. A goal is scored near the end of the period. STATISTICAL RULING: If there is no subsequent</a:t>
            </a:r>
          </a:p>
          <a:p>
            <a:pPr>
              <a:buNone/>
            </a:pPr>
            <a:r>
              <a:rPr lang="en-US" sz="1100" dirty="0" smtClean="0"/>
              <a:t>faceoff, no faceoff can be credited statistically. If a faceoff occurs, award the faceoff as judgment</a:t>
            </a:r>
          </a:p>
          <a:p>
            <a:pPr>
              <a:buNone/>
            </a:pPr>
            <a:r>
              <a:rPr lang="en-US" sz="1100" dirty="0" smtClean="0"/>
              <a:t>allows by determining the possession (or something close to it) when the period ends.</a:t>
            </a:r>
          </a:p>
          <a:p>
            <a:pPr>
              <a:buNone/>
            </a:pPr>
            <a:r>
              <a:rPr lang="en-US" sz="1100" dirty="0" smtClean="0"/>
              <a:t>A.R. 15. A period ends in an uneven situation such that there will be no faceoff to start the next</a:t>
            </a:r>
          </a:p>
          <a:p>
            <a:pPr>
              <a:buNone/>
            </a:pPr>
            <a:r>
              <a:rPr lang="en-US" sz="1100" dirty="0" smtClean="0"/>
              <a:t>period. STATISTICAL RULING: Do not award a faceoff.</a:t>
            </a:r>
          </a:p>
          <a:p>
            <a:pPr>
              <a:buNone/>
            </a:pPr>
            <a:r>
              <a:rPr lang="en-US" sz="1100" dirty="0" smtClean="0"/>
              <a:t>A.R. 16. If there should be an extra faceoff for any reason, credit the faceoff according to the</a:t>
            </a:r>
          </a:p>
          <a:p>
            <a:pPr>
              <a:buNone/>
            </a:pPr>
            <a:r>
              <a:rPr lang="en-US" sz="1100" dirty="0" smtClean="0"/>
              <a:t>preceding rules.</a:t>
            </a:r>
          </a:p>
          <a:p>
            <a:pPr>
              <a:buNone/>
            </a:pPr>
            <a:endParaRPr lang="en-US" sz="11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3349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/>
              <a:t>Faceoff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447800"/>
            <a:ext cx="2057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Flower Mound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916668"/>
            <a:ext cx="2057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Coppell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14478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31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1447800"/>
            <a:ext cx="2057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Weir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1916668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0" y="1916668"/>
            <a:ext cx="2057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Jones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1154668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Team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38400" y="1154668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#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0" y="1154668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Player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86600" y="1154668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Winner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91400" y="14478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91400" y="1916668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81600" y="1447800"/>
            <a:ext cx="190500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12:00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1600" y="1992867"/>
            <a:ext cx="914400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72200" y="1992867"/>
            <a:ext cx="914400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9" name="Picture 2" descr="C:\Users\oconnellt\AppData\Local\Microsoft\Windows\Temporary Internet Files\Content.IE5\WXNSGWR9\MC90001438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025333"/>
            <a:ext cx="381000" cy="272334"/>
          </a:xfrm>
          <a:prstGeom prst="rect">
            <a:avLst/>
          </a:prstGeom>
          <a:noFill/>
        </p:spPr>
      </p:pic>
      <p:pic>
        <p:nvPicPr>
          <p:cNvPr id="20" name="Picture 2" descr="C:\Users\oconnellt\AppData\Local\Microsoft\Windows\Temporary Internet Files\Content.IE5\WXNSGWR9\MC90001438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2025333"/>
            <a:ext cx="381000" cy="272334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2133600" y="2587823"/>
            <a:ext cx="182880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" action="ppaction://hlinkshowjump?jump=firstslide"/>
              </a:rPr>
              <a:t>Groundball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038600" y="2587823"/>
            <a:ext cx="182880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Faceoff Violation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304800" y="35052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43000" y="35052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981200" y="35052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4800" y="38862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43000" y="38862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981200" y="38862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04800" y="42672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143000" y="42672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981200" y="42672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04800" y="46482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43000" y="46482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981200" y="46482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600200" y="1905000"/>
            <a:ext cx="762000" cy="1447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62600" y="3352800"/>
            <a:ext cx="32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400" dirty="0" smtClean="0"/>
              <a:t>Set up players participating in faceoff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400" dirty="0" smtClean="0"/>
              <a:t>Start clock when referee blows whistle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400" dirty="0" smtClean="0"/>
              <a:t>Select winner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400" dirty="0" smtClean="0"/>
              <a:t>If violation, keep record of player; pop-up warning appears when player has 2 violations per half; player # is yellow on home screen.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400" dirty="0" smtClean="0"/>
              <a:t>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violation is penalty</a:t>
            </a:r>
          </a:p>
          <a:p>
            <a:pPr marL="115888" indent="-115888">
              <a:buFont typeface="Arial" pitchFamily="34" charset="0"/>
              <a:buChar char="•"/>
            </a:pPr>
            <a:endParaRPr lang="en-US" sz="1400" dirty="0"/>
          </a:p>
        </p:txBody>
      </p:sp>
      <p:sp>
        <p:nvSpPr>
          <p:cNvPr id="42" name="TextBox 41">
            <a:hlinkClick r:id="" action="ppaction://hlinkshowjump?jump=firstslide"/>
          </p:cNvPr>
          <p:cNvSpPr txBox="1"/>
          <p:nvPr/>
        </p:nvSpPr>
        <p:spPr>
          <a:xfrm>
            <a:off x="5943600" y="2590800"/>
            <a:ext cx="137160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" action="ppaction://hlinkshowjump?jump=firstslide"/>
              </a:rPr>
              <a:t>Home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3349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/>
              <a:t>Shot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1828800"/>
            <a:ext cx="2057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Flower Mound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18288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1535668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Team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0" y="1535668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#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5000" y="12192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Miss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943600" y="1512332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43000" y="1828801"/>
            <a:ext cx="190500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12:00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2373868"/>
            <a:ext cx="914400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33600" y="2373868"/>
            <a:ext cx="914400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9" name="Picture 2" descr="C:\Users\oconnellt\AppData\Local\Microsoft\Windows\Temporary Internet Files\Content.IE5\WXNSGWR9\MC90001438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406334"/>
            <a:ext cx="381000" cy="272334"/>
          </a:xfrm>
          <a:prstGeom prst="rect">
            <a:avLst/>
          </a:prstGeom>
          <a:noFill/>
        </p:spPr>
      </p:pic>
      <p:pic>
        <p:nvPicPr>
          <p:cNvPr id="20" name="Picture 2" descr="C:\Users\oconnellt\AppData\Local\Microsoft\Windows\Temporary Internet Files\Content.IE5\WXNSGWR9\MC90001438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406334"/>
            <a:ext cx="381000" cy="272334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5715000" y="1852136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45268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048000" y="3733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886200" y="3733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724400" y="3733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048000" y="4114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86200" y="4114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724400" y="4114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48000" y="4495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886200" y="4495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24400" y="4495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048000" y="4876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86200" y="4876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724400" y="4876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419600" y="2286000"/>
            <a:ext cx="1066800" cy="1295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3349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/>
              <a:t>Goal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33600" y="1828800"/>
            <a:ext cx="2057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Flower Mound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18288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33600" y="1535668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Team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43400" y="1535668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#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24400" y="1547336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Assist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53000" y="1840468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276600" y="3733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114800" y="3733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953000" y="3733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276600" y="4114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114800" y="4114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953000" y="4114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276600" y="4495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114800" y="4495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53000" y="4495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276600" y="4876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114800" y="4876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953000" y="4876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572000" y="2895600"/>
            <a:ext cx="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3600" y="2373868"/>
            <a:ext cx="2057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Coppell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43400" y="2373868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>
            <a:hlinkClick r:id="" action="ppaction://hlinkshowjump?jump=firstslide"/>
          </p:cNvPr>
          <p:cNvSpPr txBox="1"/>
          <p:nvPr/>
        </p:nvSpPr>
        <p:spPr>
          <a:xfrm>
            <a:off x="6400800" y="3124200"/>
            <a:ext cx="13716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" action="ppaction://hlinkshowjump?jump=firstslide"/>
              </a:rPr>
              <a:t>Home</a:t>
            </a:r>
            <a:endParaRPr lang="en-US" sz="1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257800" y="2362200"/>
            <a:ext cx="0" cy="1219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52400" y="3048000"/>
            <a:ext cx="3048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400" dirty="0" smtClean="0"/>
              <a:t>Clock stops when goal button is pushed on home screen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400" dirty="0" smtClean="0"/>
              <a:t>If man-down situation due to penalty, confirm ‘man-down’ goal.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562600" y="1547336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Man-Down?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1840468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3349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/>
              <a:t>Penalty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828800"/>
            <a:ext cx="2057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Flower Mound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18288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1535668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Team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1535668"/>
            <a:ext cx="457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#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33800" y="1547336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Penalty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971800" y="1840468"/>
            <a:ext cx="220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Slashing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33400" y="30480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371600" y="30480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209800" y="30480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33400" y="34290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71600" y="34290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209800" y="34290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33400" y="38100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371600" y="38100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209800" y="38100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33400" y="41910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371600" y="41910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209800" y="41910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590800" y="2362200"/>
            <a:ext cx="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hlinkClick r:id="" action="ppaction://hlinkshowjump?jump=firstslide"/>
          </p:cNvPr>
          <p:cNvSpPr txBox="1"/>
          <p:nvPr/>
        </p:nvSpPr>
        <p:spPr>
          <a:xfrm>
            <a:off x="7467600" y="2514600"/>
            <a:ext cx="13716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" action="ppaction://hlinkshowjump?jump=firstslide"/>
              </a:rPr>
              <a:t>Home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096000" y="4724400"/>
            <a:ext cx="3048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400" dirty="0" smtClean="0"/>
              <a:t>Clock stops when “penalty” button is pushed on home screen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5334000" y="18288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1:00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257800" y="15240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Time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52400" y="2297668"/>
            <a:ext cx="2057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Coppell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200400" y="3066871"/>
            <a:ext cx="16002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smtClean="0"/>
              <a:t>Slashing</a:t>
            </a:r>
          </a:p>
          <a:p>
            <a:r>
              <a:rPr lang="en-US" dirty="0" smtClean="0"/>
              <a:t>Cross Check</a:t>
            </a:r>
          </a:p>
          <a:p>
            <a:r>
              <a:rPr lang="en-US" dirty="0" smtClean="0"/>
              <a:t>Fighting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886200" y="2362200"/>
            <a:ext cx="0" cy="609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34000" y="3094672"/>
            <a:ext cx="9144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smtClean="0"/>
              <a:t>0:30</a:t>
            </a:r>
          </a:p>
          <a:p>
            <a:r>
              <a:rPr lang="en-US" dirty="0" smtClean="0"/>
              <a:t>1:00</a:t>
            </a:r>
          </a:p>
          <a:p>
            <a:r>
              <a:rPr lang="en-US" dirty="0" smtClean="0"/>
              <a:t>2:00</a:t>
            </a:r>
          </a:p>
          <a:p>
            <a:r>
              <a:rPr lang="en-US" dirty="0" smtClean="0"/>
              <a:t>3:00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400800" y="18288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324600" y="1524000"/>
            <a:ext cx="1371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Releasable?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400800" y="3094672"/>
            <a:ext cx="914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smtClean="0"/>
              <a:t>No</a:t>
            </a:r>
          </a:p>
          <a:p>
            <a:r>
              <a:rPr lang="en-US" dirty="0" smtClean="0"/>
              <a:t>Yes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3349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/>
              <a:t>Player Stats</a:t>
            </a:r>
            <a:endParaRPr lang="en-US" sz="24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52399" y="609600"/>
          <a:ext cx="876299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1"/>
                <a:gridCol w="838200"/>
                <a:gridCol w="762000"/>
                <a:gridCol w="609600"/>
                <a:gridCol w="685800"/>
                <a:gridCol w="685800"/>
                <a:gridCol w="685800"/>
                <a:gridCol w="914400"/>
                <a:gridCol w="609600"/>
                <a:gridCol w="914400"/>
                <a:gridCol w="9905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Player</a:t>
                      </a:r>
                      <a:endParaRPr 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</a:t>
                      </a:r>
                      <a:endParaRPr 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Goals</a:t>
                      </a:r>
                      <a:endParaRPr 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Shots</a:t>
                      </a:r>
                      <a:endParaRPr 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Assists</a:t>
                      </a:r>
                      <a:endParaRPr 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Points</a:t>
                      </a:r>
                      <a:endParaRPr 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Turn</a:t>
                      </a:r>
                      <a:r>
                        <a:rPr lang="en-US" sz="1400" baseline="0" dirty="0" smtClean="0"/>
                        <a:t> – </a:t>
                      </a:r>
                    </a:p>
                    <a:p>
                      <a:pPr algn="ctr"/>
                      <a:r>
                        <a:rPr lang="en-US" sz="1400" baseline="0" dirty="0" err="1" smtClean="0"/>
                        <a:t>overs</a:t>
                      </a:r>
                      <a:endParaRPr lang="en-US" sz="1400" dirty="0" smtClean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Ground –</a:t>
                      </a:r>
                    </a:p>
                    <a:p>
                      <a:pPr algn="ctr"/>
                      <a:r>
                        <a:rPr lang="en-US" sz="1400" dirty="0" smtClean="0"/>
                        <a:t>balls</a:t>
                      </a:r>
                      <a:endParaRPr 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Saves</a:t>
                      </a:r>
                      <a:endParaRPr 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Penalties</a:t>
                      </a:r>
                      <a:endParaRPr 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Penalty</a:t>
                      </a:r>
                      <a:r>
                        <a:rPr lang="en-US" sz="1400" baseline="0" dirty="0" smtClean="0"/>
                        <a:t> Minutes</a:t>
                      </a:r>
                      <a:endParaRPr lang="en-US" sz="1400" dirty="0"/>
                    </a:p>
                  </a:txBody>
                  <a:tcPr anchor="b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Jones, 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Smith,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362200" y="3632200"/>
            <a:ext cx="13716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Team Stats</a:t>
            </a:r>
            <a:endParaRPr lang="en-US" sz="1400" dirty="0"/>
          </a:p>
        </p:txBody>
      </p:sp>
      <p:sp>
        <p:nvSpPr>
          <p:cNvPr id="26" name="TextBox 25">
            <a:hlinkClick r:id="" action="ppaction://hlinkshowjump?jump=firstslide"/>
          </p:cNvPr>
          <p:cNvSpPr txBox="1"/>
          <p:nvPr/>
        </p:nvSpPr>
        <p:spPr>
          <a:xfrm>
            <a:off x="5257800" y="3632200"/>
            <a:ext cx="13716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" action="ppaction://hlinkshowjump?jump=firstslide"/>
              </a:rPr>
              <a:t>Home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3632200"/>
            <a:ext cx="13716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Game Summary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3349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/>
              <a:t>Game Summary</a:t>
            </a:r>
            <a:endParaRPr lang="en-US" sz="24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52399" y="609600"/>
          <a:ext cx="876299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1"/>
                <a:gridCol w="838200"/>
                <a:gridCol w="762000"/>
                <a:gridCol w="609600"/>
                <a:gridCol w="685800"/>
                <a:gridCol w="685800"/>
                <a:gridCol w="685800"/>
                <a:gridCol w="914400"/>
                <a:gridCol w="609600"/>
                <a:gridCol w="914400"/>
                <a:gridCol w="9905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Player</a:t>
                      </a:r>
                      <a:endParaRPr 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</a:t>
                      </a:r>
                      <a:endParaRPr 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Goals</a:t>
                      </a:r>
                      <a:endParaRPr 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Shots</a:t>
                      </a:r>
                      <a:endParaRPr 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Assists</a:t>
                      </a:r>
                      <a:endParaRPr 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Points</a:t>
                      </a:r>
                      <a:endParaRPr 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Turn</a:t>
                      </a:r>
                      <a:r>
                        <a:rPr lang="en-US" sz="1400" baseline="0" dirty="0" smtClean="0"/>
                        <a:t> – </a:t>
                      </a:r>
                    </a:p>
                    <a:p>
                      <a:pPr algn="ctr"/>
                      <a:r>
                        <a:rPr lang="en-US" sz="1400" baseline="0" dirty="0" err="1" smtClean="0"/>
                        <a:t>overs</a:t>
                      </a:r>
                      <a:endParaRPr lang="en-US" sz="1400" dirty="0" smtClean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Ground –</a:t>
                      </a:r>
                    </a:p>
                    <a:p>
                      <a:pPr algn="ctr"/>
                      <a:r>
                        <a:rPr lang="en-US" sz="1400" dirty="0" smtClean="0"/>
                        <a:t>balls</a:t>
                      </a:r>
                      <a:endParaRPr 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Saves</a:t>
                      </a:r>
                      <a:endParaRPr 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Penalties</a:t>
                      </a:r>
                      <a:endParaRPr 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Penalty</a:t>
                      </a:r>
                      <a:r>
                        <a:rPr lang="en-US" sz="1400" baseline="0" dirty="0" smtClean="0"/>
                        <a:t> Minutes</a:t>
                      </a:r>
                      <a:endParaRPr lang="en-US" sz="1400" dirty="0"/>
                    </a:p>
                  </a:txBody>
                  <a:tcPr anchor="b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Jones, 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Smith,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362200" y="3632200"/>
            <a:ext cx="13716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Team Stats</a:t>
            </a:r>
            <a:endParaRPr lang="en-US" sz="1400" dirty="0"/>
          </a:p>
        </p:txBody>
      </p:sp>
      <p:sp>
        <p:nvSpPr>
          <p:cNvPr id="26" name="TextBox 25">
            <a:hlinkClick r:id="" action="ppaction://hlinkshowjump?jump=firstslide"/>
          </p:cNvPr>
          <p:cNvSpPr txBox="1"/>
          <p:nvPr/>
        </p:nvSpPr>
        <p:spPr>
          <a:xfrm>
            <a:off x="5257800" y="3632200"/>
            <a:ext cx="13716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" action="ppaction://hlinkshowjump?jump=firstslide"/>
              </a:rPr>
              <a:t>Home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3632200"/>
            <a:ext cx="13716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Game Summary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47244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400" dirty="0" smtClean="0"/>
              <a:t>Should be exportable to MaxPreps.com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3349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/>
              <a:t>Game Summary</a:t>
            </a:r>
            <a:endParaRPr lang="en-US" sz="24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52399" y="609600"/>
          <a:ext cx="876299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1"/>
                <a:gridCol w="838200"/>
                <a:gridCol w="762000"/>
                <a:gridCol w="609600"/>
                <a:gridCol w="685800"/>
                <a:gridCol w="685800"/>
                <a:gridCol w="685800"/>
                <a:gridCol w="914400"/>
                <a:gridCol w="609600"/>
                <a:gridCol w="914400"/>
                <a:gridCol w="9905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Player</a:t>
                      </a:r>
                      <a:endParaRPr 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Number</a:t>
                      </a:r>
                      <a:endParaRPr 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Goals</a:t>
                      </a:r>
                      <a:endParaRPr 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Shots</a:t>
                      </a:r>
                      <a:endParaRPr 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Assists</a:t>
                      </a:r>
                      <a:endParaRPr 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Points</a:t>
                      </a:r>
                      <a:endParaRPr 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Turn</a:t>
                      </a:r>
                      <a:r>
                        <a:rPr lang="en-US" sz="1400" baseline="0" dirty="0" smtClean="0"/>
                        <a:t> – </a:t>
                      </a:r>
                    </a:p>
                    <a:p>
                      <a:pPr algn="ctr"/>
                      <a:r>
                        <a:rPr lang="en-US" sz="1400" baseline="0" dirty="0" err="1" smtClean="0"/>
                        <a:t>overs</a:t>
                      </a:r>
                      <a:endParaRPr lang="en-US" sz="1400" dirty="0" smtClean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Ground –</a:t>
                      </a:r>
                    </a:p>
                    <a:p>
                      <a:pPr algn="ctr"/>
                      <a:r>
                        <a:rPr lang="en-US" sz="1400" dirty="0" smtClean="0"/>
                        <a:t>balls</a:t>
                      </a:r>
                      <a:endParaRPr 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Saves</a:t>
                      </a:r>
                      <a:endParaRPr 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Penalties</a:t>
                      </a:r>
                      <a:endParaRPr lang="en-US" sz="1400" dirty="0"/>
                    </a:p>
                  </a:txBody>
                  <a:tcPr anchor="b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Penalty</a:t>
                      </a:r>
                      <a:r>
                        <a:rPr lang="en-US" sz="1400" baseline="0" dirty="0" smtClean="0"/>
                        <a:t> Minutes</a:t>
                      </a:r>
                      <a:endParaRPr lang="en-US" sz="1400" dirty="0"/>
                    </a:p>
                  </a:txBody>
                  <a:tcPr anchor="b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Jones, 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Smith,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362200" y="3632200"/>
            <a:ext cx="13716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Team Stats</a:t>
            </a:r>
            <a:endParaRPr lang="en-US" sz="1400" dirty="0"/>
          </a:p>
        </p:txBody>
      </p:sp>
      <p:sp>
        <p:nvSpPr>
          <p:cNvPr id="26" name="TextBox 25">
            <a:hlinkClick r:id="" action="ppaction://hlinkshowjump?jump=firstslide"/>
          </p:cNvPr>
          <p:cNvSpPr txBox="1"/>
          <p:nvPr/>
        </p:nvSpPr>
        <p:spPr>
          <a:xfrm>
            <a:off x="5257800" y="3632200"/>
            <a:ext cx="13716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" action="ppaction://hlinkshowjump?jump=firstslide"/>
              </a:rPr>
              <a:t>Home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3632200"/>
            <a:ext cx="13716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Game Summary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3349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/>
              <a:t>Enter Player Number</a:t>
            </a:r>
            <a:endParaRPr lang="en-US" sz="2400" b="1" dirty="0"/>
          </a:p>
        </p:txBody>
      </p:sp>
      <p:sp>
        <p:nvSpPr>
          <p:cNvPr id="26" name="TextBox 25">
            <a:hlinkClick r:id="" action="ppaction://hlinkshowjump?jump=firstslide"/>
          </p:cNvPr>
          <p:cNvSpPr txBox="1"/>
          <p:nvPr/>
        </p:nvSpPr>
        <p:spPr>
          <a:xfrm>
            <a:off x="3657600" y="3121223"/>
            <a:ext cx="13716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" action="ppaction://hlinkshowjump?jump=firstslide"/>
              </a:rPr>
              <a:t>Home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048000" y="1447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86200" y="1447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24400" y="1447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1828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86200" y="1828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24400" y="1828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48000" y="2209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86200" y="2209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24400" y="2209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0" y="2590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86200" y="2590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24400" y="2590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2117</Words>
  <Application>Microsoft Office PowerPoint</Application>
  <PresentationFormat>On-screen Show (4:3)</PresentationFormat>
  <Paragraphs>455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Faceoff</vt:lpstr>
      <vt:lpstr>Shot</vt:lpstr>
      <vt:lpstr>Goal</vt:lpstr>
      <vt:lpstr>Penalty</vt:lpstr>
      <vt:lpstr>Player Stats</vt:lpstr>
      <vt:lpstr>Game Summary</vt:lpstr>
      <vt:lpstr>Game Summary</vt:lpstr>
      <vt:lpstr>Enter Player Number</vt:lpstr>
      <vt:lpstr>Enter Team</vt:lpstr>
      <vt:lpstr>Resources</vt:lpstr>
      <vt:lpstr>Ideas Not In Any Lax App Today</vt:lpstr>
      <vt:lpstr>Scorekeeping Cheat Sheet</vt:lpstr>
      <vt:lpstr>Scorekeeping Cheat Sheet</vt:lpstr>
      <vt:lpstr>Scorekeeping Cheat Sheet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O'Connell, Trey</dc:creator>
  <cp:lastModifiedBy>Tim</cp:lastModifiedBy>
  <cp:revision>18</cp:revision>
  <dcterms:created xsi:type="dcterms:W3CDTF">2013-03-22T21:43:27Z</dcterms:created>
  <dcterms:modified xsi:type="dcterms:W3CDTF">2013-07-08T02:29:31Z</dcterms:modified>
</cp:coreProperties>
</file>