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57" r:id="rId4"/>
    <p:sldId id="277" r:id="rId5"/>
    <p:sldId id="278" r:id="rId6"/>
    <p:sldId id="260" r:id="rId7"/>
    <p:sldId id="262" r:id="rId8"/>
    <p:sldId id="263" r:id="rId9"/>
    <p:sldId id="269" r:id="rId10"/>
    <p:sldId id="270" r:id="rId11"/>
    <p:sldId id="271" r:id="rId12"/>
    <p:sldId id="264" r:id="rId13"/>
    <p:sldId id="265" r:id="rId14"/>
    <p:sldId id="272" r:id="rId15"/>
    <p:sldId id="274" r:id="rId16"/>
    <p:sldId id="266" r:id="rId17"/>
    <p:sldId id="273" r:id="rId18"/>
    <p:sldId id="267" r:id="rId19"/>
    <p:sldId id="280" r:id="rId20"/>
    <p:sldId id="281" r:id="rId21"/>
    <p:sldId id="268" r:id="rId22"/>
    <p:sldId id="275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4" d="100"/>
          <a:sy n="64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1982A-C32C-41AE-BCB4-ED7334530670}" type="datetimeFigureOut">
              <a:rPr lang="en-GB" smtClean="0"/>
              <a:pPr/>
              <a:t>26/03/2016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C8FF1-4F91-4F9D-8BFD-68BC6597068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FF1-4F91-4F9D-8BFD-68BC6597068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FF1-4F91-4F9D-8BFD-68BC65970685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FF1-4F91-4F9D-8BFD-68BC65970685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8FF1-4F91-4F9D-8BFD-68BC65970685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26/03/2016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26/03/2016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26/03/2016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26/03/2016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26/03/2016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26/03/2016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26/03/2016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26/03/2016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26/03/2016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26/03/2016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872-D2C1-45D4-AD12-742E72A2F060}" type="datetimeFigureOut">
              <a:rPr lang="en-GB" smtClean="0"/>
              <a:pPr/>
              <a:t>26/03/2016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35872-D2C1-45D4-AD12-742E72A2F060}" type="datetimeFigureOut">
              <a:rPr lang="en-GB" smtClean="0"/>
              <a:pPr/>
              <a:t>26/03/2016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934AA-4B16-4521-842A-E0FDC9010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gtportal/w3suli" TargetMode="External"/><Relationship Id="rId2" Type="http://schemas.openxmlformats.org/officeDocument/2006/relationships/hyperlink" Target="http://www.egressy.info/w3su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fejlesztes.gtportal.e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Autofit/>
          </a:bodyPr>
          <a:lstStyle/>
          <a:p>
            <a:r>
              <a:rPr lang="hu-HU" sz="5500" b="1" dirty="0" smtClean="0">
                <a:latin typeface="Arabic Typesetting" pitchFamily="66" charset="-78"/>
                <a:cs typeface="Arabic Typesetting" pitchFamily="66" charset="-78"/>
              </a:rPr>
              <a:t>W3 Suli - nyílt forráskódú </a:t>
            </a:r>
            <a:endParaRPr lang="en-GB" sz="55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3517851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 projekt a Budapesti Műszaki Szakképzési Centrum Egressy Gábor Két Tanítási Nyelvű Szakközépiskolája NTP-MTTD-15-0194 pályázata keretében valósul meg.</a:t>
            </a:r>
          </a:p>
          <a:p>
            <a:r>
              <a:rPr lang="hu-HU" sz="3000" b="1" dirty="0" smtClean="0">
                <a:latin typeface="Arabic Typesetting" pitchFamily="66" charset="-78"/>
                <a:cs typeface="Arabic Typesetting" pitchFamily="66" charset="-78"/>
              </a:rPr>
              <a:t>A projekt támogatói:</a:t>
            </a:r>
          </a:p>
          <a:p>
            <a:pPr>
              <a:buNone/>
            </a:pPr>
            <a:endParaRPr lang="hu-HU" b="1" dirty="0" smtClean="0">
              <a:latin typeface="Arabic Typesetting" pitchFamily="66" charset="-78"/>
              <a:cs typeface="Arabic Typesetting" pitchFamily="66" charset="-78"/>
            </a:endParaRPr>
          </a:p>
          <a:p>
            <a:endParaRPr lang="en-GB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2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5877272"/>
            <a:ext cx="3687726" cy="752846"/>
          </a:xfrm>
          <a:prstGeom prst="rect">
            <a:avLst/>
          </a:prstGeom>
        </p:spPr>
      </p:pic>
      <p:pic>
        <p:nvPicPr>
          <p:cNvPr id="13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4293096"/>
            <a:ext cx="3196369" cy="217992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198884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u-H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abic Typesetting" pitchFamily="66" charset="-78"/>
                <a:ea typeface="+mn-ea"/>
                <a:cs typeface="Arabic Typesetting" pitchFamily="66" charset="-78"/>
              </a:rPr>
              <a:t>Előadó: </a:t>
            </a:r>
            <a: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abic Typesetting" pitchFamily="66" charset="-78"/>
                <a:ea typeface="+mn-ea"/>
                <a:cs typeface="Arabic Typesetting" pitchFamily="66" charset="-78"/>
              </a:rPr>
              <a:t>Tóth-Kovács Gellért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5500" b="1" dirty="0" smtClean="0">
                <a:latin typeface="Arabic Typesetting" pitchFamily="66" charset="-78"/>
                <a:cs typeface="Arabic Typesetting" pitchFamily="66" charset="-78"/>
              </a:rPr>
              <a:t>blogmotor projekt</a:t>
            </a:r>
            <a:endParaRPr lang="en-GB" sz="5500" dirty="0"/>
          </a:p>
        </p:txBody>
      </p:sp>
      <p:pic>
        <p:nvPicPr>
          <p:cNvPr id="10" name="Picture 9" descr="Untitled-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08" y="4437112"/>
            <a:ext cx="3528392" cy="153284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23528" y="2564904"/>
            <a:ext cx="849694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3528" y="1844824"/>
            <a:ext cx="849694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elcsi\Desktop\w3suli\Screenshot from 2016-03-19 14_54_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064896" cy="3562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51723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 blogmotor szerkezetének megvalósítása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51723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 blogmotor szerkezetének kódja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052092" cy="3941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CSS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blogmotor kinézetének/stílusának kialakítása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 felhasználó több – előre elkészített – stíluslapból választhat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a megjelenítő eszköz felbontásához illeszkedik (reszponzív)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akadálymentesített</a:t>
            </a:r>
          </a:p>
          <a:p>
            <a:pPr lvl="1"/>
            <a:endParaRPr lang="hu-HU" sz="2600" dirty="0" smtClean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3861048"/>
            <a:ext cx="8028384" cy="1749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5733256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 blogmotor stílusának kialakítása  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PHP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az űrlapokkal elküldött adatok feldolgozása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felhasználók kezelése (regisztráció, bejelentkezés, kijelentkezés)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tartalmak kezelése (létrehozás, szerkesztés, törlés)</a:t>
            </a:r>
          </a:p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felhasználói szint/jogosultság vizsgálata</a:t>
            </a:r>
          </a:p>
          <a:p>
            <a:pPr lvl="1"/>
            <a:r>
              <a:rPr lang="hu-HU" sz="2600" dirty="0" smtClean="0">
                <a:latin typeface="Arabic Typesetting" pitchFamily="66" charset="-78"/>
                <a:cs typeface="Arabic Typesetting" pitchFamily="66" charset="-78"/>
              </a:rPr>
              <a:t>1. szint: látogató</a:t>
            </a:r>
          </a:p>
          <a:p>
            <a:pPr lvl="1"/>
            <a:r>
              <a:rPr lang="hu-HU" sz="2600" dirty="0" smtClean="0">
                <a:latin typeface="Arabic Typesetting" pitchFamily="66" charset="-78"/>
                <a:cs typeface="Arabic Typesetting" pitchFamily="66" charset="-78"/>
              </a:rPr>
              <a:t>2. szint: regisztrált/belépett felhasználó</a:t>
            </a:r>
          </a:p>
          <a:p>
            <a:pPr lvl="2"/>
            <a:r>
              <a:rPr lang="hu-HU" sz="2600" dirty="0" smtClean="0">
                <a:latin typeface="Arabic Typesetting" pitchFamily="66" charset="-78"/>
                <a:cs typeface="Arabic Typesetting" pitchFamily="66" charset="-78"/>
              </a:rPr>
              <a:t>3. szint: moderátor</a:t>
            </a:r>
          </a:p>
          <a:p>
            <a:pPr lvl="2"/>
            <a:r>
              <a:rPr lang="hu-HU" sz="2600" dirty="0" smtClean="0">
                <a:latin typeface="Arabic Typesetting" pitchFamily="66" charset="-78"/>
                <a:cs typeface="Arabic Typesetting" pitchFamily="66" charset="-78"/>
              </a:rPr>
              <a:t>4. szint: rendszergazda</a:t>
            </a:r>
          </a:p>
          <a:p>
            <a:pPr lvl="2"/>
            <a:r>
              <a:rPr lang="hu-HU" sz="2600" dirty="0" smtClean="0">
                <a:latin typeface="Arabic Typesetting" pitchFamily="66" charset="-78"/>
                <a:cs typeface="Arabic Typesetting" pitchFamily="66" charset="-78"/>
              </a:rPr>
              <a:t>5. szint: kiemelt rendszergazda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elcsi\Desktop\w3suli\w3kepek\Screenshot from 2016-03-19 14_54_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68760"/>
            <a:ext cx="7909223" cy="4446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80526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Az oldal alapadatainak űrlapja 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80526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Az űrlappal elküldött adatok kezelése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7808235" cy="4617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MySQLi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az űrlapokkal elküldött adatok tárolása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webhely alapadatai (iskola neve és elérhetőségei)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oldalak tartalmi elemei (leírás, tartalom + oldalhoz tartozó cikkek)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kiegészítő tartalmak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menüsor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felhasználók adatai (felhasználónév, jelszó, felhasználói szint)</a:t>
            </a:r>
          </a:p>
          <a:p>
            <a:pPr lvl="1"/>
            <a:r>
              <a:rPr lang="hu-HU" smtClean="0">
                <a:latin typeface="Arabic Typesetting" pitchFamily="66" charset="-78"/>
                <a:cs typeface="Arabic Typesetting" pitchFamily="66" charset="-78"/>
              </a:rPr>
              <a:t>felhasználói </a:t>
            </a:r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csoportok és csoporttagok </a:t>
            </a:r>
          </a:p>
          <a:p>
            <a:pPr lvl="1"/>
            <a:endParaRPr lang="hu-HU" sz="2600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0526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Az adattáblák adminisztrációja - phpMyAdmin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2050" name="Picture 2" descr="C:\Users\Gelcsi\Desktop\documents-export-2016-03-21\Screenshot from 2016-03-21 14_33_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8196910" cy="4608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GitHub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blogmotor aktuális állapotának figyelése (+ változások követése)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régebbi verziókra visszatérés lehetősége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fejlesztők szinkron-munkájának megvalósítása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többverziós munka esetén: fork/branch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különböző fájlok módosítása esetén: master branch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509120"/>
            <a:ext cx="7285037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602128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 projekt főága és mellékága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lcsi\Desktop\w3suli\w3kepek\Screenshot from 2016-03-19 14_56_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812681" cy="4392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66124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Verziókövetés fájlokon keresztül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Előzménye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számos lehetőség létezik egy iskola életének bemutatására</a:t>
            </a:r>
          </a:p>
          <a:p>
            <a:pPr lvl="1"/>
            <a:r>
              <a:rPr lang="hu-HU" sz="3200" dirty="0" smtClean="0">
                <a:latin typeface="Arabic Typesetting" pitchFamily="66" charset="-78"/>
                <a:cs typeface="Arabic Typesetting" pitchFamily="66" charset="-78"/>
              </a:rPr>
              <a:t>bárki létrehozhat már szabadon weboldalakat</a:t>
            </a:r>
          </a:p>
          <a:p>
            <a:pPr lvl="1"/>
            <a:r>
              <a:rPr lang="hu-HU" sz="3200" dirty="0" smtClean="0">
                <a:latin typeface="Arabic Typesetting" pitchFamily="66" charset="-78"/>
                <a:cs typeface="Arabic Typesetting" pitchFamily="66" charset="-78"/>
              </a:rPr>
              <a:t>a tartalmak publikálása ellenőrzés nélkül is megtörténhet</a:t>
            </a:r>
          </a:p>
          <a:p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rendszeressé vált az internetes kommunikáció</a:t>
            </a:r>
          </a:p>
          <a:p>
            <a:pPr lvl="1"/>
            <a:r>
              <a:rPr lang="hu-HU" sz="3200" dirty="0" smtClean="0">
                <a:latin typeface="Arabic Typesetting" pitchFamily="66" charset="-78"/>
                <a:cs typeface="Arabic Typesetting" pitchFamily="66" charset="-78"/>
              </a:rPr>
              <a:t>információközlés levelezőrendszeren keresztül</a:t>
            </a:r>
          </a:p>
          <a:p>
            <a:pPr lvl="1"/>
            <a:r>
              <a:rPr lang="hu-HU" sz="3200" dirty="0" smtClean="0">
                <a:latin typeface="Arabic Typesetting" pitchFamily="66" charset="-78"/>
                <a:cs typeface="Arabic Typesetting" pitchFamily="66" charset="-78"/>
              </a:rPr>
              <a:t>tananyagok megosztása különféle platformokon</a:t>
            </a:r>
            <a:endParaRPr lang="hu-HU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1"/>
            <a:endParaRPr lang="en-GB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elcsi\Desktop\w3suli\w3kepek\Screenshot from 2016-03-19 14_57_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796740" cy="4383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66124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Feladatok kiosztása és tájékoztatás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felhasználók lehetőségei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683568" y="1700808"/>
            <a:ext cx="7920880" cy="4464496"/>
            <a:chOff x="683568" y="1700808"/>
            <a:chExt cx="7920880" cy="4464496"/>
          </a:xfrm>
        </p:grpSpPr>
        <p:grpSp>
          <p:nvGrpSpPr>
            <p:cNvPr id="22" name="Group 21"/>
            <p:cNvGrpSpPr/>
            <p:nvPr/>
          </p:nvGrpSpPr>
          <p:grpSpPr>
            <a:xfrm>
              <a:off x="683568" y="2204864"/>
              <a:ext cx="2520280" cy="1152128"/>
              <a:chOff x="1043608" y="2132856"/>
              <a:chExt cx="2520280" cy="1152128"/>
            </a:xfrm>
          </p:grpSpPr>
          <p:pic>
            <p:nvPicPr>
              <p:cNvPr id="10246" name="Picture 6" descr="https://d30y9cdsu7xlg0.cloudfront.net/png/121288-20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760" y="2132856"/>
                <a:ext cx="1152128" cy="1152128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403648" y="2492896"/>
                <a:ext cx="104547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000" b="1" i="1" dirty="0" smtClean="0">
                    <a:latin typeface="Arabic Typesetting" pitchFamily="66" charset="-78"/>
                    <a:cs typeface="Arabic Typesetting" pitchFamily="66" charset="-78"/>
                  </a:rPr>
                  <a:t>látogató</a:t>
                </a:r>
                <a:endParaRPr lang="en-GB" sz="3000" b="1" i="1" dirty="0">
                  <a:latin typeface="Arabic Typesetting" pitchFamily="66" charset="-78"/>
                  <a:cs typeface="Arabic Typesetting" pitchFamily="66" charset="-78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43608" y="2204864"/>
                <a:ext cx="2520280" cy="98640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83568" y="4653136"/>
              <a:ext cx="2520280" cy="1152128"/>
              <a:chOff x="1043608" y="4725144"/>
              <a:chExt cx="2520280" cy="1152128"/>
            </a:xfrm>
          </p:grpSpPr>
          <p:pic>
            <p:nvPicPr>
              <p:cNvPr id="10" name="Picture 6" descr="https://d30y9cdsu7xlg0.cloudfront.net/png/121288-20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760" y="4725144"/>
                <a:ext cx="1152128" cy="1152128"/>
              </a:xfrm>
              <a:prstGeom prst="rect">
                <a:avLst/>
              </a:prstGeom>
              <a:noFill/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259632" y="5085184"/>
                <a:ext cx="13324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000" b="1" i="1" dirty="0" smtClean="0">
                    <a:latin typeface="Arabic Typesetting" pitchFamily="66" charset="-78"/>
                    <a:cs typeface="Arabic Typesetting" pitchFamily="66" charset="-78"/>
                  </a:rPr>
                  <a:t>moderátor</a:t>
                </a:r>
                <a:endParaRPr lang="en-GB" sz="3000" b="1" i="1" dirty="0">
                  <a:latin typeface="Arabic Typesetting" pitchFamily="66" charset="-78"/>
                  <a:cs typeface="Arabic Typesetting" pitchFamily="66" charset="-78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043608" y="4797152"/>
                <a:ext cx="2520280" cy="98640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3568" y="3429000"/>
              <a:ext cx="2520280" cy="1152128"/>
              <a:chOff x="1043608" y="3429000"/>
              <a:chExt cx="2520280" cy="1152128"/>
            </a:xfrm>
          </p:grpSpPr>
          <p:pic>
            <p:nvPicPr>
              <p:cNvPr id="9" name="Picture 6" descr="https://d30y9cdsu7xlg0.cloudfront.net/png/121288-20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11760" y="3429000"/>
                <a:ext cx="1152128" cy="1152128"/>
              </a:xfrm>
              <a:prstGeom prst="rect">
                <a:avLst/>
              </a:prstGeom>
              <a:noFill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259632" y="3645024"/>
                <a:ext cx="13292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000" b="1" i="1" dirty="0" smtClean="0">
                    <a:latin typeface="Arabic Typesetting" pitchFamily="66" charset="-78"/>
                    <a:cs typeface="Arabic Typesetting" pitchFamily="66" charset="-78"/>
                  </a:rPr>
                  <a:t>regisztrált </a:t>
                </a:r>
                <a:endParaRPr lang="en-GB" sz="3000" b="1" i="1" dirty="0">
                  <a:latin typeface="Arabic Typesetting" pitchFamily="66" charset="-78"/>
                  <a:cs typeface="Arabic Typesetting" pitchFamily="66" charset="-78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043608" y="3501008"/>
                <a:ext cx="2520280" cy="98640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187624" y="3933056"/>
                <a:ext cx="138371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sz="3000" b="1" i="1" dirty="0" smtClean="0">
                    <a:latin typeface="Arabic Typesetting" pitchFamily="66" charset="-78"/>
                    <a:cs typeface="Arabic Typesetting" pitchFamily="66" charset="-78"/>
                  </a:rPr>
                  <a:t>felhasználó</a:t>
                </a:r>
                <a:endParaRPr lang="en-GB" sz="3000" b="1" i="1" dirty="0">
                  <a:latin typeface="Arabic Typesetting" pitchFamily="66" charset="-78"/>
                  <a:cs typeface="Arabic Typesetting" pitchFamily="66" charset="-78"/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499992" y="1700808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Nyilvános tartalom keresése/megjelenítése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499992" y="2492896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Bejelentkezés/kijelentkezés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499992" y="3284984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Belső saját tartalom keresése/megjelenítése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499992" y="4077072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Saját tartalmak feltöltése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499992" y="5661248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Moderátor feladatkör delegálása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499992" y="4869160"/>
              <a:ext cx="41044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Tartalmak külső/belső közzététele és törlése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cxnSp>
          <p:nvCxnSpPr>
            <p:cNvPr id="30" name="Elbow Connector 29"/>
            <p:cNvCxnSpPr>
              <a:stCxn id="14" idx="3"/>
              <a:endCxn id="23" idx="1"/>
            </p:cNvCxnSpPr>
            <p:nvPr/>
          </p:nvCxnSpPr>
          <p:spPr>
            <a:xfrm flipV="1">
              <a:off x="3203848" y="1952836"/>
              <a:ext cx="1296144" cy="817240"/>
            </a:xfrm>
            <a:prstGeom prst="bentConnector3">
              <a:avLst>
                <a:gd name="adj1" fmla="val 20885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/>
            <p:nvPr/>
          </p:nvCxnSpPr>
          <p:spPr>
            <a:xfrm flipV="1">
              <a:off x="3203848" y="2060848"/>
              <a:ext cx="1296144" cy="1944000"/>
            </a:xfrm>
            <a:prstGeom prst="bentConnector3">
              <a:avLst>
                <a:gd name="adj1" fmla="val 32951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15" idx="3"/>
            </p:cNvCxnSpPr>
            <p:nvPr/>
          </p:nvCxnSpPr>
          <p:spPr>
            <a:xfrm flipV="1">
              <a:off x="3203848" y="2852936"/>
              <a:ext cx="1296144" cy="1141276"/>
            </a:xfrm>
            <a:prstGeom prst="bentConnector3">
              <a:avLst>
                <a:gd name="adj1" fmla="val 32951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15" idx="3"/>
            </p:cNvCxnSpPr>
            <p:nvPr/>
          </p:nvCxnSpPr>
          <p:spPr>
            <a:xfrm flipV="1">
              <a:off x="3203848" y="3645024"/>
              <a:ext cx="1296144" cy="360000"/>
            </a:xfrm>
            <a:prstGeom prst="bentConnector3">
              <a:avLst>
                <a:gd name="adj1" fmla="val 32951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>
              <a:off x="3203848" y="4005064"/>
              <a:ext cx="1296000" cy="432048"/>
            </a:xfrm>
            <a:prstGeom prst="bentConnector3">
              <a:avLst>
                <a:gd name="adj1" fmla="val 33100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 flipV="1">
              <a:off x="3203848" y="1844824"/>
              <a:ext cx="1296000" cy="3384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flipV="1">
              <a:off x="3203848" y="2636912"/>
              <a:ext cx="1296144" cy="2592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139"/>
            <p:cNvCxnSpPr>
              <a:stCxn id="16" idx="3"/>
              <a:endCxn id="25" idx="1"/>
            </p:cNvCxnSpPr>
            <p:nvPr/>
          </p:nvCxnSpPr>
          <p:spPr>
            <a:xfrm flipV="1">
              <a:off x="3203848" y="3537012"/>
              <a:ext cx="1296144" cy="168133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16" idx="3"/>
              <a:endCxn id="26" idx="1"/>
            </p:cNvCxnSpPr>
            <p:nvPr/>
          </p:nvCxnSpPr>
          <p:spPr>
            <a:xfrm flipV="1">
              <a:off x="3203848" y="4329100"/>
              <a:ext cx="1296144" cy="889248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Elbow Connector 146"/>
            <p:cNvCxnSpPr>
              <a:stCxn id="16" idx="3"/>
              <a:endCxn id="28" idx="1"/>
            </p:cNvCxnSpPr>
            <p:nvPr/>
          </p:nvCxnSpPr>
          <p:spPr>
            <a:xfrm flipV="1">
              <a:off x="3203848" y="5121188"/>
              <a:ext cx="1296144" cy="9716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>
              <a:stCxn id="16" idx="3"/>
              <a:endCxn id="27" idx="1"/>
            </p:cNvCxnSpPr>
            <p:nvPr/>
          </p:nvCxnSpPr>
          <p:spPr>
            <a:xfrm>
              <a:off x="3203848" y="5218348"/>
              <a:ext cx="1296144" cy="694928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rendszergazdák lehetőségei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83568" y="1556792"/>
            <a:ext cx="7857256" cy="4716000"/>
            <a:chOff x="755576" y="1556792"/>
            <a:chExt cx="7857256" cy="4752528"/>
          </a:xfrm>
        </p:grpSpPr>
        <p:grpSp>
          <p:nvGrpSpPr>
            <p:cNvPr id="37" name="Group 36"/>
            <p:cNvGrpSpPr/>
            <p:nvPr/>
          </p:nvGrpSpPr>
          <p:grpSpPr>
            <a:xfrm>
              <a:off x="755576" y="2636912"/>
              <a:ext cx="2664296" cy="1152128"/>
              <a:chOff x="611560" y="4437112"/>
              <a:chExt cx="2664296" cy="1152128"/>
            </a:xfrm>
          </p:grpSpPr>
          <p:pic>
            <p:nvPicPr>
              <p:cNvPr id="10246" name="Picture 6" descr="https://d30y9cdsu7xlg0.cloudfront.net/png/121288-20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23728" y="4437112"/>
                <a:ext cx="1152128" cy="1152128"/>
              </a:xfrm>
              <a:prstGeom prst="rect">
                <a:avLst/>
              </a:prstGeom>
              <a:noFill/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611560" y="4509120"/>
                <a:ext cx="2520280" cy="986408"/>
                <a:chOff x="611560" y="4509120"/>
                <a:chExt cx="2520280" cy="986408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683568" y="4797152"/>
                  <a:ext cx="171393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sz="3000" b="1" i="1" dirty="0" smtClean="0">
                      <a:latin typeface="Arabic Typesetting" pitchFamily="66" charset="-78"/>
                      <a:cs typeface="Arabic Typesetting" pitchFamily="66" charset="-78"/>
                    </a:rPr>
                    <a:t>rendszergazda</a:t>
                  </a:r>
                  <a:endParaRPr lang="en-GB" sz="3000" b="1" i="1" dirty="0">
                    <a:latin typeface="Arabic Typesetting" pitchFamily="66" charset="-78"/>
                    <a:cs typeface="Arabic Typesetting" pitchFamily="66" charset="-78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611560" y="4509120"/>
                  <a:ext cx="2520280" cy="98640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3" name="Rounded Rectangle 22"/>
            <p:cNvSpPr/>
            <p:nvPr/>
          </p:nvSpPr>
          <p:spPr>
            <a:xfrm>
              <a:off x="4355976" y="1556792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Moderátorok lehetősége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55976" y="2204864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Felhasználók regisztrálása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5976" y="2924944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Főoldalak előkészítése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55976" y="3645024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Kiemelt tartalmak kezelése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55976" y="5805264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Általános rendszerbeállítások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55976" y="5085184"/>
              <a:ext cx="4248472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Rendszergazdák kijelölése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55576" y="4149080"/>
              <a:ext cx="2664296" cy="1152128"/>
              <a:chOff x="539552" y="2780928"/>
              <a:chExt cx="2664296" cy="1152128"/>
            </a:xfrm>
          </p:grpSpPr>
          <p:grpSp>
            <p:nvGrpSpPr>
              <p:cNvPr id="5" name="Group 20"/>
              <p:cNvGrpSpPr/>
              <p:nvPr/>
            </p:nvGrpSpPr>
            <p:grpSpPr>
              <a:xfrm>
                <a:off x="539552" y="2780928"/>
                <a:ext cx="2664296" cy="1152128"/>
                <a:chOff x="899592" y="3429000"/>
                <a:chExt cx="2664296" cy="1152128"/>
              </a:xfrm>
            </p:grpSpPr>
            <p:pic>
              <p:nvPicPr>
                <p:cNvPr id="9" name="Picture 6" descr="https://d30y9cdsu7xlg0.cloudfront.net/png/121288-200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411760" y="3429000"/>
                  <a:ext cx="1152128" cy="1152128"/>
                </a:xfrm>
                <a:prstGeom prst="rect">
                  <a:avLst/>
                </a:prstGeom>
                <a:noFill/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1331640" y="3645024"/>
                  <a:ext cx="986167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sz="3000" b="1" i="1" dirty="0" smtClean="0">
                      <a:latin typeface="Arabic Typesetting" pitchFamily="66" charset="-78"/>
                      <a:cs typeface="Arabic Typesetting" pitchFamily="66" charset="-78"/>
                    </a:rPr>
                    <a:t>kiemelt</a:t>
                  </a:r>
                  <a:endParaRPr lang="en-GB" sz="3000" b="1" i="1" dirty="0">
                    <a:latin typeface="Arabic Typesetting" pitchFamily="66" charset="-78"/>
                    <a:cs typeface="Arabic Typesetting" pitchFamily="66" charset="-78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899592" y="3501008"/>
                  <a:ext cx="2520280" cy="98640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187624" y="3933056"/>
                  <a:ext cx="18473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GB" sz="3000" b="1" i="1" dirty="0">
                    <a:latin typeface="Arabic Typesetting" pitchFamily="66" charset="-78"/>
                    <a:cs typeface="Arabic Typesetting" pitchFamily="66" charset="-78"/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611560" y="3212976"/>
                <a:ext cx="171393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000" b="1" i="1" dirty="0" smtClean="0">
                    <a:latin typeface="Arabic Typesetting" pitchFamily="66" charset="-78"/>
                    <a:cs typeface="Arabic Typesetting" pitchFamily="66" charset="-78"/>
                  </a:rPr>
                  <a:t>rendszergazda</a:t>
                </a:r>
                <a:endParaRPr lang="en-GB" sz="3000" b="1" i="1" dirty="0">
                  <a:latin typeface="Arabic Typesetting" pitchFamily="66" charset="-78"/>
                  <a:cs typeface="Arabic Typesetting" pitchFamily="66" charset="-78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355976" y="4365104"/>
              <a:ext cx="4256856" cy="5040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i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Moderátorok kijelölése (személy vagy csoport)</a:t>
              </a:r>
              <a:endParaRPr lang="en-GB" sz="2400" i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  <p:cxnSp>
          <p:nvCxnSpPr>
            <p:cNvPr id="40" name="Elbow Connector 39"/>
            <p:cNvCxnSpPr/>
            <p:nvPr/>
          </p:nvCxnSpPr>
          <p:spPr>
            <a:xfrm flipV="1">
              <a:off x="3275856" y="1700808"/>
              <a:ext cx="1080120" cy="1393304"/>
            </a:xfrm>
            <a:prstGeom prst="bentConnector3">
              <a:avLst>
                <a:gd name="adj1" fmla="val 3589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flipV="1">
              <a:off x="3275856" y="2348880"/>
              <a:ext cx="1080120" cy="720000"/>
            </a:xfrm>
            <a:prstGeom prst="bentConnector3">
              <a:avLst>
                <a:gd name="adj1" fmla="val 3589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flipV="1">
              <a:off x="3275856" y="3068960"/>
              <a:ext cx="1080120" cy="0"/>
            </a:xfrm>
            <a:prstGeom prst="bentConnector3">
              <a:avLst>
                <a:gd name="adj1" fmla="val 34127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>
              <a:off x="3275856" y="3068960"/>
              <a:ext cx="1080120" cy="720000"/>
            </a:xfrm>
            <a:prstGeom prst="bentConnector3">
              <a:avLst>
                <a:gd name="adj1" fmla="val 36478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>
              <a:off x="3275856" y="3068960"/>
              <a:ext cx="1080120" cy="1415008"/>
            </a:xfrm>
            <a:prstGeom prst="bentConnector3">
              <a:avLst>
                <a:gd name="adj1" fmla="val 36478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 flipV="1">
              <a:off x="3275856" y="1844824"/>
              <a:ext cx="1080000" cy="2916324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15" idx="3"/>
              <a:endCxn id="24" idx="1"/>
            </p:cNvCxnSpPr>
            <p:nvPr/>
          </p:nvCxnSpPr>
          <p:spPr>
            <a:xfrm flipV="1">
              <a:off x="3275856" y="2456892"/>
              <a:ext cx="1080000" cy="2304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5" idx="3"/>
              <a:endCxn id="25" idx="1"/>
            </p:cNvCxnSpPr>
            <p:nvPr/>
          </p:nvCxnSpPr>
          <p:spPr>
            <a:xfrm flipV="1">
              <a:off x="3275856" y="3176972"/>
              <a:ext cx="1080120" cy="1584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15" idx="3"/>
              <a:endCxn id="26" idx="1"/>
            </p:cNvCxnSpPr>
            <p:nvPr/>
          </p:nvCxnSpPr>
          <p:spPr>
            <a:xfrm flipV="1">
              <a:off x="3275856" y="3897052"/>
              <a:ext cx="1080120" cy="864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15" idx="3"/>
              <a:endCxn id="38" idx="1"/>
            </p:cNvCxnSpPr>
            <p:nvPr/>
          </p:nvCxnSpPr>
          <p:spPr>
            <a:xfrm flipV="1">
              <a:off x="3275856" y="4617132"/>
              <a:ext cx="1080000" cy="144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>
              <a:off x="3275856" y="4725144"/>
              <a:ext cx="1080120" cy="576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/>
            <p:nvPr/>
          </p:nvCxnSpPr>
          <p:spPr>
            <a:xfrm>
              <a:off x="3275856" y="4725144"/>
              <a:ext cx="1080120" cy="1332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Köszönöm a megtisztelő figyelmet!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500" b="1" dirty="0" smtClean="0">
                <a:latin typeface="Arabic Typesetting" pitchFamily="66" charset="-78"/>
                <a:cs typeface="Arabic Typesetting" pitchFamily="66" charset="-78"/>
              </a:rPr>
              <a:t>A blogmotor megtekinthető:</a:t>
            </a:r>
          </a:p>
          <a:p>
            <a:pPr lvl="1"/>
            <a:r>
              <a:rPr lang="hu-HU" sz="3500" dirty="0" smtClean="0">
                <a:latin typeface="Arabic Typesetting" pitchFamily="66" charset="-78"/>
                <a:cs typeface="Arabic Typesetting" pitchFamily="66" charset="-78"/>
                <a:hlinkClick r:id="rId2"/>
              </a:rPr>
              <a:t>www.egressy.info/w3suli</a:t>
            </a:r>
            <a:endParaRPr lang="hu-HU" sz="3500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hu-HU" sz="3500" b="1" dirty="0" smtClean="0">
                <a:latin typeface="Arabic Typesetting" pitchFamily="66" charset="-78"/>
                <a:cs typeface="Arabic Typesetting" pitchFamily="66" charset="-78"/>
              </a:rPr>
              <a:t>A blogmotor letölthető:</a:t>
            </a:r>
          </a:p>
          <a:p>
            <a:pPr lvl="1"/>
            <a:r>
              <a:rPr lang="hu-HU" sz="3500" dirty="0" smtClean="0">
                <a:latin typeface="Arabic Typesetting" pitchFamily="66" charset="-78"/>
                <a:cs typeface="Arabic Typesetting" pitchFamily="66" charset="-78"/>
                <a:hlinkClick r:id="rId3"/>
              </a:rPr>
              <a:t>www.github.com/gtportal/w3suli</a:t>
            </a:r>
            <a:endParaRPr lang="hu-HU" sz="3500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hu-HU" sz="3500" b="1" dirty="0" smtClean="0">
                <a:latin typeface="Arabic Typesetting" pitchFamily="66" charset="-78"/>
                <a:cs typeface="Arabic Typesetting" pitchFamily="66" charset="-78"/>
              </a:rPr>
              <a:t>A projekt során használt források:</a:t>
            </a:r>
          </a:p>
          <a:p>
            <a:pPr lvl="1"/>
            <a:r>
              <a:rPr lang="hu-HU" sz="3500" dirty="0" smtClean="0">
                <a:latin typeface="Arabic Typesetting" pitchFamily="66" charset="-78"/>
                <a:cs typeface="Arabic Typesetting" pitchFamily="66" charset="-78"/>
                <a:hlinkClick r:id="rId4"/>
              </a:rPr>
              <a:t>www.webfejlesztes.gtportal.eu/</a:t>
            </a:r>
            <a:endParaRPr lang="hu-HU" sz="3500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projekt célja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>
                <a:latin typeface="Arabic Typesetting" pitchFamily="66" charset="-78"/>
                <a:cs typeface="Arabic Typesetting" pitchFamily="66" charset="-78"/>
              </a:rPr>
              <a:t>Facebook-hoz hasonló blogmotor elkészítése, ahol</a:t>
            </a:r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 tanárok és a diákok munkáikat közzétehetik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minden látogató számára 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meghatározott célcsoport (pl. DÖK, 12.B osztály) számára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csoportok/osztályok aloldalakat hozhatnak létre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megjegyzéseket/cikkeket írhatnak (élménybeszámolók, ötletek)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 </a:t>
            </a:r>
            <a:r>
              <a:rPr lang="hu-HU" smtClean="0">
                <a:latin typeface="Arabic Typesetting" pitchFamily="66" charset="-78"/>
                <a:cs typeface="Arabic Typesetting" pitchFamily="66" charset="-78"/>
              </a:rPr>
              <a:t>megjelenített tartalmakat a moderátorok </a:t>
            </a:r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publikálás előtt ellenőrizhetik</a:t>
            </a:r>
          </a:p>
          <a:p>
            <a:pPr lvl="2"/>
            <a:r>
              <a:rPr lang="hu-HU" sz="2800" dirty="0" smtClean="0">
                <a:latin typeface="Arabic Typesetting" pitchFamily="66" charset="-78"/>
                <a:cs typeface="Arabic Typesetting" pitchFamily="66" charset="-78"/>
              </a:rPr>
              <a:t>engedélyezhetik, törölhetik, szerkeszthetik</a:t>
            </a:r>
          </a:p>
          <a:p>
            <a:pPr lvl="2">
              <a:buNone/>
            </a:pPr>
            <a:endParaRPr lang="hu-HU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1"/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projekt célja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>
                <a:latin typeface="Arabic Typesetting" pitchFamily="66" charset="-78"/>
                <a:cs typeface="Arabic Typesetting" pitchFamily="66" charset="-78"/>
              </a:rPr>
              <a:t>a projektben részvevő tanulók oktatása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 webfejlesztéshez szükséges ismeretanyag elsajátítása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problémamegoldó készség fejlesztése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csoportmunka megismerése</a:t>
            </a:r>
          </a:p>
          <a:p>
            <a:r>
              <a:rPr lang="hu-HU" sz="3400" dirty="0" smtClean="0">
                <a:latin typeface="Arabic Typesetting" pitchFamily="66" charset="-78"/>
                <a:cs typeface="Arabic Typesetting" pitchFamily="66" charset="-78"/>
              </a:rPr>
              <a:t>szakmai gyakorlat igazolása és referencia szerzése</a:t>
            </a:r>
          </a:p>
          <a:p>
            <a:pPr lvl="1"/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projekt résztvevői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673424"/>
            <a:ext cx="8229600" cy="4419872"/>
          </a:xfrm>
        </p:spPr>
        <p:txBody>
          <a:bodyPr numCol="1">
            <a:noAutofit/>
          </a:bodyPr>
          <a:lstStyle/>
          <a:p>
            <a:r>
              <a:rPr lang="hu-HU" b="1" dirty="0" smtClean="0">
                <a:latin typeface="Arabic Typesetting" pitchFamily="66" charset="-78"/>
                <a:cs typeface="Arabic Typesetting" pitchFamily="66" charset="-78"/>
              </a:rPr>
              <a:t>Projektvezető/koordinátor: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Gál Tamás, Sallai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András</a:t>
            </a:r>
          </a:p>
          <a:p>
            <a:r>
              <a:rPr lang="hu-HU" b="1" dirty="0" smtClean="0">
                <a:latin typeface="Arabic Typesetting" pitchFamily="66" charset="-78"/>
                <a:cs typeface="Arabic Typesetting" pitchFamily="66" charset="-78"/>
              </a:rPr>
              <a:t>Programkód: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Bárczi Dávid,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Guti Patrik,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Szabó Máté,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Szép Balázs, Tóth-Kovács Gellért, Wigmond Ádám</a:t>
            </a:r>
          </a:p>
          <a:p>
            <a:r>
              <a:rPr lang="hu-HU" b="1" dirty="0" smtClean="0">
                <a:latin typeface="Arabic Typesetting" pitchFamily="66" charset="-78"/>
                <a:cs typeface="Arabic Typesetting" pitchFamily="66" charset="-78"/>
              </a:rPr>
              <a:t>Design és tesztelés: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Bárczi Dávid,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Beschenbacher Kornél,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Guti Patrik,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Nagy Gábor,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Nagy Tamás, Pallagi Dániel,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Parma Robin,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Répás Benedek,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Salamon Péter,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Szabó Máté,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Szilágyi István, Varga Krisztián,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Wimetal Noémi</a:t>
            </a:r>
            <a:endParaRPr lang="hu-HU" sz="3000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hu-HU" b="1" dirty="0" smtClean="0">
                <a:latin typeface="Arabic Typesetting" pitchFamily="66" charset="-78"/>
                <a:cs typeface="Arabic Typesetting" pitchFamily="66" charset="-78"/>
              </a:rPr>
              <a:t>Grafika: 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Gregus Bence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 projekt megvalósítása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GNU General Public License v3</a:t>
            </a:r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 alatt érhető el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korlátlan számban letölthető, másolható és telepítő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szabadon használható, módosítható és továbbfejleszthető</a:t>
            </a:r>
          </a:p>
          <a:p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nyílt forráskódú szoftverek használata: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Operációs rendszer: Linux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Fejlesztői környezet: NetBeans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Programozás/kódolás: PHP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Adatbázis-kezelés: MySQLi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Grafika: GIMP</a:t>
            </a:r>
          </a:p>
          <a:p>
            <a:pPr lvl="1"/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Alkalmazott technikák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 blogmotor felépítése: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az oldal váza: HTML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elrendezés/design: CSS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algoritmus: PHP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adatbázis: MySQLi</a:t>
            </a:r>
          </a:p>
          <a:p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Projekt állapotának követése: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projekt előrehaladása: GitHub</a:t>
            </a:r>
          </a:p>
          <a:p>
            <a:pPr lvl="1"/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projekt résztvevőinek előrehaladása: Google Drive</a:t>
            </a:r>
          </a:p>
          <a:p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  <a:p>
            <a:endParaRPr lang="hu-HU" dirty="0" smtClean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b="1" dirty="0" smtClean="0">
                <a:latin typeface="Arabic Typesetting" pitchFamily="66" charset="-78"/>
                <a:cs typeface="Arabic Typesetting" pitchFamily="66" charset="-78"/>
              </a:rPr>
              <a:t>HTML</a:t>
            </a:r>
            <a:endParaRPr lang="en-GB" sz="60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blogmotor szerkezetének/elrendezésének kialakítása</a:t>
            </a:r>
          </a:p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oldalak személyre szabása (űrlapok segítségével)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aloldalak és cikkek létrehozása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megjelenítendő tartalmak feltöltése és módosítása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stíluslap kiválasztása</a:t>
            </a:r>
          </a:p>
          <a:p>
            <a:pPr lvl="1"/>
            <a:r>
              <a:rPr lang="hu-HU" dirty="0" smtClean="0">
                <a:latin typeface="Arabic Typesetting" pitchFamily="66" charset="-78"/>
                <a:cs typeface="Arabic Typesetting" pitchFamily="66" charset="-78"/>
              </a:rPr>
              <a:t>felhasználókezelés</a:t>
            </a:r>
          </a:p>
          <a:p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adott oldal tartalmának megjelenítése (</a:t>
            </a:r>
            <a:r>
              <a:rPr lang="hu-HU" sz="3000" b="1" dirty="0" smtClean="0">
                <a:latin typeface="Arabic Typesetting" pitchFamily="66" charset="-78"/>
                <a:cs typeface="Arabic Typesetting" pitchFamily="66" charset="-78"/>
              </a:rPr>
              <a:t>dinamikus</a:t>
            </a:r>
            <a:r>
              <a:rPr lang="hu-HU" sz="3000" dirty="0" smtClean="0">
                <a:latin typeface="Arabic Typesetting" pitchFamily="66" charset="-78"/>
                <a:cs typeface="Arabic Typesetting" pitchFamily="66" charset="-78"/>
              </a:rPr>
              <a:t>)</a:t>
            </a:r>
            <a:endParaRPr lang="en-GB" sz="3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27584" y="1484784"/>
            <a:ext cx="7488832" cy="3888432"/>
            <a:chOff x="1187624" y="476672"/>
            <a:chExt cx="6984776" cy="3528392"/>
          </a:xfrm>
        </p:grpSpPr>
        <p:grpSp>
          <p:nvGrpSpPr>
            <p:cNvPr id="12" name="Group 11"/>
            <p:cNvGrpSpPr/>
            <p:nvPr/>
          </p:nvGrpSpPr>
          <p:grpSpPr>
            <a:xfrm>
              <a:off x="1187624" y="476672"/>
              <a:ext cx="6984776" cy="3528392"/>
              <a:chOff x="1115616" y="404664"/>
              <a:chExt cx="6984776" cy="352839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15616" y="404664"/>
                <a:ext cx="6984776" cy="3528392"/>
                <a:chOff x="1259632" y="548680"/>
                <a:chExt cx="6984776" cy="295232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259632" y="548680"/>
                  <a:ext cx="6984776" cy="29523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259632" y="548680"/>
                  <a:ext cx="6984776" cy="64807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sz="2000" b="1" dirty="0" smtClean="0">
                      <a:solidFill>
                        <a:schemeClr val="tx1"/>
                      </a:solidFill>
                    </a:rPr>
                    <a:t>Fejléc</a:t>
                  </a:r>
                  <a:endParaRPr lang="en-GB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259632" y="1196752"/>
                  <a:ext cx="6984776" cy="288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b="1" dirty="0" smtClean="0">
                      <a:solidFill>
                        <a:schemeClr val="tx1"/>
                      </a:solidFill>
                    </a:rPr>
                    <a:t>Menüsor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259632" y="1484784"/>
                  <a:ext cx="1224136" cy="17281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b="1" dirty="0" smtClean="0">
                      <a:solidFill>
                        <a:schemeClr val="tx1"/>
                      </a:solidFill>
                    </a:rPr>
                    <a:t>Helyi menü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7020272" y="1484784"/>
                  <a:ext cx="1224136" cy="17281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b="1" dirty="0" smtClean="0">
                      <a:solidFill>
                        <a:schemeClr val="tx1"/>
                      </a:solidFill>
                    </a:rPr>
                    <a:t>Kiegészítő tartalom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259632" y="3212976"/>
                  <a:ext cx="6984776" cy="2880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b="1" dirty="0" smtClean="0">
                      <a:solidFill>
                        <a:schemeClr val="tx1"/>
                      </a:solidFill>
                    </a:rPr>
                    <a:t>Lábléc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2339752" y="1515454"/>
                <a:ext cx="4536504" cy="20575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b="1" dirty="0" smtClean="0">
                    <a:solidFill>
                      <a:schemeClr val="tx1"/>
                    </a:solidFill>
                  </a:rPr>
                  <a:t>Tartalom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3" name="Kép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69230" b="-11533"/>
            <a:stretch>
              <a:fillRect/>
            </a:stretch>
          </p:blipFill>
          <p:spPr>
            <a:xfrm>
              <a:off x="1259632" y="1268760"/>
              <a:ext cx="288032" cy="288032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0" y="551723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i="1" dirty="0" smtClean="0">
                <a:latin typeface="Arabic Typesetting" pitchFamily="66" charset="-78"/>
                <a:cs typeface="Arabic Typesetting" pitchFamily="66" charset="-78"/>
              </a:rPr>
              <a:t>A blogmotor szerkezetének terve</a:t>
            </a:r>
            <a:endParaRPr lang="en-GB" sz="3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605</Words>
  <Application>Microsoft Office PowerPoint</Application>
  <PresentationFormat>On-screen Show (4:3)</PresentationFormat>
  <Paragraphs>137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W3 Suli - nyílt forráskódú </vt:lpstr>
      <vt:lpstr>Előzménye</vt:lpstr>
      <vt:lpstr>A projekt célja</vt:lpstr>
      <vt:lpstr>A projekt célja</vt:lpstr>
      <vt:lpstr>A projekt résztvevői</vt:lpstr>
      <vt:lpstr>A projekt megvalósítása</vt:lpstr>
      <vt:lpstr>Alkalmazott technikák</vt:lpstr>
      <vt:lpstr>HTML</vt:lpstr>
      <vt:lpstr>Slide 9</vt:lpstr>
      <vt:lpstr>Slide 10</vt:lpstr>
      <vt:lpstr>Slide 11</vt:lpstr>
      <vt:lpstr>CSS</vt:lpstr>
      <vt:lpstr>PHP</vt:lpstr>
      <vt:lpstr>Slide 14</vt:lpstr>
      <vt:lpstr>Slide 15</vt:lpstr>
      <vt:lpstr>MySQLi</vt:lpstr>
      <vt:lpstr>Slide 17</vt:lpstr>
      <vt:lpstr>GitHub</vt:lpstr>
      <vt:lpstr>Slide 19</vt:lpstr>
      <vt:lpstr>Slide 20</vt:lpstr>
      <vt:lpstr>A felhasználók lehetőségei</vt:lpstr>
      <vt:lpstr>A rendszergazdák lehetőségei</vt:lpstr>
      <vt:lpstr>Köszönöm a megtisztelő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 Suli Projekt</dc:title>
  <dc:creator>Tóth-Kovács Gellért</dc:creator>
  <cp:lastModifiedBy>Tóth-Kovács Gellért</cp:lastModifiedBy>
  <cp:revision>176</cp:revision>
  <dcterms:created xsi:type="dcterms:W3CDTF">2016-03-16T11:51:28Z</dcterms:created>
  <dcterms:modified xsi:type="dcterms:W3CDTF">2016-03-26T11:49:23Z</dcterms:modified>
</cp:coreProperties>
</file>