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1" r:id="rId5"/>
    <p:sldId id="262" r:id="rId6"/>
    <p:sldId id="263" r:id="rId7"/>
    <p:sldId id="265" r:id="rId8"/>
    <p:sldId id="264" r:id="rId9"/>
    <p:sldId id="266" r:id="rId10"/>
    <p:sldId id="267" r:id="rId11"/>
    <p:sldId id="269" r:id="rId12"/>
    <p:sldId id="271" r:id="rId13"/>
    <p:sldId id="272" r:id="rId14"/>
    <p:sldId id="273" r:id="rId15"/>
    <p:sldId id="274"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91168-307F-4E11-8293-D3D8589F3865}"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F21502D1-560A-4951-9A3D-EA471B2CC320}">
      <dgm:prSet/>
      <dgm:spPr/>
      <dgm:t>
        <a:bodyPr/>
        <a:lstStyle/>
        <a:p>
          <a:pPr>
            <a:defRPr b="1"/>
          </a:pPr>
          <a:r>
            <a:rPr lang="en-US"/>
            <a:t>When performing a hypothesis test on average monthly cases:</a:t>
          </a:r>
        </a:p>
      </dgm:t>
    </dgm:pt>
    <dgm:pt modelId="{3F36FBCB-D737-4107-8B6D-D8C4A57E267F}" type="parTrans" cxnId="{D707BBEF-39BB-4458-B002-56FE698D469F}">
      <dgm:prSet/>
      <dgm:spPr/>
      <dgm:t>
        <a:bodyPr/>
        <a:lstStyle/>
        <a:p>
          <a:endParaRPr lang="en-US"/>
        </a:p>
      </dgm:t>
    </dgm:pt>
    <dgm:pt modelId="{F516BEC2-A67D-410C-B3C3-A7DDF5211977}" type="sibTrans" cxnId="{D707BBEF-39BB-4458-B002-56FE698D469F}">
      <dgm:prSet/>
      <dgm:spPr/>
      <dgm:t>
        <a:bodyPr/>
        <a:lstStyle/>
        <a:p>
          <a:endParaRPr lang="en-US"/>
        </a:p>
      </dgm:t>
    </dgm:pt>
    <dgm:pt modelId="{51518781-3553-48A0-BFA3-E37C5C9802C7}">
      <dgm:prSet/>
      <dgm:spPr/>
      <dgm:t>
        <a:bodyPr/>
        <a:lstStyle/>
        <a:p>
          <a:r>
            <a:rPr lang="en-US"/>
            <a:t>The Null Hypothesis (h0) is 5,000,000 cases</a:t>
          </a:r>
        </a:p>
      </dgm:t>
    </dgm:pt>
    <dgm:pt modelId="{EE2C0A02-6834-4F35-98A6-7FAB92F739C8}" type="parTrans" cxnId="{98441EE8-E8E5-45DC-B8F7-CB64E8628A21}">
      <dgm:prSet/>
      <dgm:spPr/>
      <dgm:t>
        <a:bodyPr/>
        <a:lstStyle/>
        <a:p>
          <a:endParaRPr lang="en-US"/>
        </a:p>
      </dgm:t>
    </dgm:pt>
    <dgm:pt modelId="{6878AD00-3F99-42F0-9712-DC0A67A9438D}" type="sibTrans" cxnId="{98441EE8-E8E5-45DC-B8F7-CB64E8628A21}">
      <dgm:prSet/>
      <dgm:spPr/>
      <dgm:t>
        <a:bodyPr/>
        <a:lstStyle/>
        <a:p>
          <a:endParaRPr lang="en-US"/>
        </a:p>
      </dgm:t>
    </dgm:pt>
    <dgm:pt modelId="{C42470DD-00CF-41DC-8928-640A002E5F59}">
      <dgm:prSet/>
      <dgm:spPr/>
      <dgm:t>
        <a:bodyPr/>
        <a:lstStyle/>
        <a:p>
          <a:r>
            <a:rPr lang="en-US"/>
            <a:t>The Alternate Hypothesis (h1) is not equal to 5,000,000 cases</a:t>
          </a:r>
        </a:p>
      </dgm:t>
    </dgm:pt>
    <dgm:pt modelId="{20A31567-4B23-4DB5-A9F5-C5D7706B9F45}" type="parTrans" cxnId="{8F9485D5-8D77-4335-A7A1-94C3F6C867B8}">
      <dgm:prSet/>
      <dgm:spPr/>
      <dgm:t>
        <a:bodyPr/>
        <a:lstStyle/>
        <a:p>
          <a:endParaRPr lang="en-US"/>
        </a:p>
      </dgm:t>
    </dgm:pt>
    <dgm:pt modelId="{6516CDCC-5171-41B5-BAC0-D0031AC8EEED}" type="sibTrans" cxnId="{8F9485D5-8D77-4335-A7A1-94C3F6C867B8}">
      <dgm:prSet/>
      <dgm:spPr/>
      <dgm:t>
        <a:bodyPr/>
        <a:lstStyle/>
        <a:p>
          <a:endParaRPr lang="en-US"/>
        </a:p>
      </dgm:t>
    </dgm:pt>
    <dgm:pt modelId="{77E4AC11-7997-4372-A415-96E77E91B5E4}">
      <dgm:prSet/>
      <dgm:spPr/>
      <dgm:t>
        <a:bodyPr/>
        <a:lstStyle/>
        <a:p>
          <a:pPr>
            <a:defRPr b="1"/>
          </a:pPr>
          <a:r>
            <a:rPr lang="en-US"/>
            <a:t>When the hypothesis testing is conducted:</a:t>
          </a:r>
        </a:p>
      </dgm:t>
    </dgm:pt>
    <dgm:pt modelId="{B7F837FD-2DDF-4AF7-890D-8B1B445CDB87}" type="parTrans" cxnId="{ABCFD9F7-6E83-4675-8804-45FCE6DFB4AC}">
      <dgm:prSet/>
      <dgm:spPr/>
      <dgm:t>
        <a:bodyPr/>
        <a:lstStyle/>
        <a:p>
          <a:endParaRPr lang="en-US"/>
        </a:p>
      </dgm:t>
    </dgm:pt>
    <dgm:pt modelId="{7FDAE712-26FC-4AA3-8779-3818902B1F48}" type="sibTrans" cxnId="{ABCFD9F7-6E83-4675-8804-45FCE6DFB4AC}">
      <dgm:prSet/>
      <dgm:spPr/>
      <dgm:t>
        <a:bodyPr/>
        <a:lstStyle/>
        <a:p>
          <a:endParaRPr lang="en-US"/>
        </a:p>
      </dgm:t>
    </dgm:pt>
    <dgm:pt modelId="{DEE6AA39-25B4-462E-8818-0BD980E002CB}">
      <dgm:prSet/>
      <dgm:spPr/>
      <dgm:t>
        <a:bodyPr/>
        <a:lstStyle/>
        <a:p>
          <a:r>
            <a:rPr lang="en-US"/>
            <a:t>The sample mean is 3,216,313</a:t>
          </a:r>
        </a:p>
      </dgm:t>
    </dgm:pt>
    <dgm:pt modelId="{F9AC1AA5-E88E-42D9-96BE-86462534441F}" type="parTrans" cxnId="{7FD33C72-61B0-4E96-B019-A2AE09CA0204}">
      <dgm:prSet/>
      <dgm:spPr/>
      <dgm:t>
        <a:bodyPr/>
        <a:lstStyle/>
        <a:p>
          <a:endParaRPr lang="en-US"/>
        </a:p>
      </dgm:t>
    </dgm:pt>
    <dgm:pt modelId="{05F328FF-5CF6-475D-8636-C530F9F376C5}" type="sibTrans" cxnId="{7FD33C72-61B0-4E96-B019-A2AE09CA0204}">
      <dgm:prSet/>
      <dgm:spPr/>
      <dgm:t>
        <a:bodyPr/>
        <a:lstStyle/>
        <a:p>
          <a:endParaRPr lang="en-US"/>
        </a:p>
      </dgm:t>
    </dgm:pt>
    <dgm:pt modelId="{91605237-544F-43A0-92B6-663B141779A3}">
      <dgm:prSet/>
      <dgm:spPr/>
      <dgm:t>
        <a:bodyPr/>
        <a:lstStyle/>
        <a:p>
          <a:r>
            <a:rPr lang="en-US" dirty="0"/>
            <a:t>The Null Hypothesis is rejected because the     z value is </a:t>
          </a:r>
          <a:r>
            <a:rPr lang="en-US" dirty="0" err="1"/>
            <a:t>is</a:t>
          </a:r>
          <a:r>
            <a:rPr lang="en-US" dirty="0"/>
            <a:t> 0.58</a:t>
          </a:r>
        </a:p>
      </dgm:t>
    </dgm:pt>
    <dgm:pt modelId="{F5BC76AE-4352-46D6-9456-7C042F4D3B74}" type="parTrans" cxnId="{17CE9C97-7F0C-42E7-9477-7CCEE4FDB387}">
      <dgm:prSet/>
      <dgm:spPr/>
      <dgm:t>
        <a:bodyPr/>
        <a:lstStyle/>
        <a:p>
          <a:endParaRPr lang="en-US"/>
        </a:p>
      </dgm:t>
    </dgm:pt>
    <dgm:pt modelId="{75D214C5-93D3-4508-AE5A-007D2E2C5E6C}" type="sibTrans" cxnId="{17CE9C97-7F0C-42E7-9477-7CCEE4FDB387}">
      <dgm:prSet/>
      <dgm:spPr/>
      <dgm:t>
        <a:bodyPr/>
        <a:lstStyle/>
        <a:p>
          <a:endParaRPr lang="en-US"/>
        </a:p>
      </dgm:t>
    </dgm:pt>
    <dgm:pt modelId="{B2E9A868-2470-4469-A3A3-A799867CC748}">
      <dgm:prSet/>
      <dgm:spPr/>
      <dgm:t>
        <a:bodyPr/>
        <a:lstStyle/>
        <a:p>
          <a:r>
            <a:rPr lang="en-US"/>
            <a:t>Based on the hypothesis testing there is evidence that the average monthly cases are not 5 million</a:t>
          </a:r>
        </a:p>
      </dgm:t>
    </dgm:pt>
    <dgm:pt modelId="{F30529A0-6D63-401D-82A5-39DE9B84025F}" type="parTrans" cxnId="{5E5EC99D-0CCF-426B-A467-1464F645E249}">
      <dgm:prSet/>
      <dgm:spPr/>
      <dgm:t>
        <a:bodyPr/>
        <a:lstStyle/>
        <a:p>
          <a:endParaRPr lang="en-US"/>
        </a:p>
      </dgm:t>
    </dgm:pt>
    <dgm:pt modelId="{BE173EAF-BBA2-42F1-8D53-1E6E4C2AF482}" type="sibTrans" cxnId="{5E5EC99D-0CCF-426B-A467-1464F645E249}">
      <dgm:prSet/>
      <dgm:spPr/>
      <dgm:t>
        <a:bodyPr/>
        <a:lstStyle/>
        <a:p>
          <a:endParaRPr lang="en-US"/>
        </a:p>
      </dgm:t>
    </dgm:pt>
    <dgm:pt modelId="{0F08C4C5-B7AA-4CAB-A5F9-C4A5881C4C52}" type="pres">
      <dgm:prSet presAssocID="{D7191168-307F-4E11-8293-D3D8589F3865}" presName="root" presStyleCnt="0">
        <dgm:presLayoutVars>
          <dgm:dir/>
          <dgm:resizeHandles val="exact"/>
        </dgm:presLayoutVars>
      </dgm:prSet>
      <dgm:spPr/>
    </dgm:pt>
    <dgm:pt modelId="{2AE81E52-E051-45ED-AF59-3D7C198B00BB}" type="pres">
      <dgm:prSet presAssocID="{F21502D1-560A-4951-9A3D-EA471B2CC320}" presName="compNode" presStyleCnt="0"/>
      <dgm:spPr/>
    </dgm:pt>
    <dgm:pt modelId="{E78BF556-4332-444F-95E0-EFACC0AA7AE4}" type="pres">
      <dgm:prSet presAssocID="{F21502D1-560A-4951-9A3D-EA471B2CC32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8C67E997-2701-47B4-82CE-395CF5BB85FB}" type="pres">
      <dgm:prSet presAssocID="{F21502D1-560A-4951-9A3D-EA471B2CC320}" presName="iconSpace" presStyleCnt="0"/>
      <dgm:spPr/>
    </dgm:pt>
    <dgm:pt modelId="{9A9B7E4A-26C6-421B-878E-A1C848DBF6CA}" type="pres">
      <dgm:prSet presAssocID="{F21502D1-560A-4951-9A3D-EA471B2CC320}" presName="parTx" presStyleLbl="revTx" presStyleIdx="0" presStyleCnt="4">
        <dgm:presLayoutVars>
          <dgm:chMax val="0"/>
          <dgm:chPref val="0"/>
        </dgm:presLayoutVars>
      </dgm:prSet>
      <dgm:spPr/>
    </dgm:pt>
    <dgm:pt modelId="{312AE6C9-7955-4685-80CB-C03FD8CF0BC6}" type="pres">
      <dgm:prSet presAssocID="{F21502D1-560A-4951-9A3D-EA471B2CC320}" presName="txSpace" presStyleCnt="0"/>
      <dgm:spPr/>
    </dgm:pt>
    <dgm:pt modelId="{E4D6F4F3-BAE7-421D-AE81-FAB70FF3CC2C}" type="pres">
      <dgm:prSet presAssocID="{F21502D1-560A-4951-9A3D-EA471B2CC320}" presName="desTx" presStyleLbl="revTx" presStyleIdx="1" presStyleCnt="4">
        <dgm:presLayoutVars/>
      </dgm:prSet>
      <dgm:spPr/>
    </dgm:pt>
    <dgm:pt modelId="{B139C19F-9ABB-41FD-A21E-9307620A046F}" type="pres">
      <dgm:prSet presAssocID="{F516BEC2-A67D-410C-B3C3-A7DDF5211977}" presName="sibTrans" presStyleCnt="0"/>
      <dgm:spPr/>
    </dgm:pt>
    <dgm:pt modelId="{DFE30496-E4BB-4E35-BFD7-646769FB1829}" type="pres">
      <dgm:prSet presAssocID="{77E4AC11-7997-4372-A415-96E77E91B5E4}" presName="compNode" presStyleCnt="0"/>
      <dgm:spPr/>
    </dgm:pt>
    <dgm:pt modelId="{61D924CC-018F-4914-B6B0-2132041C607B}" type="pres">
      <dgm:prSet presAssocID="{77E4AC11-7997-4372-A415-96E77E91B5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540227B-11B7-4309-BD73-F5DE7B6E6451}" type="pres">
      <dgm:prSet presAssocID="{77E4AC11-7997-4372-A415-96E77E91B5E4}" presName="iconSpace" presStyleCnt="0"/>
      <dgm:spPr/>
    </dgm:pt>
    <dgm:pt modelId="{F82EEDD4-201A-48C3-A3F3-97C341A1E64D}" type="pres">
      <dgm:prSet presAssocID="{77E4AC11-7997-4372-A415-96E77E91B5E4}" presName="parTx" presStyleLbl="revTx" presStyleIdx="2" presStyleCnt="4">
        <dgm:presLayoutVars>
          <dgm:chMax val="0"/>
          <dgm:chPref val="0"/>
        </dgm:presLayoutVars>
      </dgm:prSet>
      <dgm:spPr/>
    </dgm:pt>
    <dgm:pt modelId="{77ECF462-543C-41DA-9AAE-00519930462F}" type="pres">
      <dgm:prSet presAssocID="{77E4AC11-7997-4372-A415-96E77E91B5E4}" presName="txSpace" presStyleCnt="0"/>
      <dgm:spPr/>
    </dgm:pt>
    <dgm:pt modelId="{26FAD855-ECB5-43EB-8803-CE230BF026BB}" type="pres">
      <dgm:prSet presAssocID="{77E4AC11-7997-4372-A415-96E77E91B5E4}" presName="desTx" presStyleLbl="revTx" presStyleIdx="3" presStyleCnt="4">
        <dgm:presLayoutVars/>
      </dgm:prSet>
      <dgm:spPr/>
    </dgm:pt>
  </dgm:ptLst>
  <dgm:cxnLst>
    <dgm:cxn modelId="{341A4212-EF1D-4B15-8BC0-45928DDDEB8C}" type="presOf" srcId="{B2E9A868-2470-4469-A3A3-A799867CC748}" destId="{26FAD855-ECB5-43EB-8803-CE230BF026BB}" srcOrd="0" destOrd="2" presId="urn:microsoft.com/office/officeart/2018/2/layout/IconLabelDescriptionList"/>
    <dgm:cxn modelId="{7215891B-D6CF-43A5-89F8-4B77E0119BC3}" type="presOf" srcId="{77E4AC11-7997-4372-A415-96E77E91B5E4}" destId="{F82EEDD4-201A-48C3-A3F3-97C341A1E64D}" srcOrd="0" destOrd="0" presId="urn:microsoft.com/office/officeart/2018/2/layout/IconLabelDescriptionList"/>
    <dgm:cxn modelId="{58091E45-3915-431F-8400-68C35486AEE5}" type="presOf" srcId="{C42470DD-00CF-41DC-8928-640A002E5F59}" destId="{E4D6F4F3-BAE7-421D-AE81-FAB70FF3CC2C}" srcOrd="0" destOrd="1" presId="urn:microsoft.com/office/officeart/2018/2/layout/IconLabelDescriptionList"/>
    <dgm:cxn modelId="{7FD33C72-61B0-4E96-B019-A2AE09CA0204}" srcId="{77E4AC11-7997-4372-A415-96E77E91B5E4}" destId="{DEE6AA39-25B4-462E-8818-0BD980E002CB}" srcOrd="0" destOrd="0" parTransId="{F9AC1AA5-E88E-42D9-96BE-86462534441F}" sibTransId="{05F328FF-5CF6-475D-8636-C530F9F376C5}"/>
    <dgm:cxn modelId="{2BDEF77A-1D79-4F6F-9830-39D00BCBA292}" type="presOf" srcId="{F21502D1-560A-4951-9A3D-EA471B2CC320}" destId="{9A9B7E4A-26C6-421B-878E-A1C848DBF6CA}" srcOrd="0" destOrd="0" presId="urn:microsoft.com/office/officeart/2018/2/layout/IconLabelDescriptionList"/>
    <dgm:cxn modelId="{1E51F57B-E900-4A4C-AD35-18EC16384377}" type="presOf" srcId="{D7191168-307F-4E11-8293-D3D8589F3865}" destId="{0F08C4C5-B7AA-4CAB-A5F9-C4A5881C4C52}" srcOrd="0" destOrd="0" presId="urn:microsoft.com/office/officeart/2018/2/layout/IconLabelDescriptionList"/>
    <dgm:cxn modelId="{17CE9C97-7F0C-42E7-9477-7CCEE4FDB387}" srcId="{77E4AC11-7997-4372-A415-96E77E91B5E4}" destId="{91605237-544F-43A0-92B6-663B141779A3}" srcOrd="1" destOrd="0" parTransId="{F5BC76AE-4352-46D6-9456-7C042F4D3B74}" sibTransId="{75D214C5-93D3-4508-AE5A-007D2E2C5E6C}"/>
    <dgm:cxn modelId="{5E5EC99D-0CCF-426B-A467-1464F645E249}" srcId="{77E4AC11-7997-4372-A415-96E77E91B5E4}" destId="{B2E9A868-2470-4469-A3A3-A799867CC748}" srcOrd="2" destOrd="0" parTransId="{F30529A0-6D63-401D-82A5-39DE9B84025F}" sibTransId="{BE173EAF-BBA2-42F1-8D53-1E6E4C2AF482}"/>
    <dgm:cxn modelId="{4A460EAE-D4A4-4CEC-8FD5-2F1C3E34391A}" type="presOf" srcId="{51518781-3553-48A0-BFA3-E37C5C9802C7}" destId="{E4D6F4F3-BAE7-421D-AE81-FAB70FF3CC2C}" srcOrd="0" destOrd="0" presId="urn:microsoft.com/office/officeart/2018/2/layout/IconLabelDescriptionList"/>
    <dgm:cxn modelId="{690F31C3-BAC1-4AEF-82DB-596C77200375}" type="presOf" srcId="{91605237-544F-43A0-92B6-663B141779A3}" destId="{26FAD855-ECB5-43EB-8803-CE230BF026BB}" srcOrd="0" destOrd="1" presId="urn:microsoft.com/office/officeart/2018/2/layout/IconLabelDescriptionList"/>
    <dgm:cxn modelId="{8F9485D5-8D77-4335-A7A1-94C3F6C867B8}" srcId="{F21502D1-560A-4951-9A3D-EA471B2CC320}" destId="{C42470DD-00CF-41DC-8928-640A002E5F59}" srcOrd="1" destOrd="0" parTransId="{20A31567-4B23-4DB5-A9F5-C5D7706B9F45}" sibTransId="{6516CDCC-5171-41B5-BAC0-D0031AC8EEED}"/>
    <dgm:cxn modelId="{98441EE8-E8E5-45DC-B8F7-CB64E8628A21}" srcId="{F21502D1-560A-4951-9A3D-EA471B2CC320}" destId="{51518781-3553-48A0-BFA3-E37C5C9802C7}" srcOrd="0" destOrd="0" parTransId="{EE2C0A02-6834-4F35-98A6-7FAB92F739C8}" sibTransId="{6878AD00-3F99-42F0-9712-DC0A67A9438D}"/>
    <dgm:cxn modelId="{D707BBEF-39BB-4458-B002-56FE698D469F}" srcId="{D7191168-307F-4E11-8293-D3D8589F3865}" destId="{F21502D1-560A-4951-9A3D-EA471B2CC320}" srcOrd="0" destOrd="0" parTransId="{3F36FBCB-D737-4107-8B6D-D8C4A57E267F}" sibTransId="{F516BEC2-A67D-410C-B3C3-A7DDF5211977}"/>
    <dgm:cxn modelId="{ABCFD9F7-6E83-4675-8804-45FCE6DFB4AC}" srcId="{D7191168-307F-4E11-8293-D3D8589F3865}" destId="{77E4AC11-7997-4372-A415-96E77E91B5E4}" srcOrd="1" destOrd="0" parTransId="{B7F837FD-2DDF-4AF7-890D-8B1B445CDB87}" sibTransId="{7FDAE712-26FC-4AA3-8779-3818902B1F48}"/>
    <dgm:cxn modelId="{0E5539F9-1BED-4775-8514-0D737610238D}" type="presOf" srcId="{DEE6AA39-25B4-462E-8818-0BD980E002CB}" destId="{26FAD855-ECB5-43EB-8803-CE230BF026BB}" srcOrd="0" destOrd="0" presId="urn:microsoft.com/office/officeart/2018/2/layout/IconLabelDescriptionList"/>
    <dgm:cxn modelId="{75BE88A0-BA80-42C4-8893-3E702C8328F8}" type="presParOf" srcId="{0F08C4C5-B7AA-4CAB-A5F9-C4A5881C4C52}" destId="{2AE81E52-E051-45ED-AF59-3D7C198B00BB}" srcOrd="0" destOrd="0" presId="urn:microsoft.com/office/officeart/2018/2/layout/IconLabelDescriptionList"/>
    <dgm:cxn modelId="{B58C618D-E554-4CE8-90D3-A221D473655E}" type="presParOf" srcId="{2AE81E52-E051-45ED-AF59-3D7C198B00BB}" destId="{E78BF556-4332-444F-95E0-EFACC0AA7AE4}" srcOrd="0" destOrd="0" presId="urn:microsoft.com/office/officeart/2018/2/layout/IconLabelDescriptionList"/>
    <dgm:cxn modelId="{7A0A3FD4-216D-410D-8B13-4B0E65887E49}" type="presParOf" srcId="{2AE81E52-E051-45ED-AF59-3D7C198B00BB}" destId="{8C67E997-2701-47B4-82CE-395CF5BB85FB}" srcOrd="1" destOrd="0" presId="urn:microsoft.com/office/officeart/2018/2/layout/IconLabelDescriptionList"/>
    <dgm:cxn modelId="{334968AF-FAC5-4CEB-A9F0-1660D8748682}" type="presParOf" srcId="{2AE81E52-E051-45ED-AF59-3D7C198B00BB}" destId="{9A9B7E4A-26C6-421B-878E-A1C848DBF6CA}" srcOrd="2" destOrd="0" presId="urn:microsoft.com/office/officeart/2018/2/layout/IconLabelDescriptionList"/>
    <dgm:cxn modelId="{D0A6A7C3-25A0-403A-A8CE-65CA96620438}" type="presParOf" srcId="{2AE81E52-E051-45ED-AF59-3D7C198B00BB}" destId="{312AE6C9-7955-4685-80CB-C03FD8CF0BC6}" srcOrd="3" destOrd="0" presId="urn:microsoft.com/office/officeart/2018/2/layout/IconLabelDescriptionList"/>
    <dgm:cxn modelId="{FE150611-9EB8-406B-9B48-70C219FCBB23}" type="presParOf" srcId="{2AE81E52-E051-45ED-AF59-3D7C198B00BB}" destId="{E4D6F4F3-BAE7-421D-AE81-FAB70FF3CC2C}" srcOrd="4" destOrd="0" presId="urn:microsoft.com/office/officeart/2018/2/layout/IconLabelDescriptionList"/>
    <dgm:cxn modelId="{02DCC0D4-E144-4BAE-9623-6457B043E856}" type="presParOf" srcId="{0F08C4C5-B7AA-4CAB-A5F9-C4A5881C4C52}" destId="{B139C19F-9ABB-41FD-A21E-9307620A046F}" srcOrd="1" destOrd="0" presId="urn:microsoft.com/office/officeart/2018/2/layout/IconLabelDescriptionList"/>
    <dgm:cxn modelId="{C96A2B57-9940-4504-A08A-582515DE2764}" type="presParOf" srcId="{0F08C4C5-B7AA-4CAB-A5F9-C4A5881C4C52}" destId="{DFE30496-E4BB-4E35-BFD7-646769FB1829}" srcOrd="2" destOrd="0" presId="urn:microsoft.com/office/officeart/2018/2/layout/IconLabelDescriptionList"/>
    <dgm:cxn modelId="{9D483A6A-7E35-4DFD-91BB-C4B5CEE0D635}" type="presParOf" srcId="{DFE30496-E4BB-4E35-BFD7-646769FB1829}" destId="{61D924CC-018F-4914-B6B0-2132041C607B}" srcOrd="0" destOrd="0" presId="urn:microsoft.com/office/officeart/2018/2/layout/IconLabelDescriptionList"/>
    <dgm:cxn modelId="{A8258A0D-C7E7-478D-B064-994C58F2D691}" type="presParOf" srcId="{DFE30496-E4BB-4E35-BFD7-646769FB1829}" destId="{3540227B-11B7-4309-BD73-F5DE7B6E6451}" srcOrd="1" destOrd="0" presId="urn:microsoft.com/office/officeart/2018/2/layout/IconLabelDescriptionList"/>
    <dgm:cxn modelId="{448E8850-78E5-419E-9D9E-5A0D4C886DD5}" type="presParOf" srcId="{DFE30496-E4BB-4E35-BFD7-646769FB1829}" destId="{F82EEDD4-201A-48C3-A3F3-97C341A1E64D}" srcOrd="2" destOrd="0" presId="urn:microsoft.com/office/officeart/2018/2/layout/IconLabelDescriptionList"/>
    <dgm:cxn modelId="{4C2E322F-913F-4958-92CF-CB9D6EB4BDFD}" type="presParOf" srcId="{DFE30496-E4BB-4E35-BFD7-646769FB1829}" destId="{77ECF462-543C-41DA-9AAE-00519930462F}" srcOrd="3" destOrd="0" presId="urn:microsoft.com/office/officeart/2018/2/layout/IconLabelDescriptionList"/>
    <dgm:cxn modelId="{ABB86740-76CA-457F-8868-985AC131701D}" type="presParOf" srcId="{DFE30496-E4BB-4E35-BFD7-646769FB1829}" destId="{26FAD855-ECB5-43EB-8803-CE230BF026B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BF556-4332-444F-95E0-EFACC0AA7AE4}">
      <dsp:nvSpPr>
        <dsp:cNvPr id="0" name=""/>
        <dsp:cNvSpPr/>
      </dsp:nvSpPr>
      <dsp:spPr>
        <a:xfrm>
          <a:off x="335787" y="61925"/>
          <a:ext cx="1510523" cy="14607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9B7E4A-26C6-421B-878E-A1C848DBF6CA}">
      <dsp:nvSpPr>
        <dsp:cNvPr id="0" name=""/>
        <dsp:cNvSpPr/>
      </dsp:nvSpPr>
      <dsp:spPr>
        <a:xfrm>
          <a:off x="335787" y="1679098"/>
          <a:ext cx="4315781" cy="626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a:t>When performing a hypothesis test on average monthly cases:</a:t>
          </a:r>
        </a:p>
      </dsp:txBody>
      <dsp:txXfrm>
        <a:off x="335787" y="1679098"/>
        <a:ext cx="4315781" cy="626048"/>
      </dsp:txXfrm>
    </dsp:sp>
    <dsp:sp modelId="{E4D6F4F3-BAE7-421D-AE81-FAB70FF3CC2C}">
      <dsp:nvSpPr>
        <dsp:cNvPr id="0" name=""/>
        <dsp:cNvSpPr/>
      </dsp:nvSpPr>
      <dsp:spPr>
        <a:xfrm>
          <a:off x="335787" y="2377887"/>
          <a:ext cx="4315781" cy="132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The Null Hypothesis (h0) is 5,000,000 cases</a:t>
          </a:r>
        </a:p>
        <a:p>
          <a:pPr marL="0" lvl="0" indent="0" algn="l" defTabSz="755650">
            <a:lnSpc>
              <a:spcPct val="90000"/>
            </a:lnSpc>
            <a:spcBef>
              <a:spcPct val="0"/>
            </a:spcBef>
            <a:spcAft>
              <a:spcPct val="35000"/>
            </a:spcAft>
            <a:buNone/>
          </a:pPr>
          <a:r>
            <a:rPr lang="en-US" sz="1700" kern="1200"/>
            <a:t>The Alternate Hypothesis (h1) is not equal to 5,000,000 cases</a:t>
          </a:r>
        </a:p>
      </dsp:txBody>
      <dsp:txXfrm>
        <a:off x="335787" y="2377887"/>
        <a:ext cx="4315781" cy="1321077"/>
      </dsp:txXfrm>
    </dsp:sp>
    <dsp:sp modelId="{61D924CC-018F-4914-B6B0-2132041C607B}">
      <dsp:nvSpPr>
        <dsp:cNvPr id="0" name=""/>
        <dsp:cNvSpPr/>
      </dsp:nvSpPr>
      <dsp:spPr>
        <a:xfrm>
          <a:off x="5406830" y="61925"/>
          <a:ext cx="1510523" cy="14607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2EEDD4-201A-48C3-A3F3-97C341A1E64D}">
      <dsp:nvSpPr>
        <dsp:cNvPr id="0" name=""/>
        <dsp:cNvSpPr/>
      </dsp:nvSpPr>
      <dsp:spPr>
        <a:xfrm>
          <a:off x="5406830" y="1679098"/>
          <a:ext cx="4315781" cy="626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a:t>When the hypothesis testing is conducted:</a:t>
          </a:r>
        </a:p>
      </dsp:txBody>
      <dsp:txXfrm>
        <a:off x="5406830" y="1679098"/>
        <a:ext cx="4315781" cy="626048"/>
      </dsp:txXfrm>
    </dsp:sp>
    <dsp:sp modelId="{26FAD855-ECB5-43EB-8803-CE230BF026BB}">
      <dsp:nvSpPr>
        <dsp:cNvPr id="0" name=""/>
        <dsp:cNvSpPr/>
      </dsp:nvSpPr>
      <dsp:spPr>
        <a:xfrm>
          <a:off x="5406830" y="2377887"/>
          <a:ext cx="4315781" cy="132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The sample mean is 3,216,313</a:t>
          </a:r>
        </a:p>
        <a:p>
          <a:pPr marL="0" lvl="0" indent="0" algn="l" defTabSz="755650">
            <a:lnSpc>
              <a:spcPct val="90000"/>
            </a:lnSpc>
            <a:spcBef>
              <a:spcPct val="0"/>
            </a:spcBef>
            <a:spcAft>
              <a:spcPct val="35000"/>
            </a:spcAft>
            <a:buNone/>
          </a:pPr>
          <a:r>
            <a:rPr lang="en-US" sz="1700" kern="1200" dirty="0"/>
            <a:t>The Null Hypothesis is rejected because the     z value is </a:t>
          </a:r>
          <a:r>
            <a:rPr lang="en-US" sz="1700" kern="1200" dirty="0" err="1"/>
            <a:t>is</a:t>
          </a:r>
          <a:r>
            <a:rPr lang="en-US" sz="1700" kern="1200" dirty="0"/>
            <a:t> 0.58</a:t>
          </a:r>
        </a:p>
        <a:p>
          <a:pPr marL="0" lvl="0" indent="0" algn="l" defTabSz="755650">
            <a:lnSpc>
              <a:spcPct val="90000"/>
            </a:lnSpc>
            <a:spcBef>
              <a:spcPct val="0"/>
            </a:spcBef>
            <a:spcAft>
              <a:spcPct val="35000"/>
            </a:spcAft>
            <a:buNone/>
          </a:pPr>
          <a:r>
            <a:rPr lang="en-US" sz="1700" kern="1200"/>
            <a:t>Based on the hypothesis testing there is evidence that the average monthly cases are not 5 million</a:t>
          </a:r>
        </a:p>
      </dsp:txBody>
      <dsp:txXfrm>
        <a:off x="5406830" y="2377887"/>
        <a:ext cx="4315781" cy="13210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The 2020 US COVID-19 Pandemic</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25000" lnSpcReduction="20000"/>
          </a:bodyPr>
          <a:lstStyle/>
          <a:p>
            <a:r>
              <a:rPr lang="en-US" sz="8400" dirty="0">
                <a:solidFill>
                  <a:schemeClr val="tx1">
                    <a:lumMod val="85000"/>
                    <a:lumOff val="15000"/>
                  </a:schemeClr>
                </a:solidFill>
              </a:rPr>
              <a:t>Trish Girmus</a:t>
            </a:r>
          </a:p>
          <a:p>
            <a:r>
              <a:rPr lang="en-US" sz="8400" dirty="0">
                <a:solidFill>
                  <a:schemeClr val="tx1">
                    <a:lumMod val="85000"/>
                    <a:lumOff val="15000"/>
                  </a:schemeClr>
                </a:solidFill>
              </a:rPr>
              <a:t>Dsc530 final project</a:t>
            </a:r>
          </a:p>
          <a:p>
            <a:r>
              <a:rPr lang="en-US" sz="8400" dirty="0">
                <a:solidFill>
                  <a:schemeClr val="tx1">
                    <a:lumMod val="85000"/>
                    <a:lumOff val="15000"/>
                  </a:schemeClr>
                </a:solidFill>
              </a:rPr>
              <a:t>11.21.2020</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i="0" kern="1200" spc="-50" baseline="0">
                <a:latin typeface="+mj-lt"/>
                <a:ea typeface="+mj-ea"/>
                <a:cs typeface="+mj-cs"/>
              </a:rPr>
              <a:t>CDF:</a:t>
            </a:r>
            <a:br>
              <a:rPr lang="en-US" i="0" kern="1200" spc="-50" baseline="0">
                <a:latin typeface="+mj-lt"/>
                <a:ea typeface="+mj-ea"/>
                <a:cs typeface="+mj-cs"/>
              </a:rPr>
            </a:br>
            <a:r>
              <a:rPr lang="en-US" i="0" kern="1200" spc="-50" baseline="0">
                <a:latin typeface="+mj-lt"/>
                <a:ea typeface="+mj-ea"/>
                <a:cs typeface="+mj-cs"/>
              </a:rPr>
              <a:t>Case Count</a:t>
            </a:r>
          </a:p>
        </p:txBody>
      </p:sp>
      <p:sp>
        <p:nvSpPr>
          <p:cNvPr id="23" name="TextBox 22">
            <a:extLst>
              <a:ext uri="{FF2B5EF4-FFF2-40B4-BE49-F238E27FC236}">
                <a16:creationId xmlns:a16="http://schemas.microsoft.com/office/drawing/2014/main" id="{7085FA6C-4F76-4C4D-BC91-1E7F6E70D19D}"/>
              </a:ext>
            </a:extLst>
          </p:cNvPr>
          <p:cNvSpPr txBox="1"/>
          <p:nvPr/>
        </p:nvSpPr>
        <p:spPr>
          <a:xfrm>
            <a:off x="1097280" y="2120900"/>
            <a:ext cx="4639736" cy="3748193"/>
          </a:xfrm>
          <a:prstGeom prst="rect">
            <a:avLst/>
          </a:prstGeom>
        </p:spPr>
        <p:txBody>
          <a:bodyPr vert="horz" lIns="0" tIns="45720" rIns="0" bIns="45720" rtlCol="0">
            <a:normAutofit/>
          </a:bodyPr>
          <a:lstStyle/>
          <a:p>
            <a:pPr marL="285750" indent="-285750">
              <a:spcAft>
                <a:spcPts val="600"/>
              </a:spcAft>
              <a:buFont typeface="Calibri" panose="020F0502020204030204" pitchFamily="34" charset="0"/>
              <a:buChar char="•"/>
            </a:pPr>
            <a:r>
              <a:rPr lang="en-US" sz="1900" dirty="0">
                <a:solidFill>
                  <a:schemeClr val="tx1">
                    <a:lumMod val="75000"/>
                    <a:lumOff val="25000"/>
                  </a:schemeClr>
                </a:solidFill>
              </a:rPr>
              <a:t>Around 80% of states have over 200,000 cases which is above the mean</a:t>
            </a:r>
          </a:p>
          <a:p>
            <a:pPr marL="285750" indent="-285750">
              <a:spcAft>
                <a:spcPts val="600"/>
              </a:spcAft>
              <a:buFont typeface="Calibri" panose="020F0502020204030204" pitchFamily="34" charset="0"/>
              <a:buChar char="•"/>
            </a:pPr>
            <a:r>
              <a:rPr lang="en-US" sz="1900" dirty="0">
                <a:solidFill>
                  <a:schemeClr val="tx1">
                    <a:lumMod val="75000"/>
                    <a:lumOff val="25000"/>
                  </a:schemeClr>
                </a:solidFill>
              </a:rPr>
              <a:t>Mean: 170,112</a:t>
            </a:r>
          </a:p>
          <a:p>
            <a:pPr marL="285750" indent="-285750">
              <a:spcAft>
                <a:spcPts val="600"/>
              </a:spcAft>
              <a:buFont typeface="Calibri" panose="020F0502020204030204" pitchFamily="34" charset="0"/>
              <a:buChar char="•"/>
            </a:pPr>
            <a:r>
              <a:rPr lang="en-US" sz="1900" dirty="0">
                <a:solidFill>
                  <a:schemeClr val="tx1">
                    <a:lumMod val="75000"/>
                    <a:lumOff val="25000"/>
                  </a:schemeClr>
                </a:solidFill>
              </a:rPr>
              <a:t>Mode: 48</a:t>
            </a:r>
          </a:p>
          <a:p>
            <a:pPr marL="285750" indent="-285750">
              <a:spcAft>
                <a:spcPts val="600"/>
              </a:spcAft>
              <a:buFont typeface="Calibri" panose="020F0502020204030204" pitchFamily="34" charset="0"/>
              <a:buChar char="•"/>
            </a:pPr>
            <a:r>
              <a:rPr lang="en-US" sz="1900" dirty="0">
                <a:solidFill>
                  <a:schemeClr val="tx1">
                    <a:lumMod val="75000"/>
                    <a:lumOff val="25000"/>
                  </a:schemeClr>
                </a:solidFill>
              </a:rPr>
              <a:t>Median: 42</a:t>
            </a:r>
          </a:p>
          <a:p>
            <a:pPr marL="285750" indent="-285750">
              <a:spcAft>
                <a:spcPts val="600"/>
              </a:spcAft>
              <a:buFont typeface="Calibri" panose="020F0502020204030204" pitchFamily="34" charset="0"/>
              <a:buChar char="•"/>
            </a:pPr>
            <a:endParaRPr lang="en-US" sz="1900" dirty="0">
              <a:solidFill>
                <a:schemeClr val="tx1">
                  <a:lumMod val="75000"/>
                  <a:lumOff val="25000"/>
                </a:schemeClr>
              </a:solidFill>
            </a:endParaRPr>
          </a:p>
          <a:p>
            <a:pPr marL="285750" indent="-285750">
              <a:spcAft>
                <a:spcPts val="600"/>
              </a:spcAft>
              <a:buFont typeface="Calibri" panose="020F0502020204030204" pitchFamily="34" charset="0"/>
              <a:buChar char="•"/>
            </a:pPr>
            <a:endParaRPr lang="en-US" sz="1900" dirty="0">
              <a:solidFill>
                <a:schemeClr val="tx1">
                  <a:lumMod val="75000"/>
                  <a:lumOff val="25000"/>
                </a:schemeClr>
              </a:solidFill>
            </a:endParaRPr>
          </a:p>
        </p:txBody>
      </p:sp>
      <p:pic>
        <p:nvPicPr>
          <p:cNvPr id="7" name="Picture 6">
            <a:extLst>
              <a:ext uri="{FF2B5EF4-FFF2-40B4-BE49-F238E27FC236}">
                <a16:creationId xmlns:a16="http://schemas.microsoft.com/office/drawing/2014/main" id="{51CAD7C7-12CB-42E6-B274-8E8C8F51D2BC}"/>
              </a:ext>
            </a:extLst>
          </p:cNvPr>
          <p:cNvPicPr>
            <a:picLocks noChangeAspect="1"/>
          </p:cNvPicPr>
          <p:nvPr/>
        </p:nvPicPr>
        <p:blipFill>
          <a:blip r:embed="rId2"/>
          <a:stretch>
            <a:fillRect/>
          </a:stretch>
        </p:blipFill>
        <p:spPr>
          <a:xfrm>
            <a:off x="6423021" y="2162810"/>
            <a:ext cx="4639736" cy="2957831"/>
          </a:xfrm>
          <a:prstGeom prst="rect">
            <a:avLst/>
          </a:prstGeom>
          <a:noFill/>
        </p:spPr>
      </p:pic>
    </p:spTree>
    <p:extLst>
      <p:ext uri="{BB962C8B-B14F-4D97-AF65-F5344CB8AC3E}">
        <p14:creationId xmlns:p14="http://schemas.microsoft.com/office/powerpoint/2010/main" val="45957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751820" cy="1450757"/>
          </a:xfrm>
        </p:spPr>
        <p:txBody>
          <a:bodyPr>
            <a:normAutofit/>
          </a:bodyPr>
          <a:lstStyle/>
          <a:p>
            <a:r>
              <a:rPr lang="en-US" dirty="0"/>
              <a:t>Scatterplot #1: </a:t>
            </a:r>
            <a:br>
              <a:rPr lang="en-US" dirty="0"/>
            </a:br>
            <a:r>
              <a:rPr lang="en-US" dirty="0"/>
              <a:t>Total Cases Per Month</a:t>
            </a:r>
          </a:p>
        </p:txBody>
      </p:sp>
      <p:grpSp>
        <p:nvGrpSpPr>
          <p:cNvPr id="8" name="Group 7">
            <a:extLst>
              <a:ext uri="{FF2B5EF4-FFF2-40B4-BE49-F238E27FC236}">
                <a16:creationId xmlns:a16="http://schemas.microsoft.com/office/drawing/2014/main" id="{3D3363A8-6470-4BE3-AD9C-9C9D2437CB29}"/>
              </a:ext>
            </a:extLst>
          </p:cNvPr>
          <p:cNvGrpSpPr/>
          <p:nvPr/>
        </p:nvGrpSpPr>
        <p:grpSpPr>
          <a:xfrm>
            <a:off x="6454986" y="2432997"/>
            <a:ext cx="4451985" cy="3148653"/>
            <a:chOff x="4032409" y="3429000"/>
            <a:chExt cx="4127182" cy="2873989"/>
          </a:xfrm>
        </p:grpSpPr>
        <p:pic>
          <p:nvPicPr>
            <p:cNvPr id="6" name="Picture 5">
              <a:extLst>
                <a:ext uri="{FF2B5EF4-FFF2-40B4-BE49-F238E27FC236}">
                  <a16:creationId xmlns:a16="http://schemas.microsoft.com/office/drawing/2014/main" id="{53017384-B965-48C1-BBBF-7889FE6987E7}"/>
                </a:ext>
              </a:extLst>
            </p:cNvPr>
            <p:cNvPicPr>
              <a:picLocks noChangeAspect="1"/>
            </p:cNvPicPr>
            <p:nvPr/>
          </p:nvPicPr>
          <p:blipFill>
            <a:blip r:embed="rId2"/>
            <a:stretch>
              <a:fillRect/>
            </a:stretch>
          </p:blipFill>
          <p:spPr>
            <a:xfrm>
              <a:off x="4032409" y="3429000"/>
              <a:ext cx="4127182" cy="2873989"/>
            </a:xfrm>
            <a:prstGeom prst="rect">
              <a:avLst/>
            </a:prstGeom>
          </p:spPr>
        </p:pic>
        <p:sp>
          <p:nvSpPr>
            <p:cNvPr id="7" name="Rectangle 6">
              <a:extLst>
                <a:ext uri="{FF2B5EF4-FFF2-40B4-BE49-F238E27FC236}">
                  <a16:creationId xmlns:a16="http://schemas.microsoft.com/office/drawing/2014/main" id="{D2000EBC-E224-4D1C-B2C9-7E57F3A48BA1}"/>
                </a:ext>
              </a:extLst>
            </p:cNvPr>
            <p:cNvSpPr/>
            <p:nvPr/>
          </p:nvSpPr>
          <p:spPr>
            <a:xfrm>
              <a:off x="4486275" y="3514725"/>
              <a:ext cx="209550" cy="123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B8B4E07-9E5D-4A33-87DA-B8D266C3627F}"/>
              </a:ext>
            </a:extLst>
          </p:cNvPr>
          <p:cNvSpPr txBox="1"/>
          <p:nvPr/>
        </p:nvSpPr>
        <p:spPr>
          <a:xfrm>
            <a:off x="1097280" y="2120900"/>
            <a:ext cx="4639736" cy="3748193"/>
          </a:xfrm>
          <a:prstGeom prst="rect">
            <a:avLst/>
          </a:prstGeom>
        </p:spPr>
        <p:txBody>
          <a:bodyPr vert="horz" lIns="0" tIns="45720" rIns="0" bIns="45720" rtlCol="0">
            <a:normAutofit/>
          </a:bodyPr>
          <a:lstStyle/>
          <a:p>
            <a:pPr>
              <a:spcBef>
                <a:spcPts val="1200"/>
              </a:spcBef>
              <a:spcAft>
                <a:spcPts val="200"/>
              </a:spcAft>
              <a:buClr>
                <a:schemeClr val="accent1"/>
              </a:buClr>
              <a:buSzPct val="100000"/>
            </a:pPr>
            <a:r>
              <a:rPr lang="en-US" dirty="0">
                <a:solidFill>
                  <a:schemeClr val="tx1">
                    <a:lumMod val="75000"/>
                    <a:lumOff val="25000"/>
                  </a:schemeClr>
                </a:solidFill>
              </a:rPr>
              <a:t>As months have increased throughout the pandemic, so have the total number of cases</a:t>
            </a:r>
          </a:p>
          <a:p>
            <a:pPr>
              <a:spcBef>
                <a:spcPts val="1200"/>
              </a:spcBef>
              <a:spcAft>
                <a:spcPts val="200"/>
              </a:spcAft>
              <a:buClr>
                <a:schemeClr val="accent1"/>
              </a:buClr>
              <a:buSzPct val="100000"/>
            </a:pPr>
            <a:r>
              <a:rPr lang="en-US" dirty="0">
                <a:solidFill>
                  <a:schemeClr val="tx1">
                    <a:lumMod val="75000"/>
                    <a:lumOff val="25000"/>
                  </a:schemeClr>
                </a:solidFill>
              </a:rPr>
              <a:t>October’s death rates are missing dates 10/27-10/31 due to the cut off when data was retrieved </a:t>
            </a:r>
          </a:p>
          <a:p>
            <a:pPr>
              <a:spcBef>
                <a:spcPts val="1200"/>
              </a:spcBef>
              <a:spcAft>
                <a:spcPts val="200"/>
              </a:spcAft>
              <a:buClr>
                <a:schemeClr val="accent1"/>
              </a:buClr>
              <a:buSzPct val="100000"/>
            </a:pPr>
            <a:r>
              <a:rPr lang="en-US" dirty="0">
                <a:solidFill>
                  <a:schemeClr val="tx1">
                    <a:lumMod val="75000"/>
                    <a:lumOff val="25000"/>
                  </a:schemeClr>
                </a:solidFill>
              </a:rPr>
              <a:t>As months have increased through the pandemic, deaths have also increased</a:t>
            </a:r>
          </a:p>
          <a:p>
            <a:pPr>
              <a:spcBef>
                <a:spcPts val="1200"/>
              </a:spcBef>
              <a:spcAft>
                <a:spcPts val="200"/>
              </a:spcAft>
              <a:buClr>
                <a:schemeClr val="accent1"/>
              </a:buClr>
              <a:buSzPct val="100000"/>
            </a:pPr>
            <a:r>
              <a:rPr lang="en-US" dirty="0">
                <a:solidFill>
                  <a:schemeClr val="tx1">
                    <a:lumMod val="75000"/>
                    <a:lumOff val="25000"/>
                  </a:schemeClr>
                </a:solidFill>
              </a:rPr>
              <a:t>Mean is 3,216,813 cases</a:t>
            </a:r>
          </a:p>
          <a:p>
            <a:pPr>
              <a:spcBef>
                <a:spcPts val="1200"/>
              </a:spcBef>
              <a:spcAft>
                <a:spcPts val="200"/>
              </a:spcAft>
              <a:buClr>
                <a:schemeClr val="accent1"/>
              </a:buClr>
              <a:buSzPct val="100000"/>
            </a:pPr>
            <a:r>
              <a:rPr lang="en-US" dirty="0">
                <a:solidFill>
                  <a:schemeClr val="tx1">
                    <a:lumMod val="75000"/>
                    <a:lumOff val="25000"/>
                  </a:schemeClr>
                </a:solidFill>
              </a:rPr>
              <a:t>October is the mode</a:t>
            </a:r>
          </a:p>
          <a:p>
            <a:pPr>
              <a:spcBef>
                <a:spcPts val="1200"/>
              </a:spcBef>
              <a:spcAft>
                <a:spcPts val="200"/>
              </a:spcAft>
              <a:buClr>
                <a:schemeClr val="accent1"/>
              </a:buClr>
              <a:buSzPct val="100000"/>
            </a:pPr>
            <a:r>
              <a:rPr lang="en-US" dirty="0">
                <a:solidFill>
                  <a:schemeClr val="tx1">
                    <a:lumMod val="75000"/>
                    <a:lumOff val="25000"/>
                  </a:schemeClr>
                </a:solidFill>
              </a:rPr>
              <a:t>Median is 8</a:t>
            </a:r>
          </a:p>
        </p:txBody>
      </p:sp>
    </p:spTree>
    <p:extLst>
      <p:ext uri="{BB962C8B-B14F-4D97-AF65-F5344CB8AC3E}">
        <p14:creationId xmlns:p14="http://schemas.microsoft.com/office/powerpoint/2010/main" val="192687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751820" cy="1450757"/>
          </a:xfrm>
        </p:spPr>
        <p:txBody>
          <a:bodyPr>
            <a:normAutofit/>
          </a:bodyPr>
          <a:lstStyle/>
          <a:p>
            <a:r>
              <a:rPr lang="en-US" dirty="0"/>
              <a:t>Linear Regression Analysis: </a:t>
            </a:r>
            <a:br>
              <a:rPr lang="en-US" dirty="0"/>
            </a:br>
            <a:r>
              <a:rPr lang="en-US" dirty="0"/>
              <a:t>Total Cases Per Month</a:t>
            </a:r>
          </a:p>
        </p:txBody>
      </p:sp>
      <p:sp>
        <p:nvSpPr>
          <p:cNvPr id="23" name="TextBox 22">
            <a:extLst>
              <a:ext uri="{FF2B5EF4-FFF2-40B4-BE49-F238E27FC236}">
                <a16:creationId xmlns:a16="http://schemas.microsoft.com/office/drawing/2014/main" id="{7085FA6C-4F76-4C4D-BC91-1E7F6E70D19D}"/>
              </a:ext>
            </a:extLst>
          </p:cNvPr>
          <p:cNvSpPr txBox="1"/>
          <p:nvPr/>
        </p:nvSpPr>
        <p:spPr>
          <a:xfrm>
            <a:off x="619124" y="1981200"/>
            <a:ext cx="10467976" cy="1015663"/>
          </a:xfrm>
          <a:prstGeom prst="rect">
            <a:avLst/>
          </a:prstGeom>
          <a:solidFill>
            <a:schemeClr val="accent1">
              <a:lumMod val="60000"/>
              <a:lumOff val="40000"/>
            </a:schemeClr>
          </a:solidFill>
        </p:spPr>
        <p:txBody>
          <a:bodyPr wrap="square" rtlCol="0">
            <a:spAutoFit/>
          </a:bodyPr>
          <a:lstStyle/>
          <a:p>
            <a:pPr marL="285750" indent="-285750">
              <a:buFont typeface="Arial" panose="020B0604020202020204" pitchFamily="34" charset="0"/>
              <a:buChar char="•"/>
            </a:pPr>
            <a:r>
              <a:rPr lang="en-US" sz="1500" dirty="0"/>
              <a:t>Linear Regression Analysis performed looking at total cases per month</a:t>
            </a:r>
          </a:p>
          <a:p>
            <a:pPr marL="285750" indent="-285750">
              <a:buFont typeface="Arial" panose="020B0604020202020204" pitchFamily="34" charset="0"/>
              <a:buChar char="•"/>
            </a:pPr>
            <a:r>
              <a:rPr lang="en-US" sz="1500" dirty="0"/>
              <a:t>As months increase, total number of cases also increases – positive correlation </a:t>
            </a:r>
          </a:p>
          <a:p>
            <a:pPr marL="285750" indent="-285750">
              <a:buFont typeface="Arial" panose="020B0604020202020204" pitchFamily="34" charset="0"/>
              <a:buChar char="•"/>
            </a:pPr>
            <a:r>
              <a:rPr lang="en-US" sz="1500" dirty="0"/>
              <a:t>When performing a prediction of expected total of cases in 24 months, the predicted total is 22,184,610</a:t>
            </a:r>
          </a:p>
          <a:p>
            <a:pPr marL="742950" lvl="1" indent="-285750">
              <a:buFont typeface="Arial" panose="020B0604020202020204" pitchFamily="34" charset="0"/>
              <a:buChar char="•"/>
            </a:pPr>
            <a:r>
              <a:rPr lang="en-US" sz="1500" dirty="0"/>
              <a:t>Let’s hope there is a vaccine in the next 24 months!</a:t>
            </a:r>
          </a:p>
        </p:txBody>
      </p:sp>
      <p:grpSp>
        <p:nvGrpSpPr>
          <p:cNvPr id="6" name="Group 5">
            <a:extLst>
              <a:ext uri="{FF2B5EF4-FFF2-40B4-BE49-F238E27FC236}">
                <a16:creationId xmlns:a16="http://schemas.microsoft.com/office/drawing/2014/main" id="{D05AE7F9-AFBF-4865-B9E7-188801AF6D97}"/>
              </a:ext>
            </a:extLst>
          </p:cNvPr>
          <p:cNvGrpSpPr/>
          <p:nvPr/>
        </p:nvGrpSpPr>
        <p:grpSpPr>
          <a:xfrm>
            <a:off x="3090862" y="3162300"/>
            <a:ext cx="4424363" cy="3048000"/>
            <a:chOff x="709612" y="3533775"/>
            <a:chExt cx="4676775" cy="3324225"/>
          </a:xfrm>
        </p:grpSpPr>
        <p:pic>
          <p:nvPicPr>
            <p:cNvPr id="3" name="Picture 2">
              <a:extLst>
                <a:ext uri="{FF2B5EF4-FFF2-40B4-BE49-F238E27FC236}">
                  <a16:creationId xmlns:a16="http://schemas.microsoft.com/office/drawing/2014/main" id="{1CC1D021-5692-498C-85E2-329261849356}"/>
                </a:ext>
              </a:extLst>
            </p:cNvPr>
            <p:cNvPicPr>
              <a:picLocks noChangeAspect="1"/>
            </p:cNvPicPr>
            <p:nvPr/>
          </p:nvPicPr>
          <p:blipFill>
            <a:blip r:embed="rId2"/>
            <a:stretch>
              <a:fillRect/>
            </a:stretch>
          </p:blipFill>
          <p:spPr>
            <a:xfrm>
              <a:off x="709612" y="3533775"/>
              <a:ext cx="4676775" cy="3324225"/>
            </a:xfrm>
            <a:prstGeom prst="rect">
              <a:avLst/>
            </a:prstGeom>
          </p:spPr>
        </p:pic>
        <p:sp>
          <p:nvSpPr>
            <p:cNvPr id="5" name="Rectangle 4">
              <a:extLst>
                <a:ext uri="{FF2B5EF4-FFF2-40B4-BE49-F238E27FC236}">
                  <a16:creationId xmlns:a16="http://schemas.microsoft.com/office/drawing/2014/main" id="{4EC4B09B-1C05-4E4B-90E4-BA7AE423FDEB}"/>
                </a:ext>
              </a:extLst>
            </p:cNvPr>
            <p:cNvSpPr/>
            <p:nvPr/>
          </p:nvSpPr>
          <p:spPr>
            <a:xfrm>
              <a:off x="1171575" y="3630306"/>
              <a:ext cx="238125" cy="17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758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0" i="0" kern="1200" spc="-50" baseline="0">
                <a:latin typeface="+mj-lt"/>
                <a:ea typeface="+mj-ea"/>
                <a:cs typeface="+mj-cs"/>
              </a:rPr>
              <a:t>Scatterplot #2: </a:t>
            </a:r>
            <a:br>
              <a:rPr lang="en-US" b="0" i="0" kern="1200" spc="-50" baseline="0">
                <a:latin typeface="+mj-lt"/>
                <a:ea typeface="+mj-ea"/>
                <a:cs typeface="+mj-cs"/>
              </a:rPr>
            </a:br>
            <a:r>
              <a:rPr lang="en-US" b="0" i="0" kern="1200" spc="-50" baseline="0">
                <a:latin typeface="+mj-lt"/>
                <a:ea typeface="+mj-ea"/>
                <a:cs typeface="+mj-cs"/>
              </a:rPr>
              <a:t>Total Deaths Per Month</a:t>
            </a:r>
          </a:p>
        </p:txBody>
      </p:sp>
      <p:sp>
        <p:nvSpPr>
          <p:cNvPr id="23" name="TextBox 22">
            <a:extLst>
              <a:ext uri="{FF2B5EF4-FFF2-40B4-BE49-F238E27FC236}">
                <a16:creationId xmlns:a16="http://schemas.microsoft.com/office/drawing/2014/main" id="{7085FA6C-4F76-4C4D-BC91-1E7F6E70D19D}"/>
              </a:ext>
            </a:extLst>
          </p:cNvPr>
          <p:cNvSpPr txBox="1"/>
          <p:nvPr/>
        </p:nvSpPr>
        <p:spPr>
          <a:xfrm>
            <a:off x="1097280" y="2120900"/>
            <a:ext cx="4639736" cy="3748193"/>
          </a:xfrm>
          <a:prstGeom prst="rect">
            <a:avLst/>
          </a:prstGeom>
        </p:spPr>
        <p:txBody>
          <a:bodyPr vert="horz" lIns="0" tIns="45720" rIns="0" bIns="45720" rtlCol="0">
            <a:normAutofit/>
          </a:bodyPr>
          <a:lstStyle/>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As months have increased throughout the pandemic, so have the total number of deaths</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October’s death rates are missing dates 10/27-10/31 due to the cut off when data was retrieved </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As months have increased through the pandemic, deaths have also increased</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Mean is 104,932 deaths</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October is the mode</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Median is 8</a:t>
            </a:r>
          </a:p>
        </p:txBody>
      </p:sp>
      <p:pic>
        <p:nvPicPr>
          <p:cNvPr id="9" name="Picture 8">
            <a:extLst>
              <a:ext uri="{FF2B5EF4-FFF2-40B4-BE49-F238E27FC236}">
                <a16:creationId xmlns:a16="http://schemas.microsoft.com/office/drawing/2014/main" id="{C49F3A35-83F5-4FA0-BA00-5B6C76CABD14}"/>
              </a:ext>
            </a:extLst>
          </p:cNvPr>
          <p:cNvPicPr>
            <a:picLocks noChangeAspect="1"/>
          </p:cNvPicPr>
          <p:nvPr/>
        </p:nvPicPr>
        <p:blipFill>
          <a:blip r:embed="rId2"/>
          <a:stretch>
            <a:fillRect/>
          </a:stretch>
        </p:blipFill>
        <p:spPr>
          <a:xfrm>
            <a:off x="6515944" y="2458085"/>
            <a:ext cx="4639736" cy="3073824"/>
          </a:xfrm>
          <a:prstGeom prst="rect">
            <a:avLst/>
          </a:prstGeom>
          <a:noFill/>
        </p:spPr>
      </p:pic>
    </p:spTree>
    <p:extLst>
      <p:ext uri="{BB962C8B-B14F-4D97-AF65-F5344CB8AC3E}">
        <p14:creationId xmlns:p14="http://schemas.microsoft.com/office/powerpoint/2010/main" val="341906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0" i="0" kern="1200" spc="-50" baseline="0">
                <a:latin typeface="+mj-lt"/>
                <a:ea typeface="+mj-ea"/>
                <a:cs typeface="+mj-cs"/>
              </a:rPr>
              <a:t>Scatterplot #3: </a:t>
            </a:r>
            <a:br>
              <a:rPr lang="en-US" b="0" i="0" kern="1200" spc="-50" baseline="0">
                <a:latin typeface="+mj-lt"/>
                <a:ea typeface="+mj-ea"/>
                <a:cs typeface="+mj-cs"/>
              </a:rPr>
            </a:br>
            <a:r>
              <a:rPr lang="en-US" b="0" i="0" kern="1200" spc="-50" baseline="0">
                <a:latin typeface="+mj-lt"/>
                <a:ea typeface="+mj-ea"/>
                <a:cs typeface="+mj-cs"/>
              </a:rPr>
              <a:t>Total # of State Tests in Millions</a:t>
            </a:r>
          </a:p>
        </p:txBody>
      </p:sp>
      <p:sp>
        <p:nvSpPr>
          <p:cNvPr id="23" name="TextBox 22">
            <a:extLst>
              <a:ext uri="{FF2B5EF4-FFF2-40B4-BE49-F238E27FC236}">
                <a16:creationId xmlns:a16="http://schemas.microsoft.com/office/drawing/2014/main" id="{7085FA6C-4F76-4C4D-BC91-1E7F6E70D19D}"/>
              </a:ext>
            </a:extLst>
          </p:cNvPr>
          <p:cNvSpPr txBox="1"/>
          <p:nvPr/>
        </p:nvSpPr>
        <p:spPr>
          <a:xfrm>
            <a:off x="991444" y="2187575"/>
            <a:ext cx="4639736" cy="3748194"/>
          </a:xfrm>
          <a:prstGeom prst="rect">
            <a:avLst/>
          </a:prstGeom>
        </p:spPr>
        <p:txBody>
          <a:bodyPr vert="horz" lIns="0" tIns="45720" rIns="0" bIns="45720" rtlCol="0">
            <a:normAutofit/>
          </a:bodyPr>
          <a:lstStyle/>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States that have highest total of cases as of 10/26/2020:</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California (06): 17,982,829</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New York (36): 13,834,240</a:t>
            </a:r>
          </a:p>
          <a:p>
            <a:pPr>
              <a:spcBef>
                <a:spcPts val="1200"/>
              </a:spcBef>
              <a:spcAft>
                <a:spcPts val="200"/>
              </a:spcAft>
              <a:buClr>
                <a:schemeClr val="accent1"/>
              </a:buClr>
              <a:buSzPct val="100000"/>
              <a:buFont typeface="Calibri" panose="020F0502020204030204" pitchFamily="34" charset="0"/>
            </a:pPr>
            <a:endParaRPr lang="en-US" dirty="0">
              <a:solidFill>
                <a:schemeClr val="tx1">
                  <a:lumMod val="75000"/>
                  <a:lumOff val="25000"/>
                </a:schemeClr>
              </a:solidFill>
            </a:endParaRPr>
          </a:p>
        </p:txBody>
      </p:sp>
      <p:grpSp>
        <p:nvGrpSpPr>
          <p:cNvPr id="6" name="Group 5">
            <a:extLst>
              <a:ext uri="{FF2B5EF4-FFF2-40B4-BE49-F238E27FC236}">
                <a16:creationId xmlns:a16="http://schemas.microsoft.com/office/drawing/2014/main" id="{8BB05D04-A7CF-459D-8D14-7F4AF192C65D}"/>
              </a:ext>
            </a:extLst>
          </p:cNvPr>
          <p:cNvGrpSpPr/>
          <p:nvPr/>
        </p:nvGrpSpPr>
        <p:grpSpPr>
          <a:xfrm>
            <a:off x="6383655" y="2266695"/>
            <a:ext cx="4639736" cy="3456602"/>
            <a:chOff x="6383655" y="2266695"/>
            <a:chExt cx="4639736" cy="3456602"/>
          </a:xfrm>
        </p:grpSpPr>
        <p:pic>
          <p:nvPicPr>
            <p:cNvPr id="3" name="Picture 2">
              <a:extLst>
                <a:ext uri="{FF2B5EF4-FFF2-40B4-BE49-F238E27FC236}">
                  <a16:creationId xmlns:a16="http://schemas.microsoft.com/office/drawing/2014/main" id="{F1EC9AFB-27CC-4581-9C5B-9CB0E368927A}"/>
                </a:ext>
              </a:extLst>
            </p:cNvPr>
            <p:cNvPicPr>
              <a:picLocks noChangeAspect="1"/>
            </p:cNvPicPr>
            <p:nvPr/>
          </p:nvPicPr>
          <p:blipFill>
            <a:blip r:embed="rId2"/>
            <a:stretch>
              <a:fillRect/>
            </a:stretch>
          </p:blipFill>
          <p:spPr>
            <a:xfrm>
              <a:off x="6383655" y="2266695"/>
              <a:ext cx="4639736" cy="3456602"/>
            </a:xfrm>
            <a:prstGeom prst="rect">
              <a:avLst/>
            </a:prstGeom>
            <a:noFill/>
          </p:spPr>
        </p:pic>
        <p:sp>
          <p:nvSpPr>
            <p:cNvPr id="5" name="Rectangle 4">
              <a:extLst>
                <a:ext uri="{FF2B5EF4-FFF2-40B4-BE49-F238E27FC236}">
                  <a16:creationId xmlns:a16="http://schemas.microsoft.com/office/drawing/2014/main" id="{B284F308-AF4F-47F1-91E3-9215FB94AC65}"/>
                </a:ext>
              </a:extLst>
            </p:cNvPr>
            <p:cNvSpPr/>
            <p:nvPr/>
          </p:nvSpPr>
          <p:spPr>
            <a:xfrm>
              <a:off x="6867525" y="2343150"/>
              <a:ext cx="200025"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352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0" i="0" kern="1200" spc="-50" baseline="0" dirty="0">
                <a:latin typeface="+mj-lt"/>
                <a:ea typeface="+mj-ea"/>
                <a:cs typeface="+mj-cs"/>
              </a:rPr>
              <a:t>Scatterplot #4: </a:t>
            </a:r>
            <a:br>
              <a:rPr lang="en-US" b="0" i="0" kern="1200" spc="-50" baseline="0" dirty="0">
                <a:latin typeface="+mj-lt"/>
                <a:ea typeface="+mj-ea"/>
                <a:cs typeface="+mj-cs"/>
              </a:rPr>
            </a:br>
            <a:r>
              <a:rPr lang="en-US" b="0" i="0" kern="1200" spc="-50" baseline="0" dirty="0">
                <a:latin typeface="+mj-lt"/>
                <a:ea typeface="+mj-ea"/>
                <a:cs typeface="+mj-cs"/>
              </a:rPr>
              <a:t>Cases by State</a:t>
            </a:r>
          </a:p>
        </p:txBody>
      </p:sp>
      <p:sp>
        <p:nvSpPr>
          <p:cNvPr id="23" name="TextBox 22">
            <a:extLst>
              <a:ext uri="{FF2B5EF4-FFF2-40B4-BE49-F238E27FC236}">
                <a16:creationId xmlns:a16="http://schemas.microsoft.com/office/drawing/2014/main" id="{7085FA6C-4F76-4C4D-BC91-1E7F6E70D19D}"/>
              </a:ext>
            </a:extLst>
          </p:cNvPr>
          <p:cNvSpPr txBox="1"/>
          <p:nvPr/>
        </p:nvSpPr>
        <p:spPr>
          <a:xfrm>
            <a:off x="991444" y="2187575"/>
            <a:ext cx="4639736" cy="3748194"/>
          </a:xfrm>
          <a:prstGeom prst="rect">
            <a:avLst/>
          </a:prstGeom>
        </p:spPr>
        <p:txBody>
          <a:bodyPr vert="horz" lIns="0" tIns="45720" rIns="0" bIns="45720" rtlCol="0">
            <a:normAutofit/>
          </a:bodyPr>
          <a:lstStyle/>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States that have highest total of cases as of 10/26/2020: (also outliers)</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California (06): 913,699</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Florida (12): 782,005</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New York (36): 501,393</a:t>
            </a:r>
          </a:p>
          <a:p>
            <a:pPr>
              <a:spcBef>
                <a:spcPts val="1200"/>
              </a:spcBef>
              <a:spcAft>
                <a:spcPts val="200"/>
              </a:spcAft>
              <a:buClr>
                <a:schemeClr val="accent1"/>
              </a:buClr>
              <a:buSzPct val="100000"/>
              <a:buFont typeface="Calibri" panose="020F0502020204030204" pitchFamily="34" charset="0"/>
            </a:pPr>
            <a:r>
              <a:rPr lang="en-US" dirty="0">
                <a:solidFill>
                  <a:schemeClr val="tx1">
                    <a:lumMod val="75000"/>
                    <a:lumOff val="25000"/>
                  </a:schemeClr>
                </a:solidFill>
              </a:rPr>
              <a:t>Texas (48): 916,562</a:t>
            </a:r>
          </a:p>
          <a:p>
            <a:pPr>
              <a:spcBef>
                <a:spcPts val="1200"/>
              </a:spcBef>
              <a:spcAft>
                <a:spcPts val="200"/>
              </a:spcAft>
              <a:buClr>
                <a:schemeClr val="accent1"/>
              </a:buClr>
              <a:buSzPct val="100000"/>
              <a:buFont typeface="Calibri" panose="020F0502020204030204" pitchFamily="34" charset="0"/>
            </a:pPr>
            <a:endParaRPr lang="en-US" dirty="0">
              <a:solidFill>
                <a:schemeClr val="tx1">
                  <a:lumMod val="75000"/>
                  <a:lumOff val="25000"/>
                </a:schemeClr>
              </a:solidFill>
            </a:endParaRPr>
          </a:p>
        </p:txBody>
      </p:sp>
      <p:pic>
        <p:nvPicPr>
          <p:cNvPr id="9" name="Picture 8">
            <a:extLst>
              <a:ext uri="{FF2B5EF4-FFF2-40B4-BE49-F238E27FC236}">
                <a16:creationId xmlns:a16="http://schemas.microsoft.com/office/drawing/2014/main" id="{154E17AB-6374-4831-9E67-AED98BFFC163}"/>
              </a:ext>
            </a:extLst>
          </p:cNvPr>
          <p:cNvPicPr>
            <a:picLocks noChangeAspect="1"/>
          </p:cNvPicPr>
          <p:nvPr/>
        </p:nvPicPr>
        <p:blipFill>
          <a:blip r:embed="rId2"/>
          <a:stretch>
            <a:fillRect/>
          </a:stretch>
        </p:blipFill>
        <p:spPr>
          <a:xfrm>
            <a:off x="5753457" y="2187575"/>
            <a:ext cx="5485199" cy="3870960"/>
          </a:xfrm>
          <a:prstGeom prst="rect">
            <a:avLst/>
          </a:prstGeom>
        </p:spPr>
      </p:pic>
    </p:spTree>
    <p:extLst>
      <p:ext uri="{BB962C8B-B14F-4D97-AF65-F5344CB8AC3E}">
        <p14:creationId xmlns:p14="http://schemas.microsoft.com/office/powerpoint/2010/main" val="3793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000" i="0" kern="1200" spc="-50" baseline="0">
                <a:latin typeface="+mj-lt"/>
                <a:ea typeface="+mj-ea"/>
                <a:cs typeface="+mj-cs"/>
              </a:rPr>
              <a:t>Hypothesis Testing:                                   Are average monthly cases 5,000,000?</a:t>
            </a:r>
          </a:p>
        </p:txBody>
      </p:sp>
      <p:graphicFrame>
        <p:nvGraphicFramePr>
          <p:cNvPr id="25" name="TextBox 22">
            <a:extLst>
              <a:ext uri="{FF2B5EF4-FFF2-40B4-BE49-F238E27FC236}">
                <a16:creationId xmlns:a16="http://schemas.microsoft.com/office/drawing/2014/main" id="{8013905F-8B76-4D02-BDA6-D37B0C9DECCD}"/>
              </a:ext>
            </a:extLst>
          </p:cNvPr>
          <p:cNvGraphicFramePr/>
          <p:nvPr>
            <p:extLst>
              <p:ext uri="{D42A27DB-BD31-4B8C-83A1-F6EECF244321}">
                <p14:modId xmlns:p14="http://schemas.microsoft.com/office/powerpoint/2010/main" val="281767575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08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lgn="ctr"/>
            <a:r>
              <a:rPr lang="en-US" sz="4800" i="1" dirty="0">
                <a:solidFill>
                  <a:srgbClr val="FFFFFF"/>
                </a:solidFill>
              </a:rPr>
              <a:t>Introduction</a:t>
            </a:r>
            <a:br>
              <a:rPr lang="en-US" sz="4800" i="1" dirty="0">
                <a:solidFill>
                  <a:srgbClr val="FFFFFF"/>
                </a:solidFill>
              </a:rPr>
            </a:br>
            <a:br>
              <a:rPr lang="en-US" sz="4800" i="1" dirty="0">
                <a:solidFill>
                  <a:srgbClr val="FFFFFF"/>
                </a:solidFill>
              </a:rPr>
            </a:br>
            <a:br>
              <a:rPr lang="en-US" sz="4800" i="1" dirty="0">
                <a:solidFill>
                  <a:srgbClr val="FFFFFF"/>
                </a:solidFill>
              </a:rPr>
            </a:br>
            <a:br>
              <a:rPr lang="en-US" sz="4800" i="1" dirty="0">
                <a:solidFill>
                  <a:srgbClr val="FFFFFF"/>
                </a:solidFill>
              </a:rPr>
            </a:br>
            <a:br>
              <a:rPr lang="en-US" sz="48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063314"/>
            <a:ext cx="10058400" cy="1566085"/>
          </a:xfrm>
        </p:spPr>
        <p:txBody>
          <a:bodyPr>
            <a:normAutofit fontScale="92500"/>
          </a:bodyPr>
          <a:lstStyle/>
          <a:p>
            <a:pPr marL="171450" indent="-171450">
              <a:lnSpc>
                <a:spcPct val="120000"/>
              </a:lnSpc>
              <a:buFont typeface="Arial" panose="020B0604020202020204" pitchFamily="34" charset="0"/>
              <a:buChar char="•"/>
            </a:pPr>
            <a:r>
              <a:rPr lang="en-US" sz="800" dirty="0">
                <a:solidFill>
                  <a:srgbClr val="FFFFFF"/>
                </a:solidFill>
              </a:rPr>
              <a:t>Sources:</a:t>
            </a:r>
          </a:p>
          <a:p>
            <a:pPr marL="171450" indent="-171450">
              <a:lnSpc>
                <a:spcPct val="120000"/>
              </a:lnSpc>
              <a:buFont typeface="Arial" panose="020B0604020202020204" pitchFamily="34" charset="0"/>
              <a:buChar char="•"/>
            </a:pPr>
            <a:r>
              <a:rPr lang="en-US" sz="800" dirty="0">
                <a:solidFill>
                  <a:srgbClr val="FFFFFF"/>
                </a:solidFill>
              </a:rPr>
              <a:t>https://www.kaggle.com/douglaskgaraujo/opportunity-insights-real-time-economic-tracker-us</a:t>
            </a:r>
          </a:p>
          <a:p>
            <a:pPr marL="171450" indent="-171450">
              <a:lnSpc>
                <a:spcPct val="120000"/>
              </a:lnSpc>
              <a:buFont typeface="Arial" panose="020B0604020202020204" pitchFamily="34" charset="0"/>
              <a:buChar char="•"/>
            </a:pPr>
            <a:r>
              <a:rPr lang="en-US" sz="800" dirty="0">
                <a:solidFill>
                  <a:srgbClr val="FFFFFF"/>
                </a:solidFill>
              </a:rPr>
              <a:t>https://en.wikipedia.org/wiki/Coronavirus_disease_2019</a:t>
            </a:r>
          </a:p>
          <a:p>
            <a:pPr marL="171450" indent="-171450">
              <a:lnSpc>
                <a:spcPct val="120000"/>
              </a:lnSpc>
              <a:buFont typeface="Arial" panose="020B0604020202020204" pitchFamily="34" charset="0"/>
              <a:buChar char="•"/>
            </a:pPr>
            <a:r>
              <a:rPr lang="en-US" sz="800" dirty="0">
                <a:solidFill>
                  <a:srgbClr val="FFFFFF"/>
                </a:solidFill>
              </a:rPr>
              <a:t>https://en.wikipedia.org/wiki/COVID-19_pandemic_in_the_United_States</a:t>
            </a:r>
          </a:p>
          <a:p>
            <a:pPr marL="171450" marR="0" indent="-171450">
              <a:lnSpc>
                <a:spcPct val="120000"/>
              </a:lnSpc>
              <a:spcBef>
                <a:spcPts val="0"/>
              </a:spcBef>
              <a:spcAft>
                <a:spcPts val="0"/>
              </a:spcAft>
              <a:buFont typeface="Arial" panose="020B0604020202020204" pitchFamily="34" charset="0"/>
              <a:buChar char="•"/>
            </a:pPr>
            <a:r>
              <a:rPr lang="en-US"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COVID Tracking Project. (n.d.). https://covidtracking.com/</a:t>
            </a:r>
          </a:p>
          <a:p>
            <a:pPr marL="171450" marR="0" indent="-171450">
              <a:lnSpc>
                <a:spcPct val="120000"/>
              </a:lnSpc>
              <a:spcBef>
                <a:spcPts val="0"/>
              </a:spcBef>
              <a:spcAft>
                <a:spcPts val="0"/>
              </a:spcAft>
              <a:buFont typeface="Arial" panose="020B0604020202020204" pitchFamily="34" charset="0"/>
              <a:buChar char="•"/>
            </a:pPr>
            <a:r>
              <a:rPr lang="en-US"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Economic Tracker. (n.d.). https://www.tracktherecovery.org/</a:t>
            </a:r>
          </a:p>
          <a:p>
            <a:pPr marL="171450" marR="0" indent="-171450">
              <a:lnSpc>
                <a:spcPct val="120000"/>
              </a:lnSpc>
              <a:spcBef>
                <a:spcPts val="0"/>
              </a:spcBef>
              <a:spcAft>
                <a:spcPts val="0"/>
              </a:spcAft>
              <a:buFont typeface="Arial" panose="020B0604020202020204" pitchFamily="34" charset="0"/>
              <a:buChar char="•"/>
            </a:pPr>
            <a:r>
              <a:rPr lang="en-US" sz="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Nytimes</a:t>
            </a:r>
            <a:r>
              <a:rPr lang="en-US"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(n.d.). </a:t>
            </a:r>
            <a:r>
              <a:rPr lang="en-US" sz="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Nytimes</a:t>
            </a:r>
            <a:r>
              <a:rPr lang="en-US"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/covid-19-data. https://github.com/nytimes/covid-19-data</a:t>
            </a:r>
          </a:p>
          <a:p>
            <a:pPr marL="342900" indent="-342900">
              <a:lnSpc>
                <a:spcPct val="120000"/>
              </a:lnSpc>
              <a:buFontTx/>
              <a:buChar char="-"/>
            </a:pPr>
            <a:endParaRPr lang="en-US" sz="800" dirty="0">
              <a:solidFill>
                <a:schemeClr val="bg1"/>
              </a:solidFill>
            </a:endParaRPr>
          </a:p>
          <a:p>
            <a:pPr marL="342900" indent="-342900">
              <a:lnSpc>
                <a:spcPct val="120000"/>
              </a:lnSpc>
              <a:buFontTx/>
              <a:buChar char="-"/>
            </a:pPr>
            <a:endParaRPr lang="en-US" sz="800" dirty="0">
              <a:solidFill>
                <a:schemeClr val="bg1"/>
              </a:solidFill>
            </a:endParaRPr>
          </a:p>
          <a:p>
            <a:pPr marL="342900" indent="-342900">
              <a:lnSpc>
                <a:spcPct val="120000"/>
              </a:lnSpc>
              <a:buFontTx/>
              <a:buChar char="-"/>
            </a:pPr>
            <a:endParaRPr lang="en-US" sz="800" dirty="0">
              <a:solidFill>
                <a:schemeClr val="bg1"/>
              </a:solidFill>
            </a:endParaRPr>
          </a:p>
          <a:p>
            <a:pPr marL="342900" indent="-342900">
              <a:lnSpc>
                <a:spcPct val="120000"/>
              </a:lnSpc>
              <a:buFontTx/>
              <a:buChar char="-"/>
            </a:pPr>
            <a:endParaRPr lang="en-US" sz="800" dirty="0">
              <a:solidFill>
                <a:schemeClr val="bg1"/>
              </a:solidFill>
            </a:endParaRPr>
          </a:p>
          <a:p>
            <a:pPr marL="342900" indent="-342900">
              <a:buFontTx/>
              <a:buChar char="-"/>
            </a:pPr>
            <a:endParaRPr lang="en-US" dirty="0">
              <a:solidFill>
                <a:srgbClr val="FFFFFF"/>
              </a:solidFill>
            </a:endParaRPr>
          </a:p>
        </p:txBody>
      </p:sp>
      <p:sp>
        <p:nvSpPr>
          <p:cNvPr id="6" name="Title 1">
            <a:extLst>
              <a:ext uri="{FF2B5EF4-FFF2-40B4-BE49-F238E27FC236}">
                <a16:creationId xmlns:a16="http://schemas.microsoft.com/office/drawing/2014/main" id="{B3B8CFA0-F9E0-481D-838F-68D6B75E5223}"/>
              </a:ext>
            </a:extLst>
          </p:cNvPr>
          <p:cNvSpPr txBox="1">
            <a:spLocks/>
          </p:cNvSpPr>
          <p:nvPr/>
        </p:nvSpPr>
        <p:spPr>
          <a:xfrm>
            <a:off x="1066783" y="1855821"/>
            <a:ext cx="10058400" cy="290561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7200" dirty="0">
                <a:solidFill>
                  <a:schemeClr val="bg1"/>
                </a:solidFill>
                <a:latin typeface="+mn-lt"/>
                <a:ea typeface="+mn-ea"/>
                <a:cs typeface="+mn-cs"/>
              </a:rPr>
              <a:t>The coronavirus disease, or COVID-19, is highly transmittable and contagious. The first discovery was made in Wuhan, China on December 31, 2019. In the US, the first discovery of COVID-19 was January 20, 2020. As of November 2020, total  US known cases are over 12 million and continue to increase at an alarming rate. The US cumulative death rate currently is over a quarter of a million people. </a:t>
            </a:r>
          </a:p>
          <a:p>
            <a:endParaRPr lang="en-US" sz="7200" i="1" dirty="0">
              <a:solidFill>
                <a:srgbClr val="FFFFFF"/>
              </a:solidFill>
              <a:latin typeface="Candara Light" panose="020E0502030303020204" pitchFamily="34" charset="0"/>
            </a:endParaRPr>
          </a:p>
          <a:p>
            <a:br>
              <a:rPr lang="en-US" sz="7200" i="1" dirty="0">
                <a:solidFill>
                  <a:schemeClr val="bg1"/>
                </a:solidFill>
                <a:latin typeface="Candara Light" panose="020E0502030303020204" pitchFamily="34" charset="0"/>
              </a:rPr>
            </a:br>
            <a:r>
              <a:rPr lang="en-US" sz="7200" dirty="0">
                <a:solidFill>
                  <a:schemeClr val="bg1"/>
                </a:solidFill>
                <a:latin typeface="+mn-lt"/>
                <a:ea typeface="+mn-ea"/>
                <a:cs typeface="+mn-cs"/>
              </a:rPr>
              <a:t>For this exploratory data analysis, I took a data set from Kaggle, titled “Opportunity Insights real time Economic Tracker US”. I am only performing my analysis on one data set, which is the COVID-19 US state daily data. This data is cumulative and updated as the title mentions, in real time. The dates that encompass this data are January 21, 2020 through October 26, 2020.</a:t>
            </a:r>
          </a:p>
          <a:p>
            <a:endParaRPr lang="en-US" sz="7600" dirty="0">
              <a:solidFill>
                <a:schemeClr val="tx1">
                  <a:lumMod val="75000"/>
                  <a:lumOff val="25000"/>
                </a:schemeClr>
              </a:solidFill>
              <a:latin typeface="+mn-lt"/>
              <a:ea typeface="+mn-ea"/>
              <a:cs typeface="+mn-cs"/>
            </a:endParaRPr>
          </a:p>
          <a:p>
            <a:r>
              <a:rPr lang="en-US" sz="7200" dirty="0">
                <a:solidFill>
                  <a:schemeClr val="bg1"/>
                </a:solidFill>
                <a:latin typeface="+mn-lt"/>
                <a:ea typeface="+mn-ea"/>
                <a:cs typeface="+mn-cs"/>
              </a:rPr>
              <a:t>As the goal of this project is to incorporate the skills and techniques we learned throughout this course, I took this data set as an opportunity to prove some of these answers already known. </a:t>
            </a:r>
          </a:p>
          <a:p>
            <a:endParaRPr lang="en-US" sz="7600" dirty="0">
              <a:solidFill>
                <a:schemeClr val="tx1">
                  <a:lumMod val="75000"/>
                  <a:lumOff val="25000"/>
                </a:schemeClr>
              </a:solidFill>
              <a:latin typeface="+mn-lt"/>
              <a:ea typeface="+mn-ea"/>
              <a:cs typeface="+mn-cs"/>
            </a:endParaRPr>
          </a:p>
          <a:p>
            <a:r>
              <a:rPr lang="en-US" sz="7200" dirty="0">
                <a:solidFill>
                  <a:schemeClr val="bg1"/>
                </a:solidFill>
                <a:latin typeface="+mn-lt"/>
                <a:ea typeface="+mn-ea"/>
                <a:cs typeface="+mn-cs"/>
              </a:rPr>
              <a:t>My hypothesis /statistical question I would like to answer is, can we assume that the US average amount of cases per month is five million?</a:t>
            </a:r>
            <a:br>
              <a:rPr lang="en-US" sz="7200" dirty="0">
                <a:solidFill>
                  <a:schemeClr val="bg1"/>
                </a:solidFill>
                <a:latin typeface="+mn-lt"/>
                <a:ea typeface="+mn-ea"/>
                <a:cs typeface="+mn-cs"/>
              </a:rPr>
            </a:br>
            <a:br>
              <a:rPr lang="en-US" sz="7200" i="1" dirty="0">
                <a:solidFill>
                  <a:schemeClr val="bg1"/>
                </a:solidFill>
              </a:rPr>
            </a:br>
            <a:br>
              <a:rPr lang="en-US" sz="7200" i="1" dirty="0">
                <a:solidFill>
                  <a:schemeClr val="bg1"/>
                </a:solidFill>
              </a:rPr>
            </a:br>
            <a:br>
              <a:rPr lang="en-US" sz="7200" i="1" dirty="0">
                <a:solidFill>
                  <a:schemeClr val="bg1"/>
                </a:solidFill>
              </a:rPr>
            </a:br>
            <a:br>
              <a:rPr lang="en-US" sz="7200" i="1" dirty="0">
                <a:solidFill>
                  <a:schemeClr val="bg1"/>
                </a:solidFill>
              </a:rPr>
            </a:br>
            <a:br>
              <a:rPr lang="en-US" sz="7200" i="1" dirty="0">
                <a:solidFill>
                  <a:schemeClr val="bg1"/>
                </a:solidFill>
              </a:rPr>
            </a:br>
            <a:endParaRPr lang="en-US" sz="7200" i="1" dirty="0">
              <a:solidFill>
                <a:schemeClr val="bg1"/>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5BA3-6757-44F9-BBB0-D4AA52B28D04}"/>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C51F30FB-BF72-4728-9A68-DF05949043E6}"/>
              </a:ext>
            </a:extLst>
          </p:cNvPr>
          <p:cNvSpPr>
            <a:spLocks noGrp="1"/>
          </p:cNvSpPr>
          <p:nvPr>
            <p:ph idx="1"/>
          </p:nvPr>
        </p:nvSpPr>
        <p:spPr>
          <a:xfrm>
            <a:off x="1097280" y="2108201"/>
            <a:ext cx="10058400" cy="4225924"/>
          </a:xfrm>
        </p:spPr>
        <p:txBody>
          <a:bodyPr>
            <a:normAutofit fontScale="92500" lnSpcReduction="10000"/>
          </a:bodyPr>
          <a:lstStyle/>
          <a:p>
            <a:r>
              <a:rPr lang="en-US" dirty="0"/>
              <a:t>The </a:t>
            </a:r>
            <a:r>
              <a:rPr lang="en-US" dirty="0" err="1"/>
              <a:t>covid_state_daily</a:t>
            </a:r>
            <a:r>
              <a:rPr lang="en-US" dirty="0"/>
              <a:t> data set used for this analysis contains 17 variables. I reduced the total of variables for this project to five as I felt those were most relevant to answer my hypothesis.</a:t>
            </a:r>
          </a:p>
          <a:p>
            <a:r>
              <a:rPr lang="en-US" dirty="0"/>
              <a:t> These include:</a:t>
            </a:r>
          </a:p>
          <a:p>
            <a:pPr marL="457200" indent="-457200">
              <a:buFont typeface="+mj-lt"/>
              <a:buAutoNum type="arabicPeriod"/>
            </a:pPr>
            <a:r>
              <a:rPr lang="en-US" dirty="0"/>
              <a:t>Month – indicates the month of occurrences for case, test and death counts </a:t>
            </a:r>
          </a:p>
          <a:p>
            <a:pPr marL="457200" indent="-457200">
              <a:buFont typeface="+mj-lt"/>
              <a:buAutoNum type="arabicPeriod"/>
            </a:pPr>
            <a:r>
              <a:rPr lang="en-US" dirty="0" err="1"/>
              <a:t>Statefips</a:t>
            </a:r>
            <a:r>
              <a:rPr lang="en-US" dirty="0"/>
              <a:t> – this is the two-digit ID code to represent states in the US. </a:t>
            </a:r>
          </a:p>
          <a:p>
            <a:pPr marL="0" indent="0">
              <a:buNone/>
            </a:pPr>
            <a:r>
              <a:rPr lang="en-US" sz="1500" i="1" dirty="0"/>
              <a:t>	- I did not include US territories for my analysis, but did include Washington D.C. There are 51 </a:t>
            </a:r>
            <a:r>
              <a:rPr lang="en-US" sz="1500" i="1" dirty="0" err="1"/>
              <a:t>statefips</a:t>
            </a:r>
            <a:r>
              <a:rPr lang="en-US" sz="1500" i="1" dirty="0"/>
              <a:t> in this analysis.</a:t>
            </a:r>
          </a:p>
          <a:p>
            <a:pPr marL="457200" indent="-457200">
              <a:buFont typeface="+mj-lt"/>
              <a:buAutoNum type="arabicPeriod"/>
            </a:pPr>
            <a:r>
              <a:rPr lang="en-US" dirty="0" err="1"/>
              <a:t>Case_Count</a:t>
            </a:r>
            <a:r>
              <a:rPr lang="en-US" dirty="0"/>
              <a:t>* – confirmed number of COVID-19 cases</a:t>
            </a:r>
          </a:p>
          <a:p>
            <a:pPr marL="457200" indent="-457200">
              <a:buFont typeface="+mj-lt"/>
              <a:buAutoNum type="arabicPeriod"/>
            </a:pPr>
            <a:r>
              <a:rPr lang="en-US" dirty="0" err="1"/>
              <a:t>Death_Count</a:t>
            </a:r>
            <a:r>
              <a:rPr lang="en-US" dirty="0"/>
              <a:t>* - confirmed number of COVID-19 deaths</a:t>
            </a:r>
          </a:p>
          <a:p>
            <a:pPr marL="457200" indent="-457200">
              <a:buFont typeface="+mj-lt"/>
              <a:buAutoNum type="arabicPeriod"/>
            </a:pPr>
            <a:r>
              <a:rPr lang="en-US" dirty="0" err="1"/>
              <a:t>Test_Count</a:t>
            </a:r>
            <a:r>
              <a:rPr lang="en-US" dirty="0"/>
              <a:t>* - confirmed number of COVID-19 tests</a:t>
            </a:r>
          </a:p>
          <a:p>
            <a:pPr marL="0" indent="0">
              <a:buNone/>
            </a:pPr>
            <a:r>
              <a:rPr lang="en-US" sz="1000" dirty="0"/>
              <a:t>*</a:t>
            </a:r>
            <a:r>
              <a:rPr lang="en-US" sz="1000" i="1" dirty="0"/>
              <a:t>This is based on a 7-day moving average</a:t>
            </a:r>
          </a:p>
          <a:p>
            <a:pPr marL="457200" indent="-45720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656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23EAEA-F4A1-4B6F-AB35-D6574F1F9D46}"/>
              </a:ext>
            </a:extLst>
          </p:cNvPr>
          <p:cNvSpPr txBox="1"/>
          <p:nvPr/>
        </p:nvSpPr>
        <p:spPr>
          <a:xfrm>
            <a:off x="4633950" y="3438001"/>
            <a:ext cx="3424100" cy="261610"/>
          </a:xfrm>
          <a:prstGeom prst="rect">
            <a:avLst/>
          </a:prstGeom>
          <a:noFill/>
        </p:spPr>
        <p:txBody>
          <a:bodyPr wrap="square" rtlCol="0">
            <a:spAutoFit/>
          </a:bodyPr>
          <a:lstStyle/>
          <a:p>
            <a:pPr algn="ctr"/>
            <a:r>
              <a:rPr lang="en-US" sz="1100" dirty="0">
                <a:solidFill>
                  <a:schemeClr val="bg1">
                    <a:lumMod val="50000"/>
                  </a:schemeClr>
                </a:solidFill>
              </a:rPr>
              <a:t>Total # of Tests Per State (Kentucky – North Carolina)</a:t>
            </a:r>
          </a:p>
        </p:txBody>
      </p:sp>
      <p:sp>
        <p:nvSpPr>
          <p:cNvPr id="11" name="TextBox 10">
            <a:extLst>
              <a:ext uri="{FF2B5EF4-FFF2-40B4-BE49-F238E27FC236}">
                <a16:creationId xmlns:a16="http://schemas.microsoft.com/office/drawing/2014/main" id="{655DD658-0C0C-4D25-8C5A-377F9AEC64F7}"/>
              </a:ext>
            </a:extLst>
          </p:cNvPr>
          <p:cNvSpPr txBox="1"/>
          <p:nvPr/>
        </p:nvSpPr>
        <p:spPr>
          <a:xfrm>
            <a:off x="8442822" y="3418952"/>
            <a:ext cx="3550150" cy="261610"/>
          </a:xfrm>
          <a:prstGeom prst="rect">
            <a:avLst/>
          </a:prstGeom>
          <a:noFill/>
        </p:spPr>
        <p:txBody>
          <a:bodyPr wrap="square" rtlCol="0">
            <a:spAutoFit/>
          </a:bodyPr>
          <a:lstStyle/>
          <a:p>
            <a:pPr algn="ctr"/>
            <a:r>
              <a:rPr lang="en-US" sz="1100" dirty="0">
                <a:solidFill>
                  <a:schemeClr val="bg1">
                    <a:lumMod val="50000"/>
                  </a:schemeClr>
                </a:solidFill>
              </a:rPr>
              <a:t>Total # of Tests Per State (North Dakota – Wyoming)</a:t>
            </a:r>
          </a:p>
        </p:txBody>
      </p:sp>
      <p:sp>
        <p:nvSpPr>
          <p:cNvPr id="13" name="TextBox 12">
            <a:extLst>
              <a:ext uri="{FF2B5EF4-FFF2-40B4-BE49-F238E27FC236}">
                <a16:creationId xmlns:a16="http://schemas.microsoft.com/office/drawing/2014/main" id="{45280F42-7190-4711-9A0A-21B6E575C21A}"/>
              </a:ext>
            </a:extLst>
          </p:cNvPr>
          <p:cNvSpPr txBox="1"/>
          <p:nvPr/>
        </p:nvSpPr>
        <p:spPr>
          <a:xfrm>
            <a:off x="891127" y="3466576"/>
            <a:ext cx="3077861" cy="261610"/>
          </a:xfrm>
          <a:prstGeom prst="rect">
            <a:avLst/>
          </a:prstGeom>
          <a:noFill/>
        </p:spPr>
        <p:txBody>
          <a:bodyPr wrap="square" rtlCol="0">
            <a:spAutoFit/>
          </a:bodyPr>
          <a:lstStyle/>
          <a:p>
            <a:pPr algn="ctr"/>
            <a:r>
              <a:rPr lang="en-US" sz="1100" dirty="0">
                <a:solidFill>
                  <a:schemeClr val="bg1">
                    <a:lumMod val="50000"/>
                  </a:schemeClr>
                </a:solidFill>
              </a:rPr>
              <a:t>Total # of Tests Per State (Alabama – Kansas)</a:t>
            </a:r>
          </a:p>
        </p:txBody>
      </p:sp>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751820" cy="1450757"/>
          </a:xfrm>
        </p:spPr>
        <p:txBody>
          <a:bodyPr/>
          <a:lstStyle/>
          <a:p>
            <a:r>
              <a:rPr lang="en-US" dirty="0"/>
              <a:t>Histogram #1:</a:t>
            </a:r>
            <a:br>
              <a:rPr lang="en-US" dirty="0"/>
            </a:br>
            <a:r>
              <a:rPr lang="en-US" dirty="0"/>
              <a:t>Total Tests Per State</a:t>
            </a:r>
          </a:p>
        </p:txBody>
      </p:sp>
      <p:sp>
        <p:nvSpPr>
          <p:cNvPr id="8" name="TextBox 7">
            <a:extLst>
              <a:ext uri="{FF2B5EF4-FFF2-40B4-BE49-F238E27FC236}">
                <a16:creationId xmlns:a16="http://schemas.microsoft.com/office/drawing/2014/main" id="{747B19D7-3BE0-4319-BD83-0903429FE5DE}"/>
              </a:ext>
            </a:extLst>
          </p:cNvPr>
          <p:cNvSpPr txBox="1"/>
          <p:nvPr/>
        </p:nvSpPr>
        <p:spPr>
          <a:xfrm>
            <a:off x="619124" y="1981200"/>
            <a:ext cx="10477501" cy="1477328"/>
          </a:xfrm>
          <a:prstGeom prst="rect">
            <a:avLst/>
          </a:prstGeom>
          <a:solidFill>
            <a:schemeClr val="accent1">
              <a:lumMod val="60000"/>
              <a:lumOff val="40000"/>
            </a:schemeClr>
          </a:solidFill>
        </p:spPr>
        <p:txBody>
          <a:bodyPr wrap="square" rtlCol="0">
            <a:spAutoFit/>
          </a:bodyPr>
          <a:lstStyle/>
          <a:p>
            <a:pPr marL="285750" indent="-285750">
              <a:buFont typeface="Arial" panose="020B0604020202020204" pitchFamily="34" charset="0"/>
              <a:buChar char="•"/>
            </a:pPr>
            <a:r>
              <a:rPr lang="en-US" sz="1500" dirty="0"/>
              <a:t>California (06), Florida (11), Illinois (17), New York (36) &amp; Texas (48) are all outliers as these state totals are much higher vs. other states</a:t>
            </a:r>
          </a:p>
          <a:p>
            <a:pPr marL="285750" indent="-285750">
              <a:buFont typeface="Arial" panose="020B0604020202020204" pitchFamily="34" charset="0"/>
              <a:buChar char="•"/>
            </a:pPr>
            <a:r>
              <a:rPr lang="en-US" sz="1500" dirty="0"/>
              <a:t>Missouri (29) &amp;  Vermont (50) are lower end outliers</a:t>
            </a:r>
          </a:p>
          <a:p>
            <a:pPr marL="285750" indent="-285750">
              <a:buFont typeface="Arial" panose="020B0604020202020204" pitchFamily="34" charset="0"/>
              <a:buChar char="•"/>
            </a:pPr>
            <a:r>
              <a:rPr lang="en-US" sz="1500" dirty="0"/>
              <a:t>Removing these states (outliers) from the sample and reducing the sample size by not representing these states is a solution Mean is 2.4M tests</a:t>
            </a:r>
          </a:p>
          <a:p>
            <a:pPr marL="285750" indent="-285750">
              <a:buFont typeface="Arial" panose="020B0604020202020204" pitchFamily="34" charset="0"/>
              <a:buChar char="•"/>
            </a:pPr>
            <a:r>
              <a:rPr lang="en-US" sz="1500" dirty="0"/>
              <a:t>Mode is 6</a:t>
            </a:r>
          </a:p>
        </p:txBody>
      </p:sp>
      <p:pic>
        <p:nvPicPr>
          <p:cNvPr id="15" name="Picture 14">
            <a:extLst>
              <a:ext uri="{FF2B5EF4-FFF2-40B4-BE49-F238E27FC236}">
                <a16:creationId xmlns:a16="http://schemas.microsoft.com/office/drawing/2014/main" id="{27A5CFAC-7120-4DC7-B1AB-9B9938189304}"/>
              </a:ext>
            </a:extLst>
          </p:cNvPr>
          <p:cNvPicPr>
            <a:picLocks noChangeAspect="1"/>
          </p:cNvPicPr>
          <p:nvPr/>
        </p:nvPicPr>
        <p:blipFill rotWithShape="1">
          <a:blip r:embed="rId2"/>
          <a:srcRect t="1948"/>
          <a:stretch/>
        </p:blipFill>
        <p:spPr>
          <a:xfrm>
            <a:off x="199028" y="3699611"/>
            <a:ext cx="3912164" cy="2404844"/>
          </a:xfrm>
          <a:prstGeom prst="rect">
            <a:avLst/>
          </a:prstGeom>
        </p:spPr>
      </p:pic>
      <p:pic>
        <p:nvPicPr>
          <p:cNvPr id="17" name="Picture 16">
            <a:extLst>
              <a:ext uri="{FF2B5EF4-FFF2-40B4-BE49-F238E27FC236}">
                <a16:creationId xmlns:a16="http://schemas.microsoft.com/office/drawing/2014/main" id="{3608A58B-C767-421E-88FA-E9DC609C2535}"/>
              </a:ext>
            </a:extLst>
          </p:cNvPr>
          <p:cNvPicPr>
            <a:picLocks noChangeAspect="1"/>
          </p:cNvPicPr>
          <p:nvPr/>
        </p:nvPicPr>
        <p:blipFill rotWithShape="1">
          <a:blip r:embed="rId3"/>
          <a:srcRect t="2554"/>
          <a:stretch/>
        </p:blipFill>
        <p:spPr>
          <a:xfrm>
            <a:off x="4225265" y="3680403"/>
            <a:ext cx="3843208" cy="2687293"/>
          </a:xfrm>
          <a:prstGeom prst="rect">
            <a:avLst/>
          </a:prstGeom>
        </p:spPr>
      </p:pic>
      <p:pic>
        <p:nvPicPr>
          <p:cNvPr id="19" name="Picture 18">
            <a:extLst>
              <a:ext uri="{FF2B5EF4-FFF2-40B4-BE49-F238E27FC236}">
                <a16:creationId xmlns:a16="http://schemas.microsoft.com/office/drawing/2014/main" id="{F5060849-8933-4EAA-82ED-2D9301952836}"/>
              </a:ext>
            </a:extLst>
          </p:cNvPr>
          <p:cNvPicPr>
            <a:picLocks noChangeAspect="1"/>
          </p:cNvPicPr>
          <p:nvPr/>
        </p:nvPicPr>
        <p:blipFill rotWithShape="1">
          <a:blip r:embed="rId4"/>
          <a:srcRect t="2152"/>
          <a:stretch/>
        </p:blipFill>
        <p:spPr>
          <a:xfrm>
            <a:off x="8196301" y="3680403"/>
            <a:ext cx="3690899" cy="2574080"/>
          </a:xfrm>
          <a:prstGeom prst="rect">
            <a:avLst/>
          </a:prstGeom>
        </p:spPr>
      </p:pic>
    </p:spTree>
    <p:extLst>
      <p:ext uri="{BB962C8B-B14F-4D97-AF65-F5344CB8AC3E}">
        <p14:creationId xmlns:p14="http://schemas.microsoft.com/office/powerpoint/2010/main" val="108530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23EAEA-F4A1-4B6F-AB35-D6574F1F9D46}"/>
              </a:ext>
            </a:extLst>
          </p:cNvPr>
          <p:cNvSpPr txBox="1"/>
          <p:nvPr/>
        </p:nvSpPr>
        <p:spPr>
          <a:xfrm>
            <a:off x="4710150" y="3466576"/>
            <a:ext cx="3436664" cy="261610"/>
          </a:xfrm>
          <a:prstGeom prst="rect">
            <a:avLst/>
          </a:prstGeom>
          <a:noFill/>
        </p:spPr>
        <p:txBody>
          <a:bodyPr wrap="square" rtlCol="0">
            <a:spAutoFit/>
          </a:bodyPr>
          <a:lstStyle/>
          <a:p>
            <a:pPr algn="ctr"/>
            <a:r>
              <a:rPr lang="en-US" sz="1100" dirty="0">
                <a:solidFill>
                  <a:schemeClr val="bg1">
                    <a:lumMod val="50000"/>
                  </a:schemeClr>
                </a:solidFill>
              </a:rPr>
              <a:t>Total # of Cases Per State (Kentucky – North Carolina)</a:t>
            </a:r>
          </a:p>
        </p:txBody>
      </p:sp>
      <p:sp>
        <p:nvSpPr>
          <p:cNvPr id="11" name="TextBox 10">
            <a:extLst>
              <a:ext uri="{FF2B5EF4-FFF2-40B4-BE49-F238E27FC236}">
                <a16:creationId xmlns:a16="http://schemas.microsoft.com/office/drawing/2014/main" id="{655DD658-0C0C-4D25-8C5A-377F9AEC64F7}"/>
              </a:ext>
            </a:extLst>
          </p:cNvPr>
          <p:cNvSpPr txBox="1"/>
          <p:nvPr/>
        </p:nvSpPr>
        <p:spPr>
          <a:xfrm>
            <a:off x="8626632" y="3495151"/>
            <a:ext cx="3358016" cy="261610"/>
          </a:xfrm>
          <a:prstGeom prst="rect">
            <a:avLst/>
          </a:prstGeom>
          <a:noFill/>
        </p:spPr>
        <p:txBody>
          <a:bodyPr wrap="square" rtlCol="0">
            <a:spAutoFit/>
          </a:bodyPr>
          <a:lstStyle/>
          <a:p>
            <a:pPr algn="ctr"/>
            <a:r>
              <a:rPr lang="en-US" sz="1100" dirty="0">
                <a:solidFill>
                  <a:schemeClr val="bg1">
                    <a:lumMod val="50000"/>
                  </a:schemeClr>
                </a:solidFill>
              </a:rPr>
              <a:t>Total # of Cases Per State (North Dakota – Wyoming)</a:t>
            </a:r>
          </a:p>
        </p:txBody>
      </p:sp>
      <p:sp>
        <p:nvSpPr>
          <p:cNvPr id="13" name="TextBox 12">
            <a:extLst>
              <a:ext uri="{FF2B5EF4-FFF2-40B4-BE49-F238E27FC236}">
                <a16:creationId xmlns:a16="http://schemas.microsoft.com/office/drawing/2014/main" id="{45280F42-7190-4711-9A0A-21B6E575C21A}"/>
              </a:ext>
            </a:extLst>
          </p:cNvPr>
          <p:cNvSpPr txBox="1"/>
          <p:nvPr/>
        </p:nvSpPr>
        <p:spPr>
          <a:xfrm>
            <a:off x="891127" y="3466576"/>
            <a:ext cx="3077861" cy="261610"/>
          </a:xfrm>
          <a:prstGeom prst="rect">
            <a:avLst/>
          </a:prstGeom>
          <a:noFill/>
        </p:spPr>
        <p:txBody>
          <a:bodyPr wrap="square" rtlCol="0">
            <a:spAutoFit/>
          </a:bodyPr>
          <a:lstStyle/>
          <a:p>
            <a:pPr algn="ctr"/>
            <a:r>
              <a:rPr lang="en-US" sz="1100" dirty="0">
                <a:solidFill>
                  <a:schemeClr val="bg1">
                    <a:lumMod val="50000"/>
                  </a:schemeClr>
                </a:solidFill>
              </a:rPr>
              <a:t>Total # of Cases Per State (Alabama – Kansas)</a:t>
            </a:r>
          </a:p>
        </p:txBody>
      </p:sp>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751820" cy="1450757"/>
          </a:xfrm>
        </p:spPr>
        <p:txBody>
          <a:bodyPr/>
          <a:lstStyle/>
          <a:p>
            <a:r>
              <a:rPr lang="en-US" dirty="0"/>
              <a:t>Histogram #2:</a:t>
            </a:r>
            <a:br>
              <a:rPr lang="en-US" dirty="0"/>
            </a:br>
            <a:r>
              <a:rPr lang="en-US" dirty="0"/>
              <a:t>Total Cases Per State </a:t>
            </a:r>
          </a:p>
        </p:txBody>
      </p:sp>
      <p:pic>
        <p:nvPicPr>
          <p:cNvPr id="18" name="Picture 17">
            <a:extLst>
              <a:ext uri="{FF2B5EF4-FFF2-40B4-BE49-F238E27FC236}">
                <a16:creationId xmlns:a16="http://schemas.microsoft.com/office/drawing/2014/main" id="{BF20CB7F-8E29-464B-B2CD-474D1F4B9EDC}"/>
              </a:ext>
            </a:extLst>
          </p:cNvPr>
          <p:cNvPicPr>
            <a:picLocks noChangeAspect="1"/>
          </p:cNvPicPr>
          <p:nvPr/>
        </p:nvPicPr>
        <p:blipFill>
          <a:blip r:embed="rId2"/>
          <a:stretch>
            <a:fillRect/>
          </a:stretch>
        </p:blipFill>
        <p:spPr>
          <a:xfrm>
            <a:off x="157604" y="3689087"/>
            <a:ext cx="3967134" cy="2479459"/>
          </a:xfrm>
          <a:prstGeom prst="rect">
            <a:avLst/>
          </a:prstGeom>
        </p:spPr>
      </p:pic>
      <p:pic>
        <p:nvPicPr>
          <p:cNvPr id="20" name="Picture 19">
            <a:extLst>
              <a:ext uri="{FF2B5EF4-FFF2-40B4-BE49-F238E27FC236}">
                <a16:creationId xmlns:a16="http://schemas.microsoft.com/office/drawing/2014/main" id="{6E517089-8D09-4961-B6C6-0E164EBA1BC3}"/>
              </a:ext>
            </a:extLst>
          </p:cNvPr>
          <p:cNvPicPr>
            <a:picLocks noChangeAspect="1"/>
          </p:cNvPicPr>
          <p:nvPr/>
        </p:nvPicPr>
        <p:blipFill>
          <a:blip r:embed="rId3"/>
          <a:stretch>
            <a:fillRect/>
          </a:stretch>
        </p:blipFill>
        <p:spPr>
          <a:xfrm>
            <a:off x="4366263" y="3653937"/>
            <a:ext cx="3690657" cy="2609781"/>
          </a:xfrm>
          <a:prstGeom prst="rect">
            <a:avLst/>
          </a:prstGeom>
        </p:spPr>
      </p:pic>
      <p:pic>
        <p:nvPicPr>
          <p:cNvPr id="22" name="Picture 21">
            <a:extLst>
              <a:ext uri="{FF2B5EF4-FFF2-40B4-BE49-F238E27FC236}">
                <a16:creationId xmlns:a16="http://schemas.microsoft.com/office/drawing/2014/main" id="{9ECF8059-7838-4402-B4D8-4A7D1C7F4B95}"/>
              </a:ext>
            </a:extLst>
          </p:cNvPr>
          <p:cNvPicPr>
            <a:picLocks noChangeAspect="1"/>
          </p:cNvPicPr>
          <p:nvPr/>
        </p:nvPicPr>
        <p:blipFill>
          <a:blip r:embed="rId4"/>
          <a:stretch>
            <a:fillRect/>
          </a:stretch>
        </p:blipFill>
        <p:spPr>
          <a:xfrm>
            <a:off x="8117769" y="3728186"/>
            <a:ext cx="3898472" cy="2674063"/>
          </a:xfrm>
          <a:prstGeom prst="rect">
            <a:avLst/>
          </a:prstGeom>
        </p:spPr>
      </p:pic>
      <p:sp>
        <p:nvSpPr>
          <p:cNvPr id="23" name="TextBox 22">
            <a:extLst>
              <a:ext uri="{FF2B5EF4-FFF2-40B4-BE49-F238E27FC236}">
                <a16:creationId xmlns:a16="http://schemas.microsoft.com/office/drawing/2014/main" id="{7085FA6C-4F76-4C4D-BC91-1E7F6E70D19D}"/>
              </a:ext>
            </a:extLst>
          </p:cNvPr>
          <p:cNvSpPr txBox="1"/>
          <p:nvPr/>
        </p:nvSpPr>
        <p:spPr>
          <a:xfrm>
            <a:off x="619125" y="1981200"/>
            <a:ext cx="10515600" cy="1246495"/>
          </a:xfrm>
          <a:prstGeom prst="rect">
            <a:avLst/>
          </a:prstGeom>
          <a:solidFill>
            <a:schemeClr val="accent1">
              <a:lumMod val="60000"/>
              <a:lumOff val="40000"/>
            </a:schemeClr>
          </a:solidFill>
        </p:spPr>
        <p:txBody>
          <a:bodyPr wrap="square" rtlCol="0">
            <a:spAutoFit/>
          </a:bodyPr>
          <a:lstStyle/>
          <a:p>
            <a:pPr marL="285750" indent="-285750">
              <a:buFont typeface="Arial" panose="020B0604020202020204" pitchFamily="34" charset="0"/>
              <a:buChar char="•"/>
            </a:pPr>
            <a:r>
              <a:rPr lang="en-US" sz="1500" dirty="0"/>
              <a:t>California (06), Florida (11), New York (36) &amp; Texas (48) are all outliers as these state totals are much higher vs. other states</a:t>
            </a:r>
          </a:p>
          <a:p>
            <a:pPr marL="285750" indent="-285750">
              <a:buFont typeface="Arial" panose="020B0604020202020204" pitchFamily="34" charset="0"/>
              <a:buChar char="•"/>
            </a:pPr>
            <a:r>
              <a:rPr lang="en-US" sz="1500" dirty="0"/>
              <a:t>Maine (23) &amp; Vermont (50) are lower end outliers</a:t>
            </a:r>
          </a:p>
          <a:p>
            <a:pPr marL="285750" indent="-285750">
              <a:buFont typeface="Arial" panose="020B0604020202020204" pitchFamily="34" charset="0"/>
              <a:buChar char="•"/>
            </a:pPr>
            <a:r>
              <a:rPr lang="en-US" sz="1500" dirty="0"/>
              <a:t>Removing these states (outliers) from the sample and reducing the sample size by not representing these states is a solution</a:t>
            </a:r>
          </a:p>
          <a:p>
            <a:pPr marL="285750" indent="-285750">
              <a:buFont typeface="Arial" panose="020B0604020202020204" pitchFamily="34" charset="0"/>
              <a:buChar char="•"/>
            </a:pPr>
            <a:r>
              <a:rPr lang="en-US" sz="1500" dirty="0"/>
              <a:t>Mean is 170,691 tests</a:t>
            </a:r>
          </a:p>
          <a:p>
            <a:pPr marL="285750" indent="-285750">
              <a:buFont typeface="Arial" panose="020B0604020202020204" pitchFamily="34" charset="0"/>
              <a:buChar char="•"/>
            </a:pPr>
            <a:r>
              <a:rPr lang="en-US" sz="1500" dirty="0"/>
              <a:t>Mode is 48 </a:t>
            </a:r>
          </a:p>
        </p:txBody>
      </p:sp>
    </p:spTree>
    <p:extLst>
      <p:ext uri="{BB962C8B-B14F-4D97-AF65-F5344CB8AC3E}">
        <p14:creationId xmlns:p14="http://schemas.microsoft.com/office/powerpoint/2010/main" val="179226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23EAEA-F4A1-4B6F-AB35-D6574F1F9D46}"/>
              </a:ext>
            </a:extLst>
          </p:cNvPr>
          <p:cNvSpPr txBox="1"/>
          <p:nvPr/>
        </p:nvSpPr>
        <p:spPr>
          <a:xfrm>
            <a:off x="4710149" y="3466576"/>
            <a:ext cx="3524071" cy="261610"/>
          </a:xfrm>
          <a:prstGeom prst="rect">
            <a:avLst/>
          </a:prstGeom>
          <a:noFill/>
        </p:spPr>
        <p:txBody>
          <a:bodyPr wrap="square" rtlCol="0">
            <a:spAutoFit/>
          </a:bodyPr>
          <a:lstStyle/>
          <a:p>
            <a:pPr algn="ctr"/>
            <a:r>
              <a:rPr lang="en-US" sz="1100" dirty="0">
                <a:solidFill>
                  <a:schemeClr val="bg1">
                    <a:lumMod val="50000"/>
                  </a:schemeClr>
                </a:solidFill>
              </a:rPr>
              <a:t>Total # of Deaths Per State (Kentucky – North Carolina)</a:t>
            </a:r>
          </a:p>
        </p:txBody>
      </p:sp>
      <p:sp>
        <p:nvSpPr>
          <p:cNvPr id="11" name="TextBox 10">
            <a:extLst>
              <a:ext uri="{FF2B5EF4-FFF2-40B4-BE49-F238E27FC236}">
                <a16:creationId xmlns:a16="http://schemas.microsoft.com/office/drawing/2014/main" id="{655DD658-0C0C-4D25-8C5A-377F9AEC64F7}"/>
              </a:ext>
            </a:extLst>
          </p:cNvPr>
          <p:cNvSpPr txBox="1"/>
          <p:nvPr/>
        </p:nvSpPr>
        <p:spPr>
          <a:xfrm>
            <a:off x="8531382" y="3495151"/>
            <a:ext cx="3464236" cy="261610"/>
          </a:xfrm>
          <a:prstGeom prst="rect">
            <a:avLst/>
          </a:prstGeom>
          <a:noFill/>
        </p:spPr>
        <p:txBody>
          <a:bodyPr wrap="square" rtlCol="0">
            <a:spAutoFit/>
          </a:bodyPr>
          <a:lstStyle/>
          <a:p>
            <a:pPr algn="ctr"/>
            <a:r>
              <a:rPr lang="en-US" sz="1100" dirty="0">
                <a:solidFill>
                  <a:schemeClr val="bg1">
                    <a:lumMod val="50000"/>
                  </a:schemeClr>
                </a:solidFill>
              </a:rPr>
              <a:t>Total # of Deaths Per State (North Dakota – Wyoming)</a:t>
            </a:r>
          </a:p>
        </p:txBody>
      </p:sp>
      <p:sp>
        <p:nvSpPr>
          <p:cNvPr id="13" name="TextBox 12">
            <a:extLst>
              <a:ext uri="{FF2B5EF4-FFF2-40B4-BE49-F238E27FC236}">
                <a16:creationId xmlns:a16="http://schemas.microsoft.com/office/drawing/2014/main" id="{45280F42-7190-4711-9A0A-21B6E575C21A}"/>
              </a:ext>
            </a:extLst>
          </p:cNvPr>
          <p:cNvSpPr txBox="1"/>
          <p:nvPr/>
        </p:nvSpPr>
        <p:spPr>
          <a:xfrm>
            <a:off x="891127" y="3466576"/>
            <a:ext cx="3077861" cy="261610"/>
          </a:xfrm>
          <a:prstGeom prst="rect">
            <a:avLst/>
          </a:prstGeom>
          <a:noFill/>
        </p:spPr>
        <p:txBody>
          <a:bodyPr wrap="square" rtlCol="0">
            <a:spAutoFit/>
          </a:bodyPr>
          <a:lstStyle/>
          <a:p>
            <a:pPr algn="ctr"/>
            <a:r>
              <a:rPr lang="en-US" sz="1100" dirty="0">
                <a:solidFill>
                  <a:schemeClr val="bg1">
                    <a:lumMod val="50000"/>
                  </a:schemeClr>
                </a:solidFill>
              </a:rPr>
              <a:t>Total # of Deaths Per State (Alabama – Kansas)</a:t>
            </a:r>
          </a:p>
        </p:txBody>
      </p:sp>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751820" cy="1450757"/>
          </a:xfrm>
        </p:spPr>
        <p:txBody>
          <a:bodyPr/>
          <a:lstStyle/>
          <a:p>
            <a:r>
              <a:rPr lang="en-US" dirty="0"/>
              <a:t>Histogram #3:</a:t>
            </a:r>
            <a:br>
              <a:rPr lang="en-US" dirty="0"/>
            </a:br>
            <a:r>
              <a:rPr lang="en-US" dirty="0"/>
              <a:t>Total Deaths Per State </a:t>
            </a:r>
          </a:p>
        </p:txBody>
      </p:sp>
      <p:sp>
        <p:nvSpPr>
          <p:cNvPr id="23" name="TextBox 22">
            <a:extLst>
              <a:ext uri="{FF2B5EF4-FFF2-40B4-BE49-F238E27FC236}">
                <a16:creationId xmlns:a16="http://schemas.microsoft.com/office/drawing/2014/main" id="{7085FA6C-4F76-4C4D-BC91-1E7F6E70D19D}"/>
              </a:ext>
            </a:extLst>
          </p:cNvPr>
          <p:cNvSpPr txBox="1"/>
          <p:nvPr/>
        </p:nvSpPr>
        <p:spPr>
          <a:xfrm>
            <a:off x="619124" y="1981200"/>
            <a:ext cx="10982326" cy="1015663"/>
          </a:xfrm>
          <a:prstGeom prst="rect">
            <a:avLst/>
          </a:prstGeom>
          <a:solidFill>
            <a:schemeClr val="accent1">
              <a:lumMod val="60000"/>
              <a:lumOff val="40000"/>
            </a:schemeClr>
          </a:solidFill>
        </p:spPr>
        <p:txBody>
          <a:bodyPr wrap="square" rtlCol="0">
            <a:spAutoFit/>
          </a:bodyPr>
          <a:lstStyle/>
          <a:p>
            <a:pPr marL="285750" indent="-285750">
              <a:buFont typeface="Arial" panose="020B0604020202020204" pitchFamily="34" charset="0"/>
              <a:buChar char="•"/>
            </a:pPr>
            <a:r>
              <a:rPr lang="en-US" sz="1500" dirty="0"/>
              <a:t>California (06), Florida (11), New Jersey (34) &amp; New York (36) are all outliers as these state totals are much higher vs. other states</a:t>
            </a:r>
          </a:p>
          <a:p>
            <a:pPr marL="285750" indent="-285750">
              <a:buFont typeface="Arial" panose="020B0604020202020204" pitchFamily="34" charset="0"/>
              <a:buChar char="•"/>
            </a:pPr>
            <a:r>
              <a:rPr lang="en-US" sz="1500" dirty="0"/>
              <a:t>Removing these states (outliers) from the sample and reducing the sample size is a solution</a:t>
            </a:r>
          </a:p>
          <a:p>
            <a:pPr marL="285750" indent="-285750">
              <a:buFont typeface="Arial" panose="020B0604020202020204" pitchFamily="34" charset="0"/>
              <a:buChar char="•"/>
            </a:pPr>
            <a:r>
              <a:rPr lang="en-US" sz="1500" dirty="0"/>
              <a:t>Mean is 4,336 deaths</a:t>
            </a:r>
          </a:p>
          <a:p>
            <a:pPr marL="285750" indent="-285750">
              <a:buFont typeface="Arial" panose="020B0604020202020204" pitchFamily="34" charset="0"/>
              <a:buChar char="•"/>
            </a:pPr>
            <a:r>
              <a:rPr lang="en-US" sz="1500" dirty="0"/>
              <a:t>Mode is 36</a:t>
            </a:r>
          </a:p>
        </p:txBody>
      </p:sp>
      <p:pic>
        <p:nvPicPr>
          <p:cNvPr id="3" name="Picture 2">
            <a:extLst>
              <a:ext uri="{FF2B5EF4-FFF2-40B4-BE49-F238E27FC236}">
                <a16:creationId xmlns:a16="http://schemas.microsoft.com/office/drawing/2014/main" id="{6E56833C-5F73-4A50-BC1E-FA0FD562E7EE}"/>
              </a:ext>
            </a:extLst>
          </p:cNvPr>
          <p:cNvPicPr>
            <a:picLocks noChangeAspect="1"/>
          </p:cNvPicPr>
          <p:nvPr/>
        </p:nvPicPr>
        <p:blipFill>
          <a:blip r:embed="rId2"/>
          <a:stretch>
            <a:fillRect/>
          </a:stretch>
        </p:blipFill>
        <p:spPr>
          <a:xfrm>
            <a:off x="152400" y="3654523"/>
            <a:ext cx="4002759" cy="2511535"/>
          </a:xfrm>
          <a:prstGeom prst="rect">
            <a:avLst/>
          </a:prstGeom>
        </p:spPr>
      </p:pic>
      <p:pic>
        <p:nvPicPr>
          <p:cNvPr id="6" name="Picture 5">
            <a:extLst>
              <a:ext uri="{FF2B5EF4-FFF2-40B4-BE49-F238E27FC236}">
                <a16:creationId xmlns:a16="http://schemas.microsoft.com/office/drawing/2014/main" id="{67F8F5A0-E587-4CE0-9AA7-D0D0E30931B5}"/>
              </a:ext>
            </a:extLst>
          </p:cNvPr>
          <p:cNvPicPr>
            <a:picLocks noChangeAspect="1"/>
          </p:cNvPicPr>
          <p:nvPr/>
        </p:nvPicPr>
        <p:blipFill rotWithShape="1">
          <a:blip r:embed="rId3"/>
          <a:srcRect b="1299"/>
          <a:stretch/>
        </p:blipFill>
        <p:spPr>
          <a:xfrm>
            <a:off x="4345386" y="3701615"/>
            <a:ext cx="3888835" cy="2690908"/>
          </a:xfrm>
          <a:prstGeom prst="rect">
            <a:avLst/>
          </a:prstGeom>
        </p:spPr>
      </p:pic>
      <p:pic>
        <p:nvPicPr>
          <p:cNvPr id="8" name="Picture 7">
            <a:extLst>
              <a:ext uri="{FF2B5EF4-FFF2-40B4-BE49-F238E27FC236}">
                <a16:creationId xmlns:a16="http://schemas.microsoft.com/office/drawing/2014/main" id="{F47FACB1-AAB0-4472-BCCC-D41C1D08AC40}"/>
              </a:ext>
            </a:extLst>
          </p:cNvPr>
          <p:cNvPicPr>
            <a:picLocks noChangeAspect="1"/>
          </p:cNvPicPr>
          <p:nvPr/>
        </p:nvPicPr>
        <p:blipFill>
          <a:blip r:embed="rId4"/>
          <a:stretch>
            <a:fillRect/>
          </a:stretch>
        </p:blipFill>
        <p:spPr>
          <a:xfrm>
            <a:off x="8202034" y="3703522"/>
            <a:ext cx="3782614" cy="2690908"/>
          </a:xfrm>
          <a:prstGeom prst="rect">
            <a:avLst/>
          </a:prstGeom>
        </p:spPr>
      </p:pic>
    </p:spTree>
    <p:extLst>
      <p:ext uri="{BB962C8B-B14F-4D97-AF65-F5344CB8AC3E}">
        <p14:creationId xmlns:p14="http://schemas.microsoft.com/office/powerpoint/2010/main" val="292814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23EAEA-F4A1-4B6F-AB35-D6574F1F9D46}"/>
              </a:ext>
            </a:extLst>
          </p:cNvPr>
          <p:cNvSpPr txBox="1"/>
          <p:nvPr/>
        </p:nvSpPr>
        <p:spPr>
          <a:xfrm>
            <a:off x="3781425" y="3306760"/>
            <a:ext cx="3724276" cy="261610"/>
          </a:xfrm>
          <a:prstGeom prst="rect">
            <a:avLst/>
          </a:prstGeom>
          <a:noFill/>
        </p:spPr>
        <p:txBody>
          <a:bodyPr wrap="square" rtlCol="0">
            <a:spAutoFit/>
          </a:bodyPr>
          <a:lstStyle/>
          <a:p>
            <a:pPr algn="ctr"/>
            <a:r>
              <a:rPr lang="en-US" sz="1100" dirty="0">
                <a:solidFill>
                  <a:schemeClr val="bg1">
                    <a:lumMod val="50000"/>
                  </a:schemeClr>
                </a:solidFill>
              </a:rPr>
              <a:t>Cases Per Month</a:t>
            </a:r>
          </a:p>
        </p:txBody>
      </p:sp>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751820" cy="1450757"/>
          </a:xfrm>
        </p:spPr>
        <p:txBody>
          <a:bodyPr/>
          <a:lstStyle/>
          <a:p>
            <a:r>
              <a:rPr lang="en-US" dirty="0"/>
              <a:t>Histogram #4:</a:t>
            </a:r>
            <a:br>
              <a:rPr lang="en-US" dirty="0"/>
            </a:br>
            <a:r>
              <a:rPr lang="en-US" dirty="0"/>
              <a:t>Total Cases Per Month</a:t>
            </a:r>
          </a:p>
        </p:txBody>
      </p:sp>
      <p:sp>
        <p:nvSpPr>
          <p:cNvPr id="23" name="TextBox 22">
            <a:extLst>
              <a:ext uri="{FF2B5EF4-FFF2-40B4-BE49-F238E27FC236}">
                <a16:creationId xmlns:a16="http://schemas.microsoft.com/office/drawing/2014/main" id="{7085FA6C-4F76-4C4D-BC91-1E7F6E70D19D}"/>
              </a:ext>
            </a:extLst>
          </p:cNvPr>
          <p:cNvSpPr txBox="1"/>
          <p:nvPr/>
        </p:nvSpPr>
        <p:spPr>
          <a:xfrm>
            <a:off x="619124" y="1981200"/>
            <a:ext cx="10467976" cy="1246495"/>
          </a:xfrm>
          <a:prstGeom prst="rect">
            <a:avLst/>
          </a:prstGeom>
          <a:solidFill>
            <a:schemeClr val="accent1">
              <a:lumMod val="60000"/>
              <a:lumOff val="40000"/>
            </a:schemeClr>
          </a:solidFill>
        </p:spPr>
        <p:txBody>
          <a:bodyPr wrap="square" rtlCol="0">
            <a:spAutoFit/>
          </a:bodyPr>
          <a:lstStyle/>
          <a:p>
            <a:pPr marL="285750" indent="-285750">
              <a:buFont typeface="Arial" panose="020B0604020202020204" pitchFamily="34" charset="0"/>
              <a:buChar char="•"/>
            </a:pPr>
            <a:r>
              <a:rPr lang="en-US" sz="1500" dirty="0"/>
              <a:t>In January, 12 cases were reported </a:t>
            </a:r>
          </a:p>
          <a:p>
            <a:pPr marL="285750" indent="-285750">
              <a:buFont typeface="Arial" panose="020B0604020202020204" pitchFamily="34" charset="0"/>
              <a:buChar char="•"/>
            </a:pPr>
            <a:r>
              <a:rPr lang="en-US" sz="1500" dirty="0"/>
              <a:t>October’s total cases are missing dates 10/27-10/31 due to the cut off when data was retrieved</a:t>
            </a:r>
          </a:p>
          <a:p>
            <a:pPr marL="285750" indent="-285750">
              <a:buFont typeface="Arial" panose="020B0604020202020204" pitchFamily="34" charset="0"/>
              <a:buChar char="•"/>
            </a:pPr>
            <a:r>
              <a:rPr lang="en-US" sz="1500" dirty="0"/>
              <a:t>As months have increased through the pandemic, deaths have also increased</a:t>
            </a:r>
          </a:p>
          <a:p>
            <a:pPr marL="285750" indent="-285750">
              <a:buFont typeface="Arial" panose="020B0604020202020204" pitchFamily="34" charset="0"/>
              <a:buChar char="•"/>
            </a:pPr>
            <a:r>
              <a:rPr lang="en-US" sz="1500" dirty="0"/>
              <a:t>Mean is 5,445,930 cases</a:t>
            </a:r>
          </a:p>
          <a:p>
            <a:pPr marL="285750" indent="-285750">
              <a:buFont typeface="Arial" panose="020B0604020202020204" pitchFamily="34" charset="0"/>
              <a:buChar char="•"/>
            </a:pPr>
            <a:r>
              <a:rPr lang="en-US" sz="1500" dirty="0"/>
              <a:t>July is the Median, October is the Mode</a:t>
            </a:r>
          </a:p>
        </p:txBody>
      </p:sp>
      <p:pic>
        <p:nvPicPr>
          <p:cNvPr id="3" name="Picture 2">
            <a:extLst>
              <a:ext uri="{FF2B5EF4-FFF2-40B4-BE49-F238E27FC236}">
                <a16:creationId xmlns:a16="http://schemas.microsoft.com/office/drawing/2014/main" id="{F73DB3EE-4EF0-402A-B3A8-50CBA3A93FD5}"/>
              </a:ext>
            </a:extLst>
          </p:cNvPr>
          <p:cNvPicPr>
            <a:picLocks noChangeAspect="1"/>
          </p:cNvPicPr>
          <p:nvPr/>
        </p:nvPicPr>
        <p:blipFill>
          <a:blip r:embed="rId2"/>
          <a:stretch>
            <a:fillRect/>
          </a:stretch>
        </p:blipFill>
        <p:spPr>
          <a:xfrm>
            <a:off x="3296079" y="3551240"/>
            <a:ext cx="4323921" cy="2808777"/>
          </a:xfrm>
          <a:prstGeom prst="rect">
            <a:avLst/>
          </a:prstGeom>
        </p:spPr>
      </p:pic>
    </p:spTree>
    <p:extLst>
      <p:ext uri="{BB962C8B-B14F-4D97-AF65-F5344CB8AC3E}">
        <p14:creationId xmlns:p14="http://schemas.microsoft.com/office/powerpoint/2010/main" val="222200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23EAEA-F4A1-4B6F-AB35-D6574F1F9D46}"/>
              </a:ext>
            </a:extLst>
          </p:cNvPr>
          <p:cNvSpPr txBox="1"/>
          <p:nvPr/>
        </p:nvSpPr>
        <p:spPr>
          <a:xfrm>
            <a:off x="3952875" y="3326724"/>
            <a:ext cx="3562349" cy="261610"/>
          </a:xfrm>
          <a:prstGeom prst="rect">
            <a:avLst/>
          </a:prstGeom>
          <a:noFill/>
        </p:spPr>
        <p:txBody>
          <a:bodyPr wrap="square" rtlCol="0">
            <a:spAutoFit/>
          </a:bodyPr>
          <a:lstStyle/>
          <a:p>
            <a:pPr algn="ctr"/>
            <a:r>
              <a:rPr lang="en-US" sz="1100" dirty="0">
                <a:solidFill>
                  <a:schemeClr val="bg1">
                    <a:lumMod val="50000"/>
                  </a:schemeClr>
                </a:solidFill>
              </a:rPr>
              <a:t>Deaths Per Month</a:t>
            </a:r>
          </a:p>
        </p:txBody>
      </p:sp>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751820" cy="1450757"/>
          </a:xfrm>
        </p:spPr>
        <p:txBody>
          <a:bodyPr/>
          <a:lstStyle/>
          <a:p>
            <a:r>
              <a:rPr lang="en-US" dirty="0"/>
              <a:t>Histogram #5:</a:t>
            </a:r>
            <a:br>
              <a:rPr lang="en-US" dirty="0"/>
            </a:br>
            <a:r>
              <a:rPr lang="en-US" dirty="0"/>
              <a:t>Total Deaths Per Month</a:t>
            </a:r>
          </a:p>
        </p:txBody>
      </p:sp>
      <p:sp>
        <p:nvSpPr>
          <p:cNvPr id="23" name="TextBox 22">
            <a:extLst>
              <a:ext uri="{FF2B5EF4-FFF2-40B4-BE49-F238E27FC236}">
                <a16:creationId xmlns:a16="http://schemas.microsoft.com/office/drawing/2014/main" id="{7085FA6C-4F76-4C4D-BC91-1E7F6E70D19D}"/>
              </a:ext>
            </a:extLst>
          </p:cNvPr>
          <p:cNvSpPr txBox="1"/>
          <p:nvPr/>
        </p:nvSpPr>
        <p:spPr>
          <a:xfrm>
            <a:off x="619124" y="1981200"/>
            <a:ext cx="10467976" cy="1246495"/>
          </a:xfrm>
          <a:prstGeom prst="rect">
            <a:avLst/>
          </a:prstGeom>
          <a:solidFill>
            <a:schemeClr val="accent1">
              <a:lumMod val="60000"/>
              <a:lumOff val="40000"/>
            </a:schemeClr>
          </a:solidFill>
        </p:spPr>
        <p:txBody>
          <a:bodyPr wrap="square" rtlCol="0">
            <a:spAutoFit/>
          </a:bodyPr>
          <a:lstStyle/>
          <a:p>
            <a:pPr marL="285750" indent="-285750">
              <a:buFont typeface="Arial" panose="020B0604020202020204" pitchFamily="34" charset="0"/>
              <a:buChar char="•"/>
            </a:pPr>
            <a:r>
              <a:rPr lang="en-US" sz="1500" dirty="0"/>
              <a:t>No deaths occurred in January</a:t>
            </a:r>
          </a:p>
          <a:p>
            <a:pPr marL="285750" indent="-285750">
              <a:buFont typeface="Arial" panose="020B0604020202020204" pitchFamily="34" charset="0"/>
              <a:buChar char="•"/>
            </a:pPr>
            <a:r>
              <a:rPr lang="en-US" sz="1500" dirty="0"/>
              <a:t>October’s death rates are missing dates 10/27-10/31 due to the cut off when data was retrieved </a:t>
            </a:r>
          </a:p>
          <a:p>
            <a:pPr marL="285750" indent="-285750">
              <a:buFont typeface="Arial" panose="020B0604020202020204" pitchFamily="34" charset="0"/>
              <a:buChar char="•"/>
            </a:pPr>
            <a:r>
              <a:rPr lang="en-US" sz="1500" dirty="0"/>
              <a:t>As months have increased through the pandemic, deaths have also increased</a:t>
            </a:r>
          </a:p>
          <a:p>
            <a:pPr marL="285750" indent="-285750">
              <a:buFont typeface="Arial" panose="020B0604020202020204" pitchFamily="34" charset="0"/>
              <a:buChar char="•"/>
            </a:pPr>
            <a:r>
              <a:rPr lang="en-US" sz="1500" dirty="0"/>
              <a:t>Mean is 184,644 deaths</a:t>
            </a:r>
          </a:p>
          <a:p>
            <a:pPr marL="285750" indent="-285750">
              <a:buFont typeface="Arial" panose="020B0604020202020204" pitchFamily="34" charset="0"/>
              <a:buChar char="•"/>
            </a:pPr>
            <a:r>
              <a:rPr lang="en-US" sz="1500" dirty="0"/>
              <a:t>July is the Median, October is the Mode</a:t>
            </a:r>
          </a:p>
        </p:txBody>
      </p:sp>
      <p:pic>
        <p:nvPicPr>
          <p:cNvPr id="9" name="Picture 8">
            <a:extLst>
              <a:ext uri="{FF2B5EF4-FFF2-40B4-BE49-F238E27FC236}">
                <a16:creationId xmlns:a16="http://schemas.microsoft.com/office/drawing/2014/main" id="{EC2751BB-73D2-424A-8D84-28A305151F63}"/>
              </a:ext>
            </a:extLst>
          </p:cNvPr>
          <p:cNvPicPr>
            <a:picLocks noChangeAspect="1"/>
          </p:cNvPicPr>
          <p:nvPr/>
        </p:nvPicPr>
        <p:blipFill>
          <a:blip r:embed="rId2"/>
          <a:stretch>
            <a:fillRect/>
          </a:stretch>
        </p:blipFill>
        <p:spPr>
          <a:xfrm>
            <a:off x="3190875" y="3533775"/>
            <a:ext cx="4474324" cy="2815887"/>
          </a:xfrm>
          <a:prstGeom prst="rect">
            <a:avLst/>
          </a:prstGeom>
        </p:spPr>
      </p:pic>
    </p:spTree>
    <p:extLst>
      <p:ext uri="{BB962C8B-B14F-4D97-AF65-F5344CB8AC3E}">
        <p14:creationId xmlns:p14="http://schemas.microsoft.com/office/powerpoint/2010/main" val="266378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4F243-E97B-4FFC-A5D3-4AC7E06A92BE}"/>
              </a:ext>
            </a:extLst>
          </p:cNvPr>
          <p:cNvSpPr>
            <a:spLocks noGrp="1"/>
          </p:cNvSpPr>
          <p:nvPr>
            <p:ph type="title"/>
          </p:nvPr>
        </p:nvSpPr>
        <p:spPr>
          <a:xfrm>
            <a:off x="1097280" y="286603"/>
            <a:ext cx="10751820" cy="1450757"/>
          </a:xfrm>
        </p:spPr>
        <p:txBody>
          <a:bodyPr/>
          <a:lstStyle/>
          <a:p>
            <a:r>
              <a:rPr lang="en-US" dirty="0"/>
              <a:t>PMF: </a:t>
            </a:r>
            <a:br>
              <a:rPr lang="en-US" dirty="0"/>
            </a:br>
            <a:r>
              <a:rPr lang="en-US" dirty="0"/>
              <a:t>Probability of Cases by State</a:t>
            </a:r>
          </a:p>
        </p:txBody>
      </p:sp>
      <p:sp>
        <p:nvSpPr>
          <p:cNvPr id="23" name="TextBox 22">
            <a:extLst>
              <a:ext uri="{FF2B5EF4-FFF2-40B4-BE49-F238E27FC236}">
                <a16:creationId xmlns:a16="http://schemas.microsoft.com/office/drawing/2014/main" id="{7085FA6C-4F76-4C4D-BC91-1E7F6E70D19D}"/>
              </a:ext>
            </a:extLst>
          </p:cNvPr>
          <p:cNvSpPr txBox="1"/>
          <p:nvPr/>
        </p:nvSpPr>
        <p:spPr>
          <a:xfrm>
            <a:off x="609599" y="2005239"/>
            <a:ext cx="10467976" cy="553998"/>
          </a:xfrm>
          <a:prstGeom prst="rect">
            <a:avLst/>
          </a:prstGeom>
          <a:solidFill>
            <a:schemeClr val="accent1">
              <a:lumMod val="60000"/>
              <a:lumOff val="40000"/>
            </a:schemeClr>
          </a:solidFill>
        </p:spPr>
        <p:txBody>
          <a:bodyPr wrap="square" rtlCol="0">
            <a:spAutoFit/>
          </a:bodyPr>
          <a:lstStyle/>
          <a:p>
            <a:pPr marL="285750" indent="-285750">
              <a:buFont typeface="Arial" panose="020B0604020202020204" pitchFamily="34" charset="0"/>
              <a:buChar char="•"/>
            </a:pPr>
            <a:r>
              <a:rPr lang="en-US" sz="1500" dirty="0"/>
              <a:t>California (06), Florida (12), New York (36) &amp; Texas (48) have highest probability of cases</a:t>
            </a:r>
          </a:p>
          <a:p>
            <a:endParaRPr lang="en-US" sz="1500" dirty="0"/>
          </a:p>
        </p:txBody>
      </p:sp>
      <p:pic>
        <p:nvPicPr>
          <p:cNvPr id="12" name="Picture 11">
            <a:extLst>
              <a:ext uri="{FF2B5EF4-FFF2-40B4-BE49-F238E27FC236}">
                <a16:creationId xmlns:a16="http://schemas.microsoft.com/office/drawing/2014/main" id="{28F7349B-9E52-4EEC-98D8-31BCFBD4DC2E}"/>
              </a:ext>
            </a:extLst>
          </p:cNvPr>
          <p:cNvPicPr>
            <a:picLocks noChangeAspect="1"/>
          </p:cNvPicPr>
          <p:nvPr/>
        </p:nvPicPr>
        <p:blipFill>
          <a:blip r:embed="rId2"/>
          <a:stretch>
            <a:fillRect/>
          </a:stretch>
        </p:blipFill>
        <p:spPr>
          <a:xfrm>
            <a:off x="195662" y="3413038"/>
            <a:ext cx="3894674" cy="2545904"/>
          </a:xfrm>
          <a:prstGeom prst="rect">
            <a:avLst/>
          </a:prstGeom>
        </p:spPr>
      </p:pic>
      <p:pic>
        <p:nvPicPr>
          <p:cNvPr id="14" name="Picture 13">
            <a:extLst>
              <a:ext uri="{FF2B5EF4-FFF2-40B4-BE49-F238E27FC236}">
                <a16:creationId xmlns:a16="http://schemas.microsoft.com/office/drawing/2014/main" id="{E58E0267-F16B-4C33-B266-A6C30CB99DED}"/>
              </a:ext>
            </a:extLst>
          </p:cNvPr>
          <p:cNvPicPr>
            <a:picLocks noChangeAspect="1"/>
          </p:cNvPicPr>
          <p:nvPr/>
        </p:nvPicPr>
        <p:blipFill>
          <a:blip r:embed="rId3"/>
          <a:stretch>
            <a:fillRect/>
          </a:stretch>
        </p:blipFill>
        <p:spPr>
          <a:xfrm>
            <a:off x="4061761" y="3421019"/>
            <a:ext cx="4126120" cy="2553885"/>
          </a:xfrm>
          <a:prstGeom prst="rect">
            <a:avLst/>
          </a:prstGeom>
        </p:spPr>
      </p:pic>
      <p:pic>
        <p:nvPicPr>
          <p:cNvPr id="16" name="Picture 15">
            <a:extLst>
              <a:ext uri="{FF2B5EF4-FFF2-40B4-BE49-F238E27FC236}">
                <a16:creationId xmlns:a16="http://schemas.microsoft.com/office/drawing/2014/main" id="{5AF9596C-918A-4825-B026-5F1274F7D1E2}"/>
              </a:ext>
            </a:extLst>
          </p:cNvPr>
          <p:cNvPicPr>
            <a:picLocks noChangeAspect="1"/>
          </p:cNvPicPr>
          <p:nvPr/>
        </p:nvPicPr>
        <p:blipFill>
          <a:blip r:embed="rId4"/>
          <a:stretch>
            <a:fillRect/>
          </a:stretch>
        </p:blipFill>
        <p:spPr>
          <a:xfrm>
            <a:off x="8187881" y="3381114"/>
            <a:ext cx="3878713" cy="2577828"/>
          </a:xfrm>
          <a:prstGeom prst="rect">
            <a:avLst/>
          </a:prstGeom>
        </p:spPr>
      </p:pic>
      <p:sp>
        <p:nvSpPr>
          <p:cNvPr id="18" name="TextBox 17">
            <a:extLst>
              <a:ext uri="{FF2B5EF4-FFF2-40B4-BE49-F238E27FC236}">
                <a16:creationId xmlns:a16="http://schemas.microsoft.com/office/drawing/2014/main" id="{ABC7939D-515C-4695-A14F-D8341F8AFAED}"/>
              </a:ext>
            </a:extLst>
          </p:cNvPr>
          <p:cNvSpPr txBox="1"/>
          <p:nvPr/>
        </p:nvSpPr>
        <p:spPr>
          <a:xfrm>
            <a:off x="4721840" y="3161725"/>
            <a:ext cx="3358016" cy="261610"/>
          </a:xfrm>
          <a:prstGeom prst="rect">
            <a:avLst/>
          </a:prstGeom>
          <a:noFill/>
        </p:spPr>
        <p:txBody>
          <a:bodyPr wrap="square" rtlCol="0">
            <a:spAutoFit/>
          </a:bodyPr>
          <a:lstStyle/>
          <a:p>
            <a:pPr algn="ctr"/>
            <a:r>
              <a:rPr lang="en-US" sz="1100" dirty="0">
                <a:solidFill>
                  <a:schemeClr val="bg1">
                    <a:lumMod val="50000"/>
                  </a:schemeClr>
                </a:solidFill>
              </a:rPr>
              <a:t>Probability Per State (Kentucky – North Carolina)</a:t>
            </a:r>
          </a:p>
        </p:txBody>
      </p:sp>
      <p:sp>
        <p:nvSpPr>
          <p:cNvPr id="19" name="TextBox 18">
            <a:extLst>
              <a:ext uri="{FF2B5EF4-FFF2-40B4-BE49-F238E27FC236}">
                <a16:creationId xmlns:a16="http://schemas.microsoft.com/office/drawing/2014/main" id="{9BAA388F-D140-416B-AE8F-7F7FFA44361B}"/>
              </a:ext>
            </a:extLst>
          </p:cNvPr>
          <p:cNvSpPr txBox="1"/>
          <p:nvPr/>
        </p:nvSpPr>
        <p:spPr>
          <a:xfrm>
            <a:off x="8638322" y="3161725"/>
            <a:ext cx="3358016" cy="261610"/>
          </a:xfrm>
          <a:prstGeom prst="rect">
            <a:avLst/>
          </a:prstGeom>
          <a:noFill/>
        </p:spPr>
        <p:txBody>
          <a:bodyPr wrap="square" rtlCol="0">
            <a:spAutoFit/>
          </a:bodyPr>
          <a:lstStyle/>
          <a:p>
            <a:pPr algn="ctr"/>
            <a:r>
              <a:rPr lang="en-US" sz="1100" dirty="0">
                <a:solidFill>
                  <a:schemeClr val="bg1">
                    <a:lumMod val="50000"/>
                  </a:schemeClr>
                </a:solidFill>
              </a:rPr>
              <a:t>Probability Per State (North Dakota – Wyoming)</a:t>
            </a:r>
          </a:p>
        </p:txBody>
      </p:sp>
      <p:sp>
        <p:nvSpPr>
          <p:cNvPr id="20" name="TextBox 19">
            <a:extLst>
              <a:ext uri="{FF2B5EF4-FFF2-40B4-BE49-F238E27FC236}">
                <a16:creationId xmlns:a16="http://schemas.microsoft.com/office/drawing/2014/main" id="{86679D17-5692-4980-9DF7-0FC45DB4866B}"/>
              </a:ext>
            </a:extLst>
          </p:cNvPr>
          <p:cNvSpPr txBox="1"/>
          <p:nvPr/>
        </p:nvSpPr>
        <p:spPr>
          <a:xfrm>
            <a:off x="704850" y="3152200"/>
            <a:ext cx="3286125" cy="261610"/>
          </a:xfrm>
          <a:prstGeom prst="rect">
            <a:avLst/>
          </a:prstGeom>
          <a:noFill/>
        </p:spPr>
        <p:txBody>
          <a:bodyPr wrap="square" rtlCol="0">
            <a:spAutoFit/>
          </a:bodyPr>
          <a:lstStyle/>
          <a:p>
            <a:pPr algn="ctr"/>
            <a:r>
              <a:rPr lang="en-US" sz="1100" dirty="0">
                <a:solidFill>
                  <a:schemeClr val="bg1">
                    <a:lumMod val="50000"/>
                  </a:schemeClr>
                </a:solidFill>
              </a:rPr>
              <a:t>Probability Per State (Alabama – Kansas)</a:t>
            </a:r>
          </a:p>
        </p:txBody>
      </p:sp>
    </p:spTree>
    <p:extLst>
      <p:ext uri="{BB962C8B-B14F-4D97-AF65-F5344CB8AC3E}">
        <p14:creationId xmlns:p14="http://schemas.microsoft.com/office/powerpoint/2010/main" val="34298506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94</TotalTime>
  <Words>1379</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Candara Light</vt:lpstr>
      <vt:lpstr>Franklin Gothic Book</vt:lpstr>
      <vt:lpstr>1_RetrospectVTI</vt:lpstr>
      <vt:lpstr>The 2020 US COVID-19 Pandemic</vt:lpstr>
      <vt:lpstr>Introduction       </vt:lpstr>
      <vt:lpstr>Variables</vt:lpstr>
      <vt:lpstr>Histogram #1: Total Tests Per State</vt:lpstr>
      <vt:lpstr>Histogram #2: Total Cases Per State </vt:lpstr>
      <vt:lpstr>Histogram #3: Total Deaths Per State </vt:lpstr>
      <vt:lpstr>Histogram #4: Total Cases Per Month</vt:lpstr>
      <vt:lpstr>Histogram #5: Total Deaths Per Month</vt:lpstr>
      <vt:lpstr>PMF:  Probability of Cases by State</vt:lpstr>
      <vt:lpstr>CDF: Case Count</vt:lpstr>
      <vt:lpstr>Scatterplot #1:  Total Cases Per Month</vt:lpstr>
      <vt:lpstr>Linear Regression Analysis:  Total Cases Per Month</vt:lpstr>
      <vt:lpstr>Scatterplot #2:  Total Deaths Per Month</vt:lpstr>
      <vt:lpstr>Scatterplot #3:  Total # of State Tests in Millions</vt:lpstr>
      <vt:lpstr>Scatterplot #4:  Cases by State</vt:lpstr>
      <vt:lpstr>Hypothesis Testing:                                   Are average monthly cases 5,000,000?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2020 US COVID-19 Pandemic</dc:title>
  <dc:creator>Trish Girmus</dc:creator>
  <cp:lastModifiedBy>Trish Girmus</cp:lastModifiedBy>
  <cp:revision>9</cp:revision>
  <dcterms:created xsi:type="dcterms:W3CDTF">2020-11-23T10:11:51Z</dcterms:created>
  <dcterms:modified xsi:type="dcterms:W3CDTF">2020-11-23T11:46:48Z</dcterms:modified>
</cp:coreProperties>
</file>