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24"/>
  </p:handoutMasterIdLst>
  <p:sldIdLst>
    <p:sldId id="25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90" r:id="rId19"/>
    <p:sldId id="291" r:id="rId20"/>
    <p:sldId id="293" r:id="rId21"/>
    <p:sldId id="295" r:id="rId22"/>
    <p:sldId id="296" r:id="rId2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E3BA-33AA-9045-B59C-7B46F41C425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64688-26CF-AC4A-A525-2BC6F771F7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92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47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4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21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66FD-A2DA-419B-B1DC-039AFA02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C6AB7-54E5-407B-ACB2-C1933013934C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240B-9C0D-429D-8B7B-AA2D1873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E0F2-1329-4CBC-AED7-D4FD69DF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E8CE4-D114-43A1-A9DF-8C49A4F148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47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0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4197350" y="2781300"/>
            <a:ext cx="9372600" cy="952500"/>
          </a:xfrm>
          <a:prstGeom prst="rect">
            <a:avLst/>
          </a:prstGeom>
          <a:solidFill>
            <a:srgbClr val="51BEB9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EXERCICES &amp; TP</a:t>
            </a:r>
          </a:p>
        </p:txBody>
      </p:sp>
    </p:spTree>
    <p:extLst>
      <p:ext uri="{BB962C8B-B14F-4D97-AF65-F5344CB8AC3E}">
        <p14:creationId xmlns:p14="http://schemas.microsoft.com/office/powerpoint/2010/main" val="83473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6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7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34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6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85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02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C5D6-3AB4-644E-B3F9-2819872BEB9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 rot="13873931">
            <a:off x="-2389264" y="4879126"/>
            <a:ext cx="3271016" cy="4498821"/>
          </a:xfrm>
          <a:prstGeom prst="rect">
            <a:avLst/>
          </a:prstGeom>
          <a:solidFill>
            <a:srgbClr val="00A099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18155928">
            <a:off x="-2706602" y="-2020441"/>
            <a:ext cx="3472051" cy="4498821"/>
          </a:xfrm>
          <a:prstGeom prst="rect">
            <a:avLst/>
          </a:prstGeom>
          <a:solidFill>
            <a:srgbClr val="51BE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newlogo-academy4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126" y="6141427"/>
            <a:ext cx="1062424" cy="634798"/>
          </a:xfrm>
          <a:prstGeom prst="rect">
            <a:avLst/>
          </a:prstGeom>
        </p:spPr>
      </p:pic>
      <p:sp>
        <p:nvSpPr>
          <p:cNvPr id="20" name="ZoneTexte 19"/>
          <p:cNvSpPr txBox="1"/>
          <p:nvPr userDrawn="1"/>
        </p:nvSpPr>
        <p:spPr>
          <a:xfrm>
            <a:off x="-9185" y="6447894"/>
            <a:ext cx="42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www.webschool.academy</a:t>
            </a:r>
          </a:p>
        </p:txBody>
      </p:sp>
    </p:spTree>
    <p:extLst>
      <p:ext uri="{BB962C8B-B14F-4D97-AF65-F5344CB8AC3E}">
        <p14:creationId xmlns:p14="http://schemas.microsoft.com/office/powerpoint/2010/main" val="20311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g.ccsf.edu/~hyip/cnit131/week11/samples/01_three_equal_columns_tablet.html" TargetMode="External"/><Relationship Id="rId2" Type="http://schemas.openxmlformats.org/officeDocument/2006/relationships/hyperlink" Target="https://fog.ccsf.edu/~hyip/cnit131/week11/samples/01_three_equal_columns_desktop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og.ccsf.edu/~hyip/cnit131/week11/samples/01_three_equal_columns_phon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g.ccsf.edu/~hyip/cnit131/week11/samples/02_two_unequal_columns_tablet.html" TargetMode="External"/><Relationship Id="rId2" Type="http://schemas.openxmlformats.org/officeDocument/2006/relationships/hyperlink" Target="https://fog.ccsf.edu/~hyip/cnit131/week11/samples/02_two_unequal_columns_desktop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og.ccsf.edu/~hyip/cnit131/week11/samples/02_two_unequal_columns_phon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shutterstock_69963449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3030" y="0"/>
            <a:ext cx="1028918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324023">
            <a:off x="1158836" y="-2641650"/>
            <a:ext cx="10157593" cy="4498821"/>
          </a:xfrm>
          <a:prstGeom prst="rect">
            <a:avLst/>
          </a:prstGeom>
          <a:solidFill>
            <a:srgbClr val="00A099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44500" y="370284"/>
            <a:ext cx="1799166" cy="17991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newlogo-academy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16" y="861166"/>
            <a:ext cx="1397222" cy="834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324023">
            <a:off x="-2095145" y="4608590"/>
            <a:ext cx="10157593" cy="4498821"/>
          </a:xfrm>
          <a:prstGeom prst="rect">
            <a:avLst/>
          </a:prstGeom>
          <a:solidFill>
            <a:srgbClr val="00A099">
              <a:alpha val="80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839843" y="7473"/>
            <a:ext cx="48895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600" dirty="0">
                <a:solidFill>
                  <a:schemeClr val="bg1"/>
                </a:solidFill>
                <a:cs typeface="Comfortaa Bold"/>
              </a:rPr>
              <a:t>FORMATION FULL STACK</a:t>
            </a:r>
            <a:endParaRPr lang="fr-FR" dirty="0">
              <a:solidFill>
                <a:schemeClr val="bg1"/>
              </a:solidFill>
              <a:cs typeface="Comfortaa Bo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73650" y="1200674"/>
            <a:ext cx="213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>
                <a:solidFill>
                  <a:srgbClr val="242064"/>
                </a:solidFill>
              </a:rPr>
              <a:t>משרד העבודה</a:t>
            </a:r>
            <a:r>
              <a:rPr lang="en-US" sz="1200" dirty="0">
                <a:solidFill>
                  <a:srgbClr val="242064"/>
                </a:solidFill>
              </a:rPr>
              <a:t>,</a:t>
            </a:r>
            <a:r>
              <a:rPr lang="he-IL" sz="1200" dirty="0">
                <a:solidFill>
                  <a:srgbClr val="242064"/>
                </a:solidFill>
              </a:rPr>
              <a:t> הרווחה</a:t>
            </a:r>
          </a:p>
          <a:p>
            <a:r>
              <a:rPr lang="he-IL" sz="1200" dirty="0">
                <a:solidFill>
                  <a:srgbClr val="242064"/>
                </a:solidFill>
              </a:rPr>
              <a:t>והשירותים</a:t>
            </a:r>
            <a:r>
              <a:rPr lang="en-US" sz="1200" dirty="0">
                <a:solidFill>
                  <a:srgbClr val="242064"/>
                </a:solidFill>
              </a:rPr>
              <a:t>  </a:t>
            </a:r>
            <a:r>
              <a:rPr lang="he-IL" sz="1200" dirty="0">
                <a:solidFill>
                  <a:srgbClr val="242064"/>
                </a:solidFill>
              </a:rPr>
              <a:t>החברתיים</a:t>
            </a:r>
            <a:endParaRPr lang="fr-FR" sz="1200" dirty="0">
              <a:solidFill>
                <a:srgbClr val="242064"/>
              </a:solidFill>
            </a:endParaRPr>
          </a:p>
        </p:txBody>
      </p:sp>
      <p:pic>
        <p:nvPicPr>
          <p:cNvPr id="13" name="Image 12" descr="ministry_of_social_affairs_and_social_service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3344" y="1180701"/>
            <a:ext cx="502805" cy="502805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62795" y="5123321"/>
            <a:ext cx="5189782" cy="10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 err="1">
                <a:solidFill>
                  <a:srgbClr val="FFFFFF"/>
                </a:solidFill>
                <a:cs typeface="Comfortaa Bold"/>
              </a:rPr>
              <a:t>bootstrap</a:t>
            </a:r>
            <a:r>
              <a:rPr lang="fr-FR" sz="3600" dirty="0">
                <a:solidFill>
                  <a:srgbClr val="FFFFFF"/>
                </a:solidFill>
                <a:cs typeface="Comfortaa Bold"/>
              </a:rPr>
              <a:t> </a:t>
            </a:r>
          </a:p>
          <a:p>
            <a:pPr algn="l"/>
            <a:endParaRPr lang="fr-FR" sz="3600" dirty="0">
              <a:solidFill>
                <a:srgbClr val="FFFFFF"/>
              </a:solidFill>
              <a:cs typeface="Comfortaa Bold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24416" y="5819181"/>
            <a:ext cx="5189782" cy="10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dirty="0">
                <a:solidFill>
                  <a:srgbClr val="FFFFFF"/>
                </a:solidFill>
                <a:cs typeface="Comfortaa Bold"/>
              </a:rPr>
              <a:t>By </a:t>
            </a:r>
            <a:r>
              <a:rPr lang="fr-FR" sz="1600" dirty="0" err="1">
                <a:solidFill>
                  <a:srgbClr val="FFFFFF"/>
                </a:solidFill>
                <a:cs typeface="Comfortaa Bold"/>
              </a:rPr>
              <a:t>Alon</a:t>
            </a:r>
            <a:r>
              <a:rPr lang="fr-FR" sz="1600" dirty="0">
                <a:solidFill>
                  <a:srgbClr val="FFFFFF"/>
                </a:solidFill>
                <a:cs typeface="Comfortaa Bold"/>
              </a:rPr>
              <a:t> </a:t>
            </a:r>
            <a:r>
              <a:rPr lang="fr-FR" sz="1600" dirty="0" err="1">
                <a:solidFill>
                  <a:srgbClr val="FFFFFF"/>
                </a:solidFill>
                <a:cs typeface="Comfortaa Bold"/>
              </a:rPr>
              <a:t>Abargel</a:t>
            </a:r>
            <a:endParaRPr lang="fr-FR" sz="1600" dirty="0">
              <a:solidFill>
                <a:srgbClr val="FFFFFF"/>
              </a:solidFill>
              <a:cs typeface="Comfortaa Bold"/>
            </a:endParaRPr>
          </a:p>
          <a:p>
            <a:pPr algn="l"/>
            <a:endParaRPr lang="fr-FR" sz="1600" dirty="0">
              <a:solidFill>
                <a:srgbClr val="FFFFFF"/>
              </a:solidFill>
              <a:cs typeface="Comfortaa Bold"/>
            </a:endParaRPr>
          </a:p>
        </p:txBody>
      </p:sp>
    </p:spTree>
    <p:extLst>
      <p:ext uri="{BB962C8B-B14F-4D97-AF65-F5344CB8AC3E}">
        <p14:creationId xmlns:p14="http://schemas.microsoft.com/office/powerpoint/2010/main" val="17479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48E7988-FCBA-4BDB-9F64-17C33813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/>
              <a:t>Bootstrap Grids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98B695-F088-4A53-9528-AD918794D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38" y="2870602"/>
            <a:ext cx="9216284" cy="198515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.col-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(extra small devices - screen width less than 576px)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.col-sm-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(small devices - screen width equal to or greater than 576px)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.col-md-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(medium devices - screen width equal to or greater than 768px)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.col-lg-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(large devices - screen width equal to or greater than 992px)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.col-xl-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(xlarge devices - screen width equal to or greater than 1200px)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8B91F3B-7DF7-4758-9424-382666B3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דוגמאות קוד</a:t>
            </a:r>
            <a:endParaRPr lang="en-US" altLang="he-IL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ED84E03-27F2-4FA6-B3A3-9506C38E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40" y="1600200"/>
            <a:ext cx="7455159" cy="2561253"/>
          </a:xfrm>
        </p:spPr>
        <p:txBody>
          <a:bodyPr>
            <a:normAutofit fontScale="70000" lnSpcReduction="20000"/>
          </a:bodyPr>
          <a:lstStyle/>
          <a:p>
            <a:r>
              <a:rPr lang="en-US" altLang="he-IL" dirty="0"/>
              <a:t>&lt;div class="row"&gt;</a:t>
            </a:r>
          </a:p>
          <a:p>
            <a:r>
              <a:rPr lang="en-US" altLang="he-IL" dirty="0"/>
              <a:t>      &lt;div class="col-sm-6" style="</a:t>
            </a:r>
            <a:r>
              <a:rPr lang="en-US" altLang="he-IL" dirty="0" err="1"/>
              <a:t>background-color:yellow</a:t>
            </a:r>
            <a:r>
              <a:rPr lang="en-US" altLang="he-IL" dirty="0"/>
              <a:t>;"&gt;50%&lt;/div&gt;</a:t>
            </a:r>
          </a:p>
          <a:p>
            <a:r>
              <a:rPr lang="en-US" altLang="he-IL" dirty="0"/>
              <a:t>      &lt;div class="col-sm-6" style="</a:t>
            </a:r>
            <a:r>
              <a:rPr lang="en-US" altLang="he-IL" dirty="0" err="1"/>
              <a:t>background-color:orange</a:t>
            </a:r>
            <a:r>
              <a:rPr lang="en-US" altLang="he-IL" dirty="0"/>
              <a:t>;"&gt;50%&lt;/div&gt;</a:t>
            </a:r>
          </a:p>
          <a:p>
            <a:r>
              <a:rPr lang="en-US" altLang="he-IL" dirty="0"/>
              <a:t>    &lt;/div&gt;</a:t>
            </a:r>
          </a:p>
          <a:p>
            <a:r>
              <a:rPr lang="en-US" altLang="he-IL" dirty="0"/>
              <a:t>    &lt;</a:t>
            </a:r>
            <a:r>
              <a:rPr lang="en-US" altLang="he-IL" dirty="0" err="1"/>
              <a:t>br</a:t>
            </a:r>
            <a:r>
              <a:rPr lang="en-US" altLang="he-IL" dirty="0"/>
              <a:t>&gt;</a:t>
            </a:r>
            <a:br>
              <a:rPr lang="en-US" altLang="he-IL" dirty="0"/>
            </a:br>
            <a:endParaRPr lang="en-US" alt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05E4E5-94DA-43D2-A9CA-F77F9C7B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16" y="4161453"/>
            <a:ext cx="5750264" cy="5191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9858D6-6428-42FC-A600-B400A503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68" y="4964404"/>
            <a:ext cx="3467400" cy="5867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9DC5BAA-3CA1-4EF3-A02D-637A925E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דוגמאות נוספות</a:t>
            </a:r>
            <a:endParaRPr lang="en-US" altLang="he-IL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1A13441-9199-4E4A-BC69-E74081C4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dirty="0"/>
              <a:t>Three equal columns (</a:t>
            </a:r>
            <a:r>
              <a:rPr lang="en-US" altLang="he-IL" dirty="0">
                <a:hlinkClick r:id="rId2"/>
              </a:rPr>
              <a:t>desktop version</a:t>
            </a:r>
            <a:r>
              <a:rPr lang="en-US" altLang="he-IL" dirty="0"/>
              <a:t>):</a:t>
            </a:r>
          </a:p>
          <a:p>
            <a:r>
              <a:rPr lang="en-US" altLang="he-IL" dirty="0"/>
              <a:t>Three equal columns (</a:t>
            </a:r>
            <a:r>
              <a:rPr lang="en-US" altLang="he-IL" dirty="0">
                <a:hlinkClick r:id="rId3"/>
              </a:rPr>
              <a:t>tablet version</a:t>
            </a:r>
            <a:r>
              <a:rPr lang="en-US" altLang="he-IL" dirty="0"/>
              <a:t>):</a:t>
            </a:r>
          </a:p>
          <a:p>
            <a:r>
              <a:rPr lang="en-US" altLang="he-IL" dirty="0"/>
              <a:t>Three equal columns (</a:t>
            </a:r>
            <a:r>
              <a:rPr lang="en-US" altLang="he-IL" dirty="0">
                <a:hlinkClick r:id="rId4"/>
              </a:rPr>
              <a:t>smart phone version</a:t>
            </a:r>
            <a:r>
              <a:rPr lang="en-US" altLang="he-IL" dirty="0"/>
              <a:t>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AC7CF14-2F1A-483F-8E03-C4328C57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/>
              <a:t>Two Unequal Columns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7A05375-716A-4D6F-A631-C32D53D9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/>
              <a:t>Two unequal columns (</a:t>
            </a:r>
            <a:r>
              <a:rPr lang="en-US" altLang="he-IL">
                <a:hlinkClick r:id="rId2"/>
              </a:rPr>
              <a:t>desktop version</a:t>
            </a:r>
            <a:r>
              <a:rPr lang="en-US" altLang="he-IL"/>
              <a:t>):</a:t>
            </a:r>
          </a:p>
          <a:p>
            <a:r>
              <a:rPr lang="en-US" altLang="he-IL"/>
              <a:t>Two unequal columns (</a:t>
            </a:r>
            <a:r>
              <a:rPr lang="en-US" altLang="he-IL">
                <a:hlinkClick r:id="rId3"/>
              </a:rPr>
              <a:t>tablet version</a:t>
            </a:r>
            <a:r>
              <a:rPr lang="en-US" altLang="he-IL"/>
              <a:t>):</a:t>
            </a:r>
          </a:p>
          <a:p>
            <a:r>
              <a:rPr lang="en-US" altLang="he-IL"/>
              <a:t>Two unequal columns (</a:t>
            </a:r>
            <a:r>
              <a:rPr lang="en-US" altLang="he-IL">
                <a:hlinkClick r:id="rId4"/>
              </a:rPr>
              <a:t>smart phone version</a:t>
            </a:r>
            <a:r>
              <a:rPr lang="en-US" altLang="he-IL"/>
              <a:t>):</a:t>
            </a:r>
          </a:p>
          <a:p>
            <a:endParaRPr lang="en-US" altLang="he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04EB698-2425-43F3-B748-5E231292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שימושים נוספים לבוטסטראפ</a:t>
            </a:r>
            <a:endParaRPr lang="en-US" altLang="he-IL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0ED0A0E-8ED5-4E2D-8935-6686B4EE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altLang="he-IL" dirty="0"/>
              <a:t>בוטסטראפ מביא איתו עוד כלים רבים שיעזרו לנו בבניית אתר רספונסיבי.</a:t>
            </a:r>
          </a:p>
          <a:p>
            <a:pPr algn="r"/>
            <a:r>
              <a:rPr lang="he-IL" altLang="he-IL" dirty="0"/>
              <a:t>יש לו  קלאסים שמתייחסים לכל דבר שקשור באתר, אם זה טיפול בתמונות, טבלאות, כפתורים ועוד.</a:t>
            </a:r>
          </a:p>
          <a:p>
            <a:pPr algn="r"/>
            <a:endParaRPr lang="en-US" alt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D6AB901-ADFF-4E34-AD8D-6AFFADE4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תמונות </a:t>
            </a:r>
            <a:endParaRPr lang="en-US" altLang="he-IL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291F982-A952-411D-A94C-F54F012E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175"/>
            <a:ext cx="8229600" cy="4525963"/>
          </a:xfrm>
        </p:spPr>
        <p:txBody>
          <a:bodyPr/>
          <a:lstStyle/>
          <a:p>
            <a:pPr algn="r"/>
            <a:r>
              <a:rPr lang="en-US" altLang="he-IL" sz="1800" dirty="0"/>
              <a:t>Rounded Corners</a:t>
            </a:r>
          </a:p>
          <a:p>
            <a:pPr lvl="1" algn="r"/>
            <a:r>
              <a:rPr lang="he-IL" altLang="he-IL" sz="1500" dirty="0"/>
              <a:t>עיגול פינות </a:t>
            </a:r>
          </a:p>
          <a:p>
            <a:pPr lvl="1" algn="r"/>
            <a:endParaRPr lang="en-US" altLang="he-IL" sz="1500" dirty="0"/>
          </a:p>
          <a:p>
            <a:pPr algn="r"/>
            <a:r>
              <a:rPr lang="en-US" altLang="he-IL" sz="1800" dirty="0"/>
              <a:t>Circle</a:t>
            </a:r>
          </a:p>
          <a:p>
            <a:pPr lvl="1" algn="r"/>
            <a:r>
              <a:rPr lang="he-IL" altLang="he-IL" sz="1500" dirty="0"/>
              <a:t>הפיכת תמונה לעגולה </a:t>
            </a:r>
            <a:endParaRPr lang="en-US" altLang="he-IL" sz="1500" dirty="0"/>
          </a:p>
          <a:p>
            <a:pPr algn="r"/>
            <a:r>
              <a:rPr lang="en-US" altLang="he-IL" sz="1800" dirty="0"/>
              <a:t> Thumbnail</a:t>
            </a:r>
          </a:p>
          <a:p>
            <a:pPr lvl="1" algn="r"/>
            <a:r>
              <a:rPr lang="he-IL" altLang="he-IL" sz="1500" dirty="0"/>
              <a:t>הצגת תמונה ממוזערת</a:t>
            </a:r>
          </a:p>
          <a:p>
            <a:pPr lvl="1" algn="r"/>
            <a:endParaRPr lang="en-US" altLang="he-IL" sz="1500" dirty="0"/>
          </a:p>
          <a:p>
            <a:pPr algn="r"/>
            <a:r>
              <a:rPr lang="en-US" altLang="he-IL" sz="1800" dirty="0"/>
              <a:t>Responsive Images</a:t>
            </a:r>
          </a:p>
          <a:p>
            <a:pPr marL="0" indent="0" algn="r">
              <a:buNone/>
            </a:pPr>
            <a:endParaRPr lang="en-US" altLang="he-IL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DD9D4CF-3B1A-4F6C-9931-7D1942CA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Bootstrap Buttons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46F9773-6119-41DA-8ED8-0BEFB49A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he-IL" altLang="he-IL" dirty="0"/>
              <a:t>עיצוב כפתורים:</a:t>
            </a:r>
            <a:endParaRPr lang="en-US" altLang="he-IL" dirty="0"/>
          </a:p>
          <a:p>
            <a:pPr lvl="1" algn="r"/>
            <a:r>
              <a:rPr lang="he-IL" altLang="he-IL" dirty="0"/>
              <a:t>מאפשר לנו לעצב כפתורים לפי המחלקות הבאות:</a:t>
            </a:r>
            <a:endParaRPr lang="en-US" altLang="he-IL" dirty="0"/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</a:t>
            </a:r>
            <a:r>
              <a:rPr lang="en-US" altLang="he-IL" dirty="0"/>
              <a:t>-default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</a:t>
            </a:r>
            <a:r>
              <a:rPr lang="en-US" altLang="he-IL" dirty="0"/>
              <a:t>-primary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</a:t>
            </a:r>
            <a:r>
              <a:rPr lang="en-US" altLang="he-IL" dirty="0"/>
              <a:t>-success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</a:t>
            </a:r>
            <a:r>
              <a:rPr lang="en-US" altLang="he-IL" dirty="0"/>
              <a:t>-info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</a:t>
            </a:r>
            <a:r>
              <a:rPr lang="en-US" altLang="he-IL" dirty="0"/>
              <a:t>-warning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</a:t>
            </a:r>
            <a:r>
              <a:rPr lang="en-US" altLang="he-IL" dirty="0"/>
              <a:t>-danger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</a:t>
            </a:r>
            <a:r>
              <a:rPr lang="en-US" altLang="he-IL" dirty="0"/>
              <a:t>-link</a:t>
            </a:r>
          </a:p>
          <a:p>
            <a:pPr lvl="1"/>
            <a:endParaRPr lang="en-US" altLang="he-IL" dirty="0"/>
          </a:p>
        </p:txBody>
      </p:sp>
      <p:pic>
        <p:nvPicPr>
          <p:cNvPr id="6146" name="Picture 2" descr="×ª××¦××ª ×ª××× × ×¢×××¨ âªbootstrap btnâ¬â">
            <a:extLst>
              <a:ext uri="{FF2B5EF4-FFF2-40B4-BE49-F238E27FC236}">
                <a16:creationId xmlns:a16="http://schemas.microsoft.com/office/drawing/2014/main" id="{AE922C3A-1888-4244-AD8C-9547FC60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7910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20E91FE-7EA6-49F6-9246-6D128233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/>
              <a:t>Button Sizes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E6C5C99-010A-4664-B9C1-BA1EC8D48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altLang="he-IL" dirty="0"/>
              <a:t>גודל כפתורים</a:t>
            </a:r>
            <a:endParaRPr lang="en-US" altLang="he-IL" dirty="0"/>
          </a:p>
          <a:p>
            <a:pPr algn="r"/>
            <a:r>
              <a:rPr lang="he-IL" altLang="he-IL" dirty="0"/>
              <a:t>ניתן לשלוט בגדלי הכפתורים עם מחלקות יעודיות</a:t>
            </a:r>
            <a:endParaRPr lang="en-US" altLang="he-IL" dirty="0"/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</a:t>
            </a:r>
            <a:r>
              <a:rPr lang="en-US" altLang="he-IL" dirty="0"/>
              <a:t>-lg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</a:t>
            </a:r>
            <a:r>
              <a:rPr lang="en-US" altLang="he-IL" dirty="0"/>
              <a:t>-md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btn-sm</a:t>
            </a:r>
            <a:endParaRPr lang="en-US" altLang="he-IL" dirty="0"/>
          </a:p>
          <a:p>
            <a:pPr>
              <a:buFont typeface="Arial" panose="020B0604020202020204" pitchFamily="34" charset="0"/>
              <a:buNone/>
            </a:pPr>
            <a:r>
              <a:rPr lang="en-US" altLang="he-IL" dirty="0"/>
              <a:t>	.</a:t>
            </a:r>
            <a:r>
              <a:rPr lang="en-US" altLang="he-IL" dirty="0" err="1"/>
              <a:t>btn-xs</a:t>
            </a:r>
            <a:endParaRPr lang="en-US" altLang="he-IL" dirty="0"/>
          </a:p>
          <a:p>
            <a:endParaRPr lang="en-US" altLang="he-I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79D99AA-5A8A-4C50-996E-42467494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Navbar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B99E47E-45E0-41F9-96EE-31828146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altLang="he-IL" dirty="0"/>
              <a:t>ניתן ליצור בבוטסטראפ מגוון רחב של תפריטים רספונסיבים:</a:t>
            </a:r>
          </a:p>
          <a:p>
            <a:pPr algn="r"/>
            <a:endParaRPr lang="en-US" altLang="he-IL" dirty="0"/>
          </a:p>
        </p:txBody>
      </p:sp>
      <p:pic>
        <p:nvPicPr>
          <p:cNvPr id="2050" name="Picture 2" descr="×ª××¦××ª ×ª××× × ×¢×××¨ âªbootstrap nav responsiveâ¬â">
            <a:extLst>
              <a:ext uri="{FF2B5EF4-FFF2-40B4-BE49-F238E27FC236}">
                <a16:creationId xmlns:a16="http://schemas.microsoft.com/office/drawing/2014/main" id="{CDBBEC5B-A39A-4381-A99F-3AF7AC695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06" y="2727325"/>
            <a:ext cx="72009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79D99AA-5A8A-4C50-996E-42467494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הורידו את בוטסטראפ</a:t>
            </a:r>
            <a:endParaRPr lang="en-US" altLang="he-IL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B99E47E-45E0-41F9-96EE-31828146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altLang="he-IL" dirty="0"/>
              <a:t>הורידו את בוטסטראפ והתחילו לעבוד על הפרויקט.</a:t>
            </a:r>
          </a:p>
          <a:p>
            <a:pPr marL="0" indent="0" algn="r">
              <a:buNone/>
            </a:pPr>
            <a:r>
              <a:rPr lang="he-IL" altLang="he-IL" dirty="0"/>
              <a:t>בהצלחה.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9600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E60C1DC-918D-4893-95E7-61C6004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Responsive Web Design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C0546B14-CAE9-4BC9-9677-E5BAF87C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6163"/>
            <a:ext cx="8229600" cy="44000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altLang="en-US" u="sng" dirty="0"/>
              <a:t>שאומרים – בניית אתר רספונסיבי, הכוונה לבניית אתר המתאים עצמו לכל גודל של מסך.</a:t>
            </a:r>
          </a:p>
          <a:p>
            <a:pPr marL="0" indent="0" algn="r">
              <a:buNone/>
            </a:pPr>
            <a:endParaRPr lang="he-IL" altLang="en-US" u="sng" dirty="0"/>
          </a:p>
          <a:p>
            <a:pPr marL="0" indent="0" algn="r">
              <a:buNone/>
            </a:pPr>
            <a:r>
              <a:rPr lang="he-IL" altLang="en-US" u="sng" dirty="0"/>
              <a:t>ישנם שיטות רבות וגישות רבות לעשות זאת.</a:t>
            </a:r>
          </a:p>
          <a:p>
            <a:pPr marL="0" indent="0" algn="r">
              <a:buNone/>
            </a:pPr>
            <a:r>
              <a:rPr lang="he-IL" altLang="en-US" u="sng" dirty="0"/>
              <a:t>בוטסטראפ הינו הפריימוורק המוביל שמאפשר לנו לפתח אתרים רספונסיבים והנפוץ ביותר.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D86A433-A856-4F26-BDC3-D1A25D08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מה מכיל בוטסטראפ?</a:t>
            </a:r>
            <a:endParaRPr lang="en-US" alt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C3A80-F753-4A02-AFD0-68CB9A1BD843}"/>
              </a:ext>
            </a:extLst>
          </p:cNvPr>
          <p:cNvSpPr txBox="1"/>
          <p:nvPr/>
        </p:nvSpPr>
        <p:spPr>
          <a:xfrm>
            <a:off x="737118" y="1884784"/>
            <a:ext cx="794968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בוטסטראפ משתמש במספר טכנולוגיות יחד: בינהם</a:t>
            </a:r>
          </a:p>
          <a:p>
            <a:pPr algn="r"/>
            <a:r>
              <a:rPr lang="en-US" dirty="0" err="1"/>
              <a:t>Css</a:t>
            </a:r>
            <a:endParaRPr lang="en-US" dirty="0"/>
          </a:p>
          <a:p>
            <a:pPr algn="r"/>
            <a:r>
              <a:rPr lang="en-US" dirty="0" err="1"/>
              <a:t>Javascript</a:t>
            </a:r>
            <a:endParaRPr lang="en-US" dirty="0"/>
          </a:p>
          <a:p>
            <a:pPr algn="r"/>
            <a:r>
              <a:rPr lang="en-US" dirty="0"/>
              <a:t>jQuery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את שלושת הקבצים של הספריות הללו אנחנו נצטרך לייבא לפרויקט.</a:t>
            </a:r>
          </a:p>
          <a:p>
            <a:pPr algn="r"/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085CB29-138E-49E9-9266-7A2FE745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יתרונות </a:t>
            </a:r>
            <a:endParaRPr lang="en-US" altLang="he-IL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56255A-CA6A-4BDE-9D74-4F932740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altLang="he-IL" dirty="0"/>
              <a:t>בוטסטראפ פותח לראשונה בשנת 2011 כפרויקט בקוד פתוח.</a:t>
            </a:r>
          </a:p>
          <a:p>
            <a:pPr algn="r"/>
            <a:r>
              <a:rPr lang="he-IL" altLang="he-IL" dirty="0"/>
              <a:t>הועלה לאתר גיטהב, וקיבל אהדה רבה מהקהילה.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he-IL" altLang="he-IL" dirty="0"/>
              <a:t>לבוטסטראפ מספר יתרונות ובינהם: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he-IL" altLang="he-IL" dirty="0"/>
              <a:t>קל לשימוש והטמעה.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he-IL" altLang="he-IL" dirty="0"/>
              <a:t>מובייל פירסט – תמיכה מרבית בטלפונים.</a:t>
            </a:r>
            <a:br>
              <a:rPr lang="en-US" altLang="he-IL" dirty="0"/>
            </a:br>
            <a:r>
              <a:rPr lang="he-IL" altLang="he-IL" dirty="0"/>
              <a:t>תמיכה רחבה בדפדפנים שונים.</a:t>
            </a:r>
            <a:endParaRPr lang="en-US" alt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22AE3B9-1BEE-4516-8029-AA2EB4A3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/>
              <a:t>Where to Get Bootstrap?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46B1230-05F0-495F-8878-4C5E00B8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/>
            <a:r>
              <a:rPr lang="he-IL" altLang="he-IL" dirty="0"/>
              <a:t>הורדת בוטסטראפ</a:t>
            </a:r>
            <a:endParaRPr lang="en-US" altLang="he-IL" dirty="0"/>
          </a:p>
          <a:p>
            <a:pPr lvl="1" algn="r"/>
            <a:r>
              <a:rPr lang="he-IL" altLang="he-IL" dirty="0"/>
              <a:t>ניתן להוריד את בוטסטראפ מהאתר הרשמי </a:t>
            </a:r>
            <a:r>
              <a:rPr lang="en-US" altLang="he-IL" u="sng" dirty="0">
                <a:hlinkClick r:id="rId2"/>
              </a:rPr>
              <a:t>getbootstrap.com</a:t>
            </a:r>
            <a:endParaRPr lang="en-US" altLang="he-IL" dirty="0"/>
          </a:p>
          <a:p>
            <a:pPr lvl="1" algn="r"/>
            <a:r>
              <a:rPr lang="en-US" altLang="he-IL" dirty="0" err="1"/>
              <a:t>cdn</a:t>
            </a:r>
            <a:br>
              <a:rPr lang="en-US" altLang="he-IL" dirty="0"/>
            </a:br>
            <a:r>
              <a:rPr lang="he-IL" altLang="he-IL" dirty="0"/>
              <a:t>ישנה אפשרות להשתמש בהתמעה באמצעות שירות ענן.</a:t>
            </a:r>
            <a:endParaRPr lang="en-US" alt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DB1E44C-FF24-4236-A7E4-A87FC5D8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/>
              <a:t>Bootstrap CDN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B190A38-63C7-4453-965A-B6F9936D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sz="1350" dirty="0"/>
              <a:t>You must include the following Bootstrap’s CSS, JavaScript, and jQuery from </a:t>
            </a:r>
            <a:r>
              <a:rPr lang="en-US" altLang="he-IL" sz="1350" dirty="0" err="1"/>
              <a:t>MaxCDN</a:t>
            </a:r>
            <a:r>
              <a:rPr lang="en-US" altLang="he-IL" sz="1350" dirty="0"/>
              <a:t> into your web page.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sz="1350" dirty="0"/>
              <a:t>	&lt;!-- Latest compiled and minified Bootstrap CSS --&gt;</a:t>
            </a:r>
            <a:br>
              <a:rPr lang="en-US" altLang="he-IL" sz="1350" dirty="0"/>
            </a:br>
            <a:r>
              <a:rPr lang="en-US" altLang="he-IL" sz="1350" dirty="0"/>
              <a:t>&lt;link </a:t>
            </a:r>
            <a:r>
              <a:rPr lang="en-US" altLang="he-IL" sz="1350" dirty="0" err="1"/>
              <a:t>rel</a:t>
            </a:r>
            <a:r>
              <a:rPr lang="en-US" altLang="he-IL" sz="1350" dirty="0"/>
              <a:t>="</a:t>
            </a:r>
            <a:r>
              <a:rPr lang="en-US" altLang="he-IL" sz="1350" dirty="0" err="1"/>
              <a:t>stylesheet"href</a:t>
            </a:r>
            <a:r>
              <a:rPr lang="en-US" altLang="he-IL" sz="1350" dirty="0"/>
              <a:t>="https://maxcdn.bootstrapcdn.com/bootstrap/3.3.7/</a:t>
            </a:r>
            <a:r>
              <a:rPr lang="en-US" altLang="he-IL" sz="1350" dirty="0" err="1"/>
              <a:t>css</a:t>
            </a:r>
            <a:r>
              <a:rPr lang="en-US" altLang="he-IL" sz="1350" dirty="0"/>
              <a:t>/bootstrap.min.css"&gt;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sz="135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he-IL" sz="1350" dirty="0"/>
              <a:t>	&lt;!-- Latest compiled Bootstrap JavaScript --&gt;</a:t>
            </a:r>
            <a:br>
              <a:rPr lang="en-US" altLang="he-IL" sz="1350" dirty="0"/>
            </a:br>
            <a:r>
              <a:rPr lang="en-US" altLang="he-IL" sz="1350" dirty="0"/>
              <a:t>&lt;script </a:t>
            </a:r>
            <a:r>
              <a:rPr lang="en-US" altLang="he-IL" sz="1350" dirty="0" err="1"/>
              <a:t>src</a:t>
            </a:r>
            <a:r>
              <a:rPr lang="en-US" altLang="he-IL" sz="1350" dirty="0"/>
              <a:t>="https://maxcdn.bootstrapcdn.com/bootstrap/3.3.7/</a:t>
            </a:r>
            <a:r>
              <a:rPr lang="en-US" altLang="he-IL" sz="1350" dirty="0" err="1"/>
              <a:t>js</a:t>
            </a:r>
            <a:r>
              <a:rPr lang="en-US" altLang="he-IL" sz="1350" dirty="0"/>
              <a:t>/bootstrap.min.js"&gt;&lt;/script&gt; </a:t>
            </a:r>
            <a:br>
              <a:rPr lang="en-US" altLang="he-IL" sz="1350" dirty="0"/>
            </a:br>
            <a:endParaRPr lang="en-US" altLang="he-IL" sz="1350" dirty="0"/>
          </a:p>
          <a:p>
            <a:pPr>
              <a:buFont typeface="Arial" panose="020B0604020202020204" pitchFamily="34" charset="0"/>
              <a:buNone/>
            </a:pPr>
            <a:r>
              <a:rPr lang="en-US" altLang="he-IL" sz="1350" dirty="0"/>
              <a:t>	&lt;!-- latest jQuery library --&gt;</a:t>
            </a:r>
            <a:br>
              <a:rPr lang="en-US" altLang="he-IL" sz="1350" dirty="0"/>
            </a:br>
            <a:r>
              <a:rPr lang="en-US" altLang="he-IL" sz="1350" dirty="0"/>
              <a:t>&lt;script </a:t>
            </a:r>
            <a:r>
              <a:rPr lang="en-US" altLang="he-IL" sz="1350" dirty="0" err="1"/>
              <a:t>src</a:t>
            </a:r>
            <a:r>
              <a:rPr lang="en-US" altLang="he-IL" sz="1350" dirty="0"/>
              <a:t>="https://code.jquery.com/jquery-latest.js"&gt;&lt;/script&gt;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EA71DC3-E40D-4A51-B3A8-EE7AE886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he-IL"/>
              <a:t>Create Web Page with Bootstrap (1)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011A1804-9041-49CE-A00E-731BFC12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he-IL" dirty="0"/>
              <a:t>Add the HTML5 doctype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he-IL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he-IL" dirty="0"/>
              <a:t>&lt;!DOCTYPE html&gt;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he-IL" dirty="0"/>
              <a:t>&lt;html </a:t>
            </a:r>
            <a:r>
              <a:rPr lang="en-US" altLang="he-IL" dirty="0" err="1"/>
              <a:t>lang</a:t>
            </a:r>
            <a:r>
              <a:rPr lang="en-US" altLang="he-IL" dirty="0"/>
              <a:t>="</a:t>
            </a:r>
            <a:r>
              <a:rPr lang="en-US" altLang="he-IL" dirty="0" err="1"/>
              <a:t>en</a:t>
            </a:r>
            <a:r>
              <a:rPr lang="en-US" altLang="he-IL" dirty="0"/>
              <a:t>"&gt;</a:t>
            </a:r>
            <a:br>
              <a:rPr lang="en-US" altLang="he-IL" dirty="0"/>
            </a:br>
            <a:r>
              <a:rPr lang="en-US" altLang="he-IL" dirty="0"/>
              <a:t>  &lt;head&gt;</a:t>
            </a:r>
            <a:br>
              <a:rPr lang="en-US" altLang="he-IL" dirty="0"/>
            </a:br>
            <a:r>
              <a:rPr lang="en-US" altLang="he-IL" dirty="0"/>
              <a:t>    &lt;meta charset="utf-8"&gt; </a:t>
            </a:r>
            <a:br>
              <a:rPr lang="en-US" altLang="he-IL" dirty="0"/>
            </a:br>
            <a:r>
              <a:rPr lang="en-US" altLang="he-IL" dirty="0"/>
              <a:t>  &lt;/head&gt;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he-IL" dirty="0"/>
              <a:t>&lt;/html&gt;</a:t>
            </a:r>
          </a:p>
          <a:p>
            <a:endParaRPr lang="en-US" alt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62C8A8E-0EEB-460D-80E6-D510B732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he-IL" dirty="0"/>
              <a:t>Create Web Page with Bootstrap (2)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3B20F6B-1482-4D02-90F3-ED2593DE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>
              <a:buFont typeface="Arial" panose="020B0604020202020204" pitchFamily="34" charset="0"/>
              <a:buNone/>
            </a:pPr>
            <a:r>
              <a:rPr lang="he-IL" altLang="he-IL" dirty="0"/>
              <a:t>בוטסטראפ הינו פריימווק מובייל פירסט, לכן נצטרך להוסיף את התג הבא:</a:t>
            </a:r>
            <a:endParaRPr lang="en-US" altLang="he-IL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he-IL" dirty="0"/>
              <a:t>&lt;meta name="viewport" content="width=device-width, initial-scale=1"&gt;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he-IL" dirty="0"/>
          </a:p>
          <a:p>
            <a:endParaRPr lang="en-US" alt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B65D4D4-486D-4B23-BC05-9CB925BD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he-IL" dirty="0"/>
              <a:t>Create Web Page with Bootstrap (3)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84FE827-7D00-4627-8CBB-13B13821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br>
              <a:rPr lang="en-US" altLang="he-IL" dirty="0"/>
            </a:br>
            <a:endParaRPr lang="en-US" alt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414FD-A25E-4054-AC97-78E77D78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793"/>
            <a:ext cx="9144000" cy="18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88FDD2-6761-4607-B0F5-41EAE2133939}"/>
              </a:ext>
            </a:extLst>
          </p:cNvPr>
          <p:cNvSpPr txBox="1"/>
          <p:nvPr/>
        </p:nvSpPr>
        <p:spPr>
          <a:xfrm>
            <a:off x="1129004" y="4001300"/>
            <a:ext cx="727787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מבנה הגריד </a:t>
            </a:r>
          </a:p>
          <a:p>
            <a:pPr algn="r"/>
            <a:r>
              <a:rPr lang="en-US" dirty="0"/>
              <a:t>W3SCHOOL</a:t>
            </a:r>
          </a:p>
          <a:p>
            <a:pPr algn="r"/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C3BEC-B511-40A2-9667-49895ABC9994}"/>
              </a:ext>
            </a:extLst>
          </p:cNvPr>
          <p:cNvSpPr txBox="1"/>
          <p:nvPr/>
        </p:nvSpPr>
        <p:spPr>
          <a:xfrm>
            <a:off x="1045029" y="4842588"/>
            <a:ext cx="752047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כפי שניתן לראות בתמונה, בוטסטראפ למעשה מאפשר לנו לחלק את המסך ל 12 חלקים, ולקבוע כמה מהם יופיעו בכל מסך,</a:t>
            </a:r>
          </a:p>
          <a:p>
            <a:pPr algn="r"/>
            <a:r>
              <a:rPr lang="he-IL" dirty="0"/>
              <a:t>למשל אני יכול להגדיר שאלמנט מסויים יתפוס חצי מהמסך בגודל מסך מסויים, ובגודל קטן יותר יתפוס את כל המסך וכו'.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9fd3c6db-ebce-44a2-a3eb-e37e7bc5beb0" Revision="1" Stencil="System.MyShapes" StencilVersion="1.0"/>
</Control>
</file>

<file path=customXml/item2.xml><?xml version="1.0" encoding="utf-8"?>
<Control xmlns="http://schemas.microsoft.com/VisualStudio/2011/storyboarding/control">
  <Id Name="6bb34727-2231-4afa-97fc-3bba236213f9" Revision="1" Stencil="System.MyShapes" StencilVersion="1.0"/>
</Control>
</file>

<file path=customXml/item3.xml><?xml version="1.0" encoding="utf-8"?>
<Control xmlns="http://schemas.microsoft.com/VisualStudio/2011/storyboarding/control">
  <Id Name="30c2c1b9-d8a4-49e8-9359-e5a0eddce9e8" Revision="1" Stencil="System.MyShapes" StencilVersion="1.0"/>
</Control>
</file>

<file path=customXml/itemProps1.xml><?xml version="1.0" encoding="utf-8"?>
<ds:datastoreItem xmlns:ds="http://schemas.openxmlformats.org/officeDocument/2006/customXml" ds:itemID="{BB8F711C-3671-44E2-BA22-6D065D90667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A328DE6-CE9C-46E6-A589-0C5B0B1A73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AC73CC1-C13A-42D7-BF67-73339915F9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7050</TotalTime>
  <Words>443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Verdana</vt:lpstr>
      <vt:lpstr>Thème Office</vt:lpstr>
      <vt:lpstr>PowerPoint Presentation</vt:lpstr>
      <vt:lpstr>Responsive Web Design</vt:lpstr>
      <vt:lpstr>מה מכיל בוטסטראפ?</vt:lpstr>
      <vt:lpstr>יתרונות </vt:lpstr>
      <vt:lpstr>Where to Get Bootstrap?</vt:lpstr>
      <vt:lpstr>Bootstrap CDN</vt:lpstr>
      <vt:lpstr>Create Web Page with Bootstrap (1)</vt:lpstr>
      <vt:lpstr>Create Web Page with Bootstrap (2)</vt:lpstr>
      <vt:lpstr>Create Web Page with Bootstrap (3)</vt:lpstr>
      <vt:lpstr>Bootstrap Grids</vt:lpstr>
      <vt:lpstr>דוגמאות קוד</vt:lpstr>
      <vt:lpstr>דוגמאות נוספות</vt:lpstr>
      <vt:lpstr>Two Unequal Columns</vt:lpstr>
      <vt:lpstr>שימושים נוספים לבוטסטראפ</vt:lpstr>
      <vt:lpstr>תמונות </vt:lpstr>
      <vt:lpstr>Bootstrap Buttons</vt:lpstr>
      <vt:lpstr>Button Sizes</vt:lpstr>
      <vt:lpstr>Navbar</vt:lpstr>
      <vt:lpstr>הורידו את בוטסטראפ</vt:lpstr>
    </vt:vector>
  </TitlesOfParts>
  <Manager/>
  <Company>Webschool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Formation Full Stack</dc:title>
  <dc:subject/>
  <dc:creator>Judith</dc:creator>
  <cp:keywords/>
  <dc:description/>
  <cp:lastModifiedBy>alom abargil</cp:lastModifiedBy>
  <cp:revision>178</cp:revision>
  <dcterms:created xsi:type="dcterms:W3CDTF">2018-02-01T08:57:50Z</dcterms:created>
  <dcterms:modified xsi:type="dcterms:W3CDTF">2019-05-28T14:29:50Z</dcterms:modified>
  <cp:category/>
</cp:coreProperties>
</file>