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503030501040103" pitchFamily="34" charset="0"/>
      <p:regular r:id="rId12"/>
    </p:embeddedFont>
    <p:embeddedFont>
      <p:font typeface="Canva Sans Bold" panose="020B0803030501040103" pitchFamily="34" charset="0"/>
      <p:regular r:id="rId13"/>
      <p:bold r:id="rId14"/>
    </p:embeddedFont>
    <p:embeddedFont>
      <p:font typeface="HK Grotesk" pitchFamily="2" charset="77"/>
      <p:regular r:id="rId15"/>
    </p:embeddedFont>
    <p:embeddedFont>
      <p:font typeface="HK Grotesk Bold" pitchFamily="2" charset="77"/>
      <p:regular r:id="rId16"/>
      <p:bold r:id="rId17"/>
    </p:embeddedFont>
    <p:embeddedFont>
      <p:font typeface="HK Grotesk Bold Italics" pitchFamily="2" charset="77"/>
      <p:regular r:id="rId18"/>
      <p:bold r:id="rId19"/>
      <p:italic r:id="rId20"/>
      <p:boldItalic r:id="rId21"/>
    </p:embeddedFont>
    <p:embeddedFont>
      <p:font typeface="HK Grotesk Light" pitchFamily="2" charset="77"/>
      <p:regular r:id="rId22"/>
    </p:embeddedFont>
    <p:embeddedFont>
      <p:font typeface="HK Grotesk Medium" pitchFamily="2" charset="77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32" autoAdjust="0"/>
  </p:normalViewPr>
  <p:slideViewPr>
    <p:cSldViewPr>
      <p:cViewPr varScale="1">
        <p:scale>
          <a:sx n="71" d="100"/>
          <a:sy n="71" d="100"/>
        </p:scale>
        <p:origin x="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32.sv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39874" y="2660948"/>
            <a:ext cx="11148126" cy="7626052"/>
          </a:xfrm>
          <a:custGeom>
            <a:avLst/>
            <a:gdLst/>
            <a:ahLst/>
            <a:cxnLst/>
            <a:rect l="l" t="t" r="r" b="b"/>
            <a:pathLst>
              <a:path w="11148126" h="7626052">
                <a:moveTo>
                  <a:pt x="0" y="0"/>
                </a:moveTo>
                <a:lnTo>
                  <a:pt x="11148126" y="0"/>
                </a:lnTo>
                <a:lnTo>
                  <a:pt x="11148126" y="7626052"/>
                </a:lnTo>
                <a:lnTo>
                  <a:pt x="0" y="762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88" t="-1892" r="-116" b="-82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98412" y="2158052"/>
            <a:ext cx="6579032" cy="6089866"/>
            <a:chOff x="0" y="0"/>
            <a:chExt cx="8772042" cy="8119822"/>
          </a:xfrm>
        </p:grpSpPr>
        <p:sp>
          <p:nvSpPr>
            <p:cNvPr id="4" name="TextBox 4"/>
            <p:cNvSpPr txBox="1"/>
            <p:nvPr/>
          </p:nvSpPr>
          <p:spPr>
            <a:xfrm>
              <a:off x="0" y="513504"/>
              <a:ext cx="8772042" cy="5224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000"/>
                </a:lnSpc>
              </a:pPr>
              <a:r>
                <a:rPr lang="en-US" sz="10000">
                  <a:solidFill>
                    <a:srgbClr val="191919"/>
                  </a:solidFill>
                  <a:latin typeface="HK Grotesk Bold"/>
                </a:rPr>
                <a:t>CS3244 Group 31 Project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314517"/>
              <a:ext cx="8772042" cy="180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HDB Resale Flats </a:t>
              </a:r>
            </a:p>
            <a:p>
              <a:pPr>
                <a:lnSpc>
                  <a:spcPts val="546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Price Predictions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50800"/>
              <a:ext cx="561716" cy="0"/>
            </a:xfrm>
            <a:prstGeom prst="line">
              <a:avLst/>
            </a:prstGeom>
            <a:ln w="101600" cap="flat">
              <a:solidFill>
                <a:srgbClr val="5A60F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Lo Jingjie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1618" y="9220200"/>
            <a:ext cx="4937879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 Italics"/>
              </a:rPr>
              <a:t>This is a cover page which is not restricted to the 1min/2min requirement per slide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3107" y="271780"/>
            <a:ext cx="2163614" cy="2057400"/>
          </a:xfrm>
          <a:custGeom>
            <a:avLst/>
            <a:gdLst/>
            <a:ahLst/>
            <a:cxnLst/>
            <a:rect l="l" t="t" r="r" b="b"/>
            <a:pathLst>
              <a:path w="2163614" h="2057400">
                <a:moveTo>
                  <a:pt x="0" y="0"/>
                </a:moveTo>
                <a:lnTo>
                  <a:pt x="2163614" y="0"/>
                </a:lnTo>
                <a:lnTo>
                  <a:pt x="21636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191728" y="4003963"/>
            <a:ext cx="7096272" cy="3187309"/>
          </a:xfrm>
          <a:custGeom>
            <a:avLst/>
            <a:gdLst/>
            <a:ahLst/>
            <a:cxnLst/>
            <a:rect l="l" t="t" r="r" b="b"/>
            <a:pathLst>
              <a:path w="7096272" h="3187309">
                <a:moveTo>
                  <a:pt x="0" y="0"/>
                </a:moveTo>
                <a:lnTo>
                  <a:pt x="7096272" y="0"/>
                </a:lnTo>
                <a:lnTo>
                  <a:pt x="7096272" y="3187308"/>
                </a:lnTo>
                <a:lnTo>
                  <a:pt x="0" y="31873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23" r="-21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268831" y="7509406"/>
            <a:ext cx="7315200" cy="2327564"/>
          </a:xfrm>
          <a:custGeom>
            <a:avLst/>
            <a:gdLst/>
            <a:ahLst/>
            <a:cxnLst/>
            <a:rect l="l" t="t" r="r" b="b"/>
            <a:pathLst>
              <a:path w="7315200" h="2327564">
                <a:moveTo>
                  <a:pt x="0" y="0"/>
                </a:moveTo>
                <a:lnTo>
                  <a:pt x="7315200" y="0"/>
                </a:lnTo>
                <a:lnTo>
                  <a:pt x="7315200" y="2327564"/>
                </a:lnTo>
                <a:lnTo>
                  <a:pt x="0" y="2327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08495" y="4489832"/>
            <a:ext cx="2202714" cy="2174679"/>
          </a:xfrm>
          <a:custGeom>
            <a:avLst/>
            <a:gdLst/>
            <a:ahLst/>
            <a:cxnLst/>
            <a:rect l="l" t="t" r="r" b="b"/>
            <a:pathLst>
              <a:path w="2202714" h="2174679">
                <a:moveTo>
                  <a:pt x="0" y="0"/>
                </a:moveTo>
                <a:lnTo>
                  <a:pt x="2202714" y="0"/>
                </a:lnTo>
                <a:lnTo>
                  <a:pt x="2202714" y="2174680"/>
                </a:lnTo>
                <a:lnTo>
                  <a:pt x="0" y="21746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463836" y="294005"/>
            <a:ext cx="1828800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Hybrid Model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Presenter:Xu Wenxuan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2241" y="3581030"/>
            <a:ext cx="2926590" cy="71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000000"/>
                </a:solidFill>
                <a:latin typeface="Canva Sans Bold"/>
              </a:rPr>
              <a:t>LightGBM</a:t>
            </a:r>
            <a:endParaRPr lang="en-US" sz="4200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97990" y="6796936"/>
            <a:ext cx="2426865" cy="712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000000"/>
                </a:solidFill>
                <a:latin typeface="Canva Sans Bold"/>
              </a:rPr>
              <a:t>XGBoost</a:t>
            </a:r>
            <a:endParaRPr lang="en-US" sz="4200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01283"/>
            <a:ext cx="11461648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>
                <a:solidFill>
                  <a:srgbClr val="191919"/>
                </a:solidFill>
                <a:latin typeface="HK Grotesk Medium"/>
              </a:rPr>
              <a:t>Motivation and Data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222870"/>
            <a:ext cx="782658" cy="0"/>
          </a:xfrm>
          <a:prstGeom prst="line">
            <a:avLst/>
          </a:prstGeom>
          <a:ln w="76200" cap="flat">
            <a:solidFill>
              <a:srgbClr val="5A60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913447" y="4177224"/>
            <a:ext cx="2391190" cy="2391190"/>
          </a:xfrm>
          <a:custGeom>
            <a:avLst/>
            <a:gdLst/>
            <a:ahLst/>
            <a:cxnLst/>
            <a:rect l="l" t="t" r="r" b="b"/>
            <a:pathLst>
              <a:path w="2391190" h="2391190">
                <a:moveTo>
                  <a:pt x="0" y="0"/>
                </a:moveTo>
                <a:lnTo>
                  <a:pt x="2391189" y="0"/>
                </a:lnTo>
                <a:lnTo>
                  <a:pt x="2391189" y="2391190"/>
                </a:lnTo>
                <a:lnTo>
                  <a:pt x="0" y="239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877282" y="2893285"/>
            <a:ext cx="2177816" cy="2177816"/>
          </a:xfrm>
          <a:custGeom>
            <a:avLst/>
            <a:gdLst/>
            <a:ahLst/>
            <a:cxnLst/>
            <a:rect l="l" t="t" r="r" b="b"/>
            <a:pathLst>
              <a:path w="2177816" h="2177816">
                <a:moveTo>
                  <a:pt x="0" y="0"/>
                </a:moveTo>
                <a:lnTo>
                  <a:pt x="2177817" y="0"/>
                </a:lnTo>
                <a:lnTo>
                  <a:pt x="2177817" y="2177817"/>
                </a:lnTo>
                <a:lnTo>
                  <a:pt x="0" y="2177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30641" y="3220177"/>
            <a:ext cx="1914095" cy="1914095"/>
          </a:xfrm>
          <a:custGeom>
            <a:avLst/>
            <a:gdLst/>
            <a:ahLst/>
            <a:cxnLst/>
            <a:rect l="l" t="t" r="r" b="b"/>
            <a:pathLst>
              <a:path w="1914095" h="1914095">
                <a:moveTo>
                  <a:pt x="0" y="0"/>
                </a:moveTo>
                <a:lnTo>
                  <a:pt x="1914095" y="0"/>
                </a:lnTo>
                <a:lnTo>
                  <a:pt x="1914095" y="1914095"/>
                </a:lnTo>
                <a:lnTo>
                  <a:pt x="0" y="1914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139261" y="7052404"/>
            <a:ext cx="1805475" cy="1468189"/>
          </a:xfrm>
          <a:custGeom>
            <a:avLst/>
            <a:gdLst/>
            <a:ahLst/>
            <a:cxnLst/>
            <a:rect l="l" t="t" r="r" b="b"/>
            <a:pathLst>
              <a:path w="1805475" h="1468189">
                <a:moveTo>
                  <a:pt x="0" y="0"/>
                </a:moveTo>
                <a:lnTo>
                  <a:pt x="1805475" y="0"/>
                </a:lnTo>
                <a:lnTo>
                  <a:pt x="1805475" y="1468188"/>
                </a:lnTo>
                <a:lnTo>
                  <a:pt x="0" y="1468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877282" y="6343783"/>
            <a:ext cx="2310160" cy="2310160"/>
          </a:xfrm>
          <a:custGeom>
            <a:avLst/>
            <a:gdLst/>
            <a:ahLst/>
            <a:cxnLst/>
            <a:rect l="l" t="t" r="r" b="b"/>
            <a:pathLst>
              <a:path w="2310160" h="2310160">
                <a:moveTo>
                  <a:pt x="0" y="0"/>
                </a:moveTo>
                <a:lnTo>
                  <a:pt x="2310160" y="0"/>
                </a:lnTo>
                <a:lnTo>
                  <a:pt x="2310160" y="2310159"/>
                </a:lnTo>
                <a:lnTo>
                  <a:pt x="0" y="2310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1469848" y="6783945"/>
            <a:ext cx="3278386" cy="1528189"/>
            <a:chOff x="0" y="0"/>
            <a:chExt cx="4371182" cy="203758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38100"/>
              <a:ext cx="4371182" cy="1345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Resale HDB Flat Transactions</a:t>
              </a:r>
            </a:p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(data.gov.sg)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611077"/>
              <a:ext cx="437118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326997" y="5139444"/>
            <a:ext cx="3278386" cy="1204339"/>
            <a:chOff x="0" y="0"/>
            <a:chExt cx="4371182" cy="160578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38100"/>
              <a:ext cx="4371182" cy="913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OneMap API for Location Extraction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79277"/>
              <a:ext cx="437118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393169" y="8653942"/>
            <a:ext cx="3278386" cy="1528189"/>
            <a:chOff x="0" y="0"/>
            <a:chExt cx="4371182" cy="203758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38100"/>
              <a:ext cx="4371182" cy="1345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MRT Stations and Postal Code Dataset</a:t>
              </a:r>
            </a:p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(Kaggle)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611077"/>
              <a:ext cx="437118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348495" y="5266132"/>
            <a:ext cx="3278386" cy="1528189"/>
            <a:chOff x="0" y="0"/>
            <a:chExt cx="4371182" cy="2037585"/>
          </a:xfrm>
        </p:grpSpPr>
        <p:sp>
          <p:nvSpPr>
            <p:cNvPr id="19" name="TextBox 19"/>
            <p:cNvSpPr txBox="1"/>
            <p:nvPr/>
          </p:nvSpPr>
          <p:spPr>
            <a:xfrm>
              <a:off x="0" y="38100"/>
              <a:ext cx="4371182" cy="1345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General Schools Information</a:t>
              </a:r>
            </a:p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(data.gov.sg)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611077"/>
              <a:ext cx="437118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4402805" y="8653942"/>
            <a:ext cx="3278386" cy="1528189"/>
            <a:chOff x="0" y="0"/>
            <a:chExt cx="4371182" cy="203758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8100"/>
              <a:ext cx="4371182" cy="1345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HDB Property Information </a:t>
              </a:r>
            </a:p>
            <a:p>
              <a:pPr algn="ctr">
                <a:lnSpc>
                  <a:spcPts val="2600"/>
                </a:lnSpc>
              </a:pPr>
              <a:r>
                <a:rPr lang="en-US" sz="2600">
                  <a:solidFill>
                    <a:srgbClr val="191919"/>
                  </a:solidFill>
                  <a:latin typeface="HK Grotesk Bold"/>
                </a:rPr>
                <a:t>(data.gov.sg)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611077"/>
              <a:ext cx="437118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Lo Jingjie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800259" y="3353244"/>
            <a:ext cx="6977224" cy="5397879"/>
            <a:chOff x="0" y="0"/>
            <a:chExt cx="9302966" cy="7197172"/>
          </a:xfrm>
        </p:grpSpPr>
        <p:sp>
          <p:nvSpPr>
            <p:cNvPr id="26" name="TextBox 26"/>
            <p:cNvSpPr txBox="1"/>
            <p:nvPr/>
          </p:nvSpPr>
          <p:spPr>
            <a:xfrm>
              <a:off x="0" y="66675"/>
              <a:ext cx="9302966" cy="6476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06783" lvl="1" indent="-453392">
                <a:lnSpc>
                  <a:spcPts val="4200"/>
                </a:lnSpc>
                <a:buFont typeface="Arial"/>
                <a:buChar char="•"/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Once in a lifetime decision</a:t>
              </a:r>
            </a:p>
            <a:p>
              <a:pPr>
                <a:lnSpc>
                  <a:spcPts val="4200"/>
                </a:lnSpc>
              </a:pPr>
              <a:endParaRPr lang="en-US" sz="4200">
                <a:solidFill>
                  <a:srgbClr val="191919"/>
                </a:solidFill>
                <a:latin typeface="HK Grotesk"/>
              </a:endParaRPr>
            </a:p>
            <a:p>
              <a:pPr marL="906783" lvl="1" indent="-453392">
                <a:lnSpc>
                  <a:spcPts val="4200"/>
                </a:lnSpc>
                <a:buFont typeface="Arial"/>
                <a:buChar char="•"/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Transactions made across multiple agent platforms</a:t>
              </a:r>
            </a:p>
            <a:p>
              <a:pPr>
                <a:lnSpc>
                  <a:spcPts val="4200"/>
                </a:lnSpc>
              </a:pPr>
              <a:endParaRPr lang="en-US" sz="4200">
                <a:solidFill>
                  <a:srgbClr val="191919"/>
                </a:solidFill>
                <a:latin typeface="HK Grotesk"/>
              </a:endParaRPr>
            </a:p>
            <a:p>
              <a:pPr marL="906783" lvl="1" indent="-453392">
                <a:lnSpc>
                  <a:spcPts val="4200"/>
                </a:lnSpc>
                <a:buFont typeface="Arial"/>
                <a:buChar char="•"/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Help families make informed decisions when purchasing a flat by forecasting Resale Values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770664"/>
              <a:ext cx="9302966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22870"/>
            <a:ext cx="782658" cy="0"/>
          </a:xfrm>
          <a:prstGeom prst="line">
            <a:avLst/>
          </a:prstGeom>
          <a:ln w="76200" cap="flat">
            <a:solidFill>
              <a:srgbClr val="5A60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701283"/>
            <a:ext cx="11461648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>
                <a:solidFill>
                  <a:srgbClr val="191919"/>
                </a:solidFill>
                <a:latin typeface="HK Grotesk Medium"/>
              </a:rPr>
              <a:t>Feature Engineering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Lo Jingjie</a:t>
            </a:r>
          </a:p>
        </p:txBody>
      </p:sp>
      <p:sp>
        <p:nvSpPr>
          <p:cNvPr id="5" name="Freeform 5"/>
          <p:cNvSpPr/>
          <p:nvPr/>
        </p:nvSpPr>
        <p:spPr>
          <a:xfrm>
            <a:off x="2154231" y="2753823"/>
            <a:ext cx="2310160" cy="2310160"/>
          </a:xfrm>
          <a:custGeom>
            <a:avLst/>
            <a:gdLst/>
            <a:ahLst/>
            <a:cxnLst/>
            <a:rect l="l" t="t" r="r" b="b"/>
            <a:pathLst>
              <a:path w="2310160" h="2310160">
                <a:moveTo>
                  <a:pt x="0" y="0"/>
                </a:moveTo>
                <a:lnTo>
                  <a:pt x="2310159" y="0"/>
                </a:lnTo>
                <a:lnTo>
                  <a:pt x="2310159" y="2310160"/>
                </a:lnTo>
                <a:lnTo>
                  <a:pt x="0" y="2310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297177" y="3032856"/>
            <a:ext cx="1914095" cy="1914095"/>
          </a:xfrm>
          <a:custGeom>
            <a:avLst/>
            <a:gdLst/>
            <a:ahLst/>
            <a:cxnLst/>
            <a:rect l="l" t="t" r="r" b="b"/>
            <a:pathLst>
              <a:path w="1914095" h="1914095">
                <a:moveTo>
                  <a:pt x="0" y="0"/>
                </a:moveTo>
                <a:lnTo>
                  <a:pt x="1914095" y="0"/>
                </a:lnTo>
                <a:lnTo>
                  <a:pt x="1914095" y="1914095"/>
                </a:lnTo>
                <a:lnTo>
                  <a:pt x="0" y="1914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229750" y="3397762"/>
            <a:ext cx="1805475" cy="1468189"/>
          </a:xfrm>
          <a:custGeom>
            <a:avLst/>
            <a:gdLst/>
            <a:ahLst/>
            <a:cxnLst/>
            <a:rect l="l" t="t" r="r" b="b"/>
            <a:pathLst>
              <a:path w="1805475" h="1468189">
                <a:moveTo>
                  <a:pt x="0" y="0"/>
                </a:moveTo>
                <a:lnTo>
                  <a:pt x="1805475" y="0"/>
                </a:lnTo>
                <a:lnTo>
                  <a:pt x="1805475" y="1468188"/>
                </a:lnTo>
                <a:lnTo>
                  <a:pt x="0" y="1468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28700" y="5063983"/>
            <a:ext cx="4952209" cy="1664079"/>
            <a:chOff x="0" y="0"/>
            <a:chExt cx="6602945" cy="2218772"/>
          </a:xfrm>
        </p:grpSpPr>
        <p:sp>
          <p:nvSpPr>
            <p:cNvPr id="9" name="TextBox 9"/>
            <p:cNvSpPr txBox="1"/>
            <p:nvPr/>
          </p:nvSpPr>
          <p:spPr>
            <a:xfrm>
              <a:off x="0" y="66675"/>
              <a:ext cx="6602945" cy="1497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Closest MRT Station </a:t>
              </a:r>
            </a:p>
            <a:p>
              <a:pPr algn="ctr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and its distance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92264"/>
              <a:ext cx="6602945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70966" y="5144983"/>
            <a:ext cx="4952209" cy="1130679"/>
            <a:chOff x="0" y="0"/>
            <a:chExt cx="6602945" cy="150757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6675"/>
              <a:ext cx="6602945" cy="786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Closest Elite Schools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81064"/>
              <a:ext cx="6602945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642344" y="5063983"/>
            <a:ext cx="4805814" cy="1664079"/>
            <a:chOff x="0" y="0"/>
            <a:chExt cx="6407752" cy="221877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6675"/>
              <a:ext cx="6407752" cy="1497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Additional Property Information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792264"/>
              <a:ext cx="640775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44503" y="6559408"/>
            <a:ext cx="5929615" cy="4597778"/>
            <a:chOff x="0" y="0"/>
            <a:chExt cx="7906153" cy="6130371"/>
          </a:xfrm>
        </p:grpSpPr>
        <p:sp>
          <p:nvSpPr>
            <p:cNvPr id="18" name="TextBox 18"/>
            <p:cNvSpPr txBox="1"/>
            <p:nvPr/>
          </p:nvSpPr>
          <p:spPr>
            <a:xfrm>
              <a:off x="0" y="47625"/>
              <a:ext cx="7906153" cy="55454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55" lvl="1" indent="-259078">
                <a:lnSpc>
                  <a:spcPts val="2399"/>
                </a:lnSpc>
                <a:buFont typeface="Arial"/>
                <a:buChar char="•"/>
              </a:pPr>
              <a:r>
                <a:rPr lang="en-US" sz="2399">
                  <a:solidFill>
                    <a:srgbClr val="191919"/>
                  </a:solidFill>
                  <a:latin typeface="HK Grotesk"/>
                </a:rPr>
                <a:t>Flats closer to MRT Stations have higher resale value prices</a:t>
              </a:r>
            </a:p>
            <a:p>
              <a:pPr>
                <a:lnSpc>
                  <a:spcPts val="2399"/>
                </a:lnSpc>
              </a:pPr>
              <a:endParaRPr lang="en-US" sz="2399">
                <a:solidFill>
                  <a:srgbClr val="191919"/>
                </a:solidFill>
                <a:latin typeface="HK Grotesk"/>
              </a:endParaRPr>
            </a:p>
            <a:p>
              <a:pPr marL="518155" lvl="1" indent="-259078">
                <a:lnSpc>
                  <a:spcPts val="2399"/>
                </a:lnSpc>
                <a:buFont typeface="Arial"/>
                <a:buChar char="•"/>
              </a:pPr>
              <a:r>
                <a:rPr lang="en-US" sz="2399">
                  <a:solidFill>
                    <a:srgbClr val="191919"/>
                  </a:solidFill>
                  <a:latin typeface="HK Grotesk"/>
                </a:rPr>
                <a:t>Make asynchronous API queries to OneMAP to retrieve longitude and latitude of all buildings</a:t>
              </a:r>
            </a:p>
            <a:p>
              <a:pPr>
                <a:lnSpc>
                  <a:spcPts val="2399"/>
                </a:lnSpc>
              </a:pPr>
              <a:endParaRPr lang="en-US" sz="2399">
                <a:solidFill>
                  <a:srgbClr val="191919"/>
                </a:solidFill>
                <a:latin typeface="HK Grotesk"/>
              </a:endParaRPr>
            </a:p>
            <a:p>
              <a:pPr marL="518155" lvl="1" indent="-259078">
                <a:lnSpc>
                  <a:spcPts val="2399"/>
                </a:lnSpc>
                <a:buFont typeface="Arial"/>
                <a:buChar char="•"/>
              </a:pPr>
              <a:r>
                <a:rPr lang="en-US" sz="2399">
                  <a:solidFill>
                    <a:srgbClr val="191919"/>
                  </a:solidFill>
                  <a:latin typeface="HK Grotesk"/>
                </a:rPr>
                <a:t>Used Python geopy library to compute pairwise distances</a:t>
              </a:r>
            </a:p>
            <a:p>
              <a:pPr>
                <a:lnSpc>
                  <a:spcPts val="2399"/>
                </a:lnSpc>
              </a:pPr>
              <a:endParaRPr lang="en-US" sz="2399">
                <a:solidFill>
                  <a:srgbClr val="191919"/>
                </a:solidFill>
                <a:latin typeface="HK Grotesk"/>
              </a:endParaRPr>
            </a:p>
            <a:p>
              <a:pPr marL="518155" lvl="1" indent="-259078">
                <a:lnSpc>
                  <a:spcPts val="2399"/>
                </a:lnSpc>
                <a:buFont typeface="Arial"/>
                <a:buChar char="•"/>
              </a:pPr>
              <a:r>
                <a:rPr lang="en-US" sz="2399">
                  <a:solidFill>
                    <a:srgbClr val="191919"/>
                  </a:solidFill>
                  <a:latin typeface="HK Grotesk"/>
                </a:rPr>
                <a:t>Obtain closest MRT station and its distance to flat</a:t>
              </a:r>
            </a:p>
            <a:p>
              <a:pPr>
                <a:lnSpc>
                  <a:spcPts val="2399"/>
                </a:lnSpc>
              </a:pPr>
              <a:endParaRPr lang="en-US" sz="2399">
                <a:solidFill>
                  <a:srgbClr val="191919"/>
                </a:solidFill>
                <a:latin typeface="HK Grotesk"/>
              </a:endParaRPr>
            </a:p>
            <a:p>
              <a:pPr>
                <a:lnSpc>
                  <a:spcPts val="2399"/>
                </a:lnSpc>
              </a:pPr>
              <a:endParaRPr lang="en-US" sz="2399">
                <a:solidFill>
                  <a:srgbClr val="191919"/>
                </a:solidFill>
                <a:latin typeface="HK Grotesk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5830228"/>
              <a:ext cx="7906153" cy="3001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458249" y="6475687"/>
            <a:ext cx="5777642" cy="4288534"/>
            <a:chOff x="0" y="0"/>
            <a:chExt cx="7703523" cy="5718045"/>
          </a:xfrm>
        </p:grpSpPr>
        <p:sp>
          <p:nvSpPr>
            <p:cNvPr id="21" name="TextBox 21"/>
            <p:cNvSpPr txBox="1"/>
            <p:nvPr/>
          </p:nvSpPr>
          <p:spPr>
            <a:xfrm>
              <a:off x="0" y="38100"/>
              <a:ext cx="7703523" cy="4919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Flats close to elite schools have higher resale value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Computed pairwise distance between Flats and closest schools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Tagged closest school as elite if its a SAP school, Autonomous School, Gifted School or IP School.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5185703"/>
              <a:ext cx="7703523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490348" y="6360923"/>
            <a:ext cx="5447922" cy="5794754"/>
            <a:chOff x="0" y="0"/>
            <a:chExt cx="7263896" cy="7726338"/>
          </a:xfrm>
        </p:grpSpPr>
        <p:sp>
          <p:nvSpPr>
            <p:cNvPr id="24" name="TextBox 24"/>
            <p:cNvSpPr txBox="1"/>
            <p:nvPr/>
          </p:nvSpPr>
          <p:spPr>
            <a:xfrm>
              <a:off x="0" y="38100"/>
              <a:ext cx="7263896" cy="6951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Additional Features about the flat that could be meaningful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e.g. Year of Completion, Close to hawker center, close to multi-storey carpark, ...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Excluded live features like to-date 3room flats sold volume. 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 marL="518160" lvl="1" indent="-259080">
                <a:lnSpc>
                  <a:spcPts val="2400"/>
                </a:lnSpc>
                <a:buFont typeface="Arial"/>
                <a:buChar char="•"/>
              </a:pPr>
              <a:r>
                <a:rPr lang="en-US" sz="2400">
                  <a:solidFill>
                    <a:srgbClr val="191919"/>
                  </a:solidFill>
                  <a:latin typeface="HK Grotesk"/>
                </a:rPr>
                <a:t>Easily joined with Transactions dataset</a:t>
              </a: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  <a:p>
              <a:pPr>
                <a:lnSpc>
                  <a:spcPts val="2400"/>
                </a:lnSpc>
              </a:pPr>
              <a:endParaRPr lang="en-US" sz="2400">
                <a:solidFill>
                  <a:srgbClr val="191919"/>
                </a:solidFill>
                <a:latin typeface="HK Grotesk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7217703"/>
              <a:ext cx="7263896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22241" y="4222448"/>
            <a:ext cx="6809846" cy="5035852"/>
          </a:xfrm>
          <a:custGeom>
            <a:avLst/>
            <a:gdLst/>
            <a:ahLst/>
            <a:cxnLst/>
            <a:rect l="l" t="t" r="r" b="b"/>
            <a:pathLst>
              <a:path w="6809846" h="5035852">
                <a:moveTo>
                  <a:pt x="0" y="0"/>
                </a:moveTo>
                <a:lnTo>
                  <a:pt x="6809846" y="0"/>
                </a:lnTo>
                <a:lnTo>
                  <a:pt x="6809846" y="5035852"/>
                </a:lnTo>
                <a:lnTo>
                  <a:pt x="0" y="5035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537936" y="1831975"/>
            <a:ext cx="10227390" cy="1959739"/>
          </a:xfrm>
          <a:custGeom>
            <a:avLst/>
            <a:gdLst/>
            <a:ahLst/>
            <a:cxnLst/>
            <a:rect l="l" t="t" r="r" b="b"/>
            <a:pathLst>
              <a:path w="10227390" h="1959739">
                <a:moveTo>
                  <a:pt x="0" y="0"/>
                </a:moveTo>
                <a:lnTo>
                  <a:pt x="10227390" y="0"/>
                </a:lnTo>
                <a:lnTo>
                  <a:pt x="10227390" y="1959739"/>
                </a:lnTo>
                <a:lnTo>
                  <a:pt x="0" y="1959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Liew Cheng Yee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55955"/>
            <a:ext cx="11461648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>
                <a:solidFill>
                  <a:srgbClr val="191919"/>
                </a:solidFill>
                <a:latin typeface="HK Grotesk Medium"/>
              </a:rPr>
              <a:t>EDA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70888" y="494030"/>
            <a:ext cx="7580653" cy="6097682"/>
          </a:xfrm>
          <a:custGeom>
            <a:avLst/>
            <a:gdLst/>
            <a:ahLst/>
            <a:cxnLst/>
            <a:rect l="l" t="t" r="r" b="b"/>
            <a:pathLst>
              <a:path w="7580653" h="6097682">
                <a:moveTo>
                  <a:pt x="0" y="0"/>
                </a:moveTo>
                <a:lnTo>
                  <a:pt x="7580652" y="0"/>
                </a:lnTo>
                <a:lnTo>
                  <a:pt x="7580652" y="6097682"/>
                </a:lnTo>
                <a:lnTo>
                  <a:pt x="0" y="6097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18985" y="4514679"/>
            <a:ext cx="6284836" cy="4319609"/>
          </a:xfrm>
          <a:custGeom>
            <a:avLst/>
            <a:gdLst/>
            <a:ahLst/>
            <a:cxnLst/>
            <a:rect l="l" t="t" r="r" b="b"/>
            <a:pathLst>
              <a:path w="6284836" h="4319609">
                <a:moveTo>
                  <a:pt x="0" y="0"/>
                </a:moveTo>
                <a:lnTo>
                  <a:pt x="6284835" y="0"/>
                </a:lnTo>
                <a:lnTo>
                  <a:pt x="6284835" y="4319609"/>
                </a:lnTo>
                <a:lnTo>
                  <a:pt x="0" y="4319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00821" y="4514679"/>
            <a:ext cx="6018026" cy="4743621"/>
          </a:xfrm>
          <a:custGeom>
            <a:avLst/>
            <a:gdLst/>
            <a:ahLst/>
            <a:cxnLst/>
            <a:rect l="l" t="t" r="r" b="b"/>
            <a:pathLst>
              <a:path w="6018026" h="4743621">
                <a:moveTo>
                  <a:pt x="0" y="0"/>
                </a:moveTo>
                <a:lnTo>
                  <a:pt x="6018026" y="0"/>
                </a:lnTo>
                <a:lnTo>
                  <a:pt x="6018026" y="4743621"/>
                </a:lnTo>
                <a:lnTo>
                  <a:pt x="0" y="4743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Liew Cheng Yee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55955"/>
            <a:ext cx="11461648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>
                <a:solidFill>
                  <a:srgbClr val="191919"/>
                </a:solidFill>
                <a:latin typeface="HK Grotesk Medium"/>
              </a:rPr>
              <a:t>EDA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22870"/>
            <a:ext cx="782658" cy="0"/>
          </a:xfrm>
          <a:prstGeom prst="line">
            <a:avLst/>
          </a:prstGeom>
          <a:ln w="76200" cap="flat">
            <a:solidFill>
              <a:srgbClr val="5A60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3709342"/>
            <a:ext cx="6192276" cy="6055430"/>
          </a:xfrm>
          <a:custGeom>
            <a:avLst/>
            <a:gdLst/>
            <a:ahLst/>
            <a:cxnLst/>
            <a:rect l="l" t="t" r="r" b="b"/>
            <a:pathLst>
              <a:path w="6192276" h="6055430">
                <a:moveTo>
                  <a:pt x="0" y="0"/>
                </a:moveTo>
                <a:lnTo>
                  <a:pt x="6192276" y="0"/>
                </a:lnTo>
                <a:lnTo>
                  <a:pt x="6192276" y="6055431"/>
                </a:lnTo>
                <a:lnTo>
                  <a:pt x="0" y="6055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391938" y="3709342"/>
            <a:ext cx="6234921" cy="6055430"/>
          </a:xfrm>
          <a:custGeom>
            <a:avLst/>
            <a:gdLst/>
            <a:ahLst/>
            <a:cxnLst/>
            <a:rect l="l" t="t" r="r" b="b"/>
            <a:pathLst>
              <a:path w="6234921" h="6055430">
                <a:moveTo>
                  <a:pt x="0" y="0"/>
                </a:moveTo>
                <a:lnTo>
                  <a:pt x="6234920" y="0"/>
                </a:lnTo>
                <a:lnTo>
                  <a:pt x="6234920" y="6055431"/>
                </a:lnTo>
                <a:lnTo>
                  <a:pt x="0" y="6055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826520" y="3709342"/>
            <a:ext cx="5461480" cy="1299046"/>
          </a:xfrm>
          <a:custGeom>
            <a:avLst/>
            <a:gdLst/>
            <a:ahLst/>
            <a:cxnLst/>
            <a:rect l="l" t="t" r="r" b="b"/>
            <a:pathLst>
              <a:path w="5461480" h="1299046">
                <a:moveTo>
                  <a:pt x="0" y="0"/>
                </a:moveTo>
                <a:lnTo>
                  <a:pt x="5461480" y="0"/>
                </a:lnTo>
                <a:lnTo>
                  <a:pt x="5461480" y="1299046"/>
                </a:lnTo>
                <a:lnTo>
                  <a:pt x="0" y="1299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826520" y="8487368"/>
            <a:ext cx="5460661" cy="1277405"/>
          </a:xfrm>
          <a:custGeom>
            <a:avLst/>
            <a:gdLst/>
            <a:ahLst/>
            <a:cxnLst/>
            <a:rect l="l" t="t" r="r" b="b"/>
            <a:pathLst>
              <a:path w="5460661" h="1277405">
                <a:moveTo>
                  <a:pt x="0" y="0"/>
                </a:moveTo>
                <a:lnTo>
                  <a:pt x="5460661" y="0"/>
                </a:lnTo>
                <a:lnTo>
                  <a:pt x="5460661" y="1277405"/>
                </a:lnTo>
                <a:lnTo>
                  <a:pt x="0" y="127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826520" y="6530546"/>
            <a:ext cx="5460661" cy="1956822"/>
          </a:xfrm>
          <a:custGeom>
            <a:avLst/>
            <a:gdLst/>
            <a:ahLst/>
            <a:cxnLst/>
            <a:rect l="l" t="t" r="r" b="b"/>
            <a:pathLst>
              <a:path w="5460661" h="1956822">
                <a:moveTo>
                  <a:pt x="0" y="0"/>
                </a:moveTo>
                <a:lnTo>
                  <a:pt x="5460661" y="0"/>
                </a:lnTo>
                <a:lnTo>
                  <a:pt x="5460661" y="1956822"/>
                </a:lnTo>
                <a:lnTo>
                  <a:pt x="0" y="1956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701283"/>
            <a:ext cx="11461648" cy="117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>
                <a:solidFill>
                  <a:srgbClr val="191919"/>
                </a:solidFill>
                <a:latin typeface="HK Grotesk Medium"/>
              </a:rPr>
              <a:t>Data Preprocessing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Dao Trong Khanh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20034" y="2877303"/>
            <a:ext cx="4952209" cy="1130679"/>
            <a:chOff x="0" y="0"/>
            <a:chExt cx="6602945" cy="150757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66675"/>
              <a:ext cx="6602945" cy="786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Unprocessed Dataset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81064"/>
              <a:ext cx="6602945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100860" y="3680957"/>
            <a:ext cx="4952209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</a:pPr>
            <a:endParaRPr/>
          </a:p>
        </p:txBody>
      </p:sp>
      <p:grpSp>
        <p:nvGrpSpPr>
          <p:cNvPr id="14" name="Group 14"/>
          <p:cNvGrpSpPr/>
          <p:nvPr/>
        </p:nvGrpSpPr>
        <p:grpSpPr>
          <a:xfrm>
            <a:off x="13153943" y="2877303"/>
            <a:ext cx="4805814" cy="1130679"/>
            <a:chOff x="0" y="0"/>
            <a:chExt cx="6407752" cy="150757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6675"/>
              <a:ext cx="6407752" cy="786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Train Test Split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081064"/>
              <a:ext cx="640775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341618" y="5533016"/>
            <a:ext cx="4805814" cy="1130679"/>
            <a:chOff x="0" y="0"/>
            <a:chExt cx="6407752" cy="150757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66675"/>
              <a:ext cx="6407752" cy="786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Feature Encoding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81064"/>
              <a:ext cx="640775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06491" y="2877303"/>
            <a:ext cx="4805814" cy="1130679"/>
            <a:chOff x="0" y="0"/>
            <a:chExt cx="6407752" cy="1507572"/>
          </a:xfrm>
        </p:grpSpPr>
        <p:sp>
          <p:nvSpPr>
            <p:cNvPr id="21" name="TextBox 21"/>
            <p:cNvSpPr txBox="1"/>
            <p:nvPr/>
          </p:nvSpPr>
          <p:spPr>
            <a:xfrm>
              <a:off x="0" y="66675"/>
              <a:ext cx="6407752" cy="786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4200">
                  <a:solidFill>
                    <a:srgbClr val="191919"/>
                  </a:solidFill>
                  <a:latin typeface="HK Grotesk"/>
                </a:rPr>
                <a:t>Processed Dataset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081064"/>
              <a:ext cx="6407752" cy="42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04274" y="1476908"/>
            <a:ext cx="5527254" cy="1181740"/>
          </a:xfrm>
          <a:custGeom>
            <a:avLst/>
            <a:gdLst/>
            <a:ahLst/>
            <a:cxnLst/>
            <a:rect l="l" t="t" r="r" b="b"/>
            <a:pathLst>
              <a:path w="5527254" h="1181740">
                <a:moveTo>
                  <a:pt x="0" y="0"/>
                </a:moveTo>
                <a:lnTo>
                  <a:pt x="5527254" y="0"/>
                </a:lnTo>
                <a:lnTo>
                  <a:pt x="5527254" y="1181740"/>
                </a:lnTo>
                <a:lnTo>
                  <a:pt x="0" y="1181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004274" y="4657705"/>
            <a:ext cx="5527254" cy="1126336"/>
          </a:xfrm>
          <a:custGeom>
            <a:avLst/>
            <a:gdLst/>
            <a:ahLst/>
            <a:cxnLst/>
            <a:rect l="l" t="t" r="r" b="b"/>
            <a:pathLst>
              <a:path w="5527254" h="1126336">
                <a:moveTo>
                  <a:pt x="0" y="0"/>
                </a:moveTo>
                <a:lnTo>
                  <a:pt x="5527254" y="0"/>
                </a:lnTo>
                <a:lnTo>
                  <a:pt x="5527254" y="1126336"/>
                </a:lnTo>
                <a:lnTo>
                  <a:pt x="0" y="1126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004274" y="3042389"/>
            <a:ext cx="5527254" cy="1177313"/>
          </a:xfrm>
          <a:custGeom>
            <a:avLst/>
            <a:gdLst/>
            <a:ahLst/>
            <a:cxnLst/>
            <a:rect l="l" t="t" r="r" b="b"/>
            <a:pathLst>
              <a:path w="5527254" h="1177313">
                <a:moveTo>
                  <a:pt x="0" y="0"/>
                </a:moveTo>
                <a:lnTo>
                  <a:pt x="5527254" y="0"/>
                </a:lnTo>
                <a:lnTo>
                  <a:pt x="5527254" y="1177313"/>
                </a:lnTo>
                <a:lnTo>
                  <a:pt x="0" y="1177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18274" y="1479242"/>
            <a:ext cx="6263420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191919"/>
                </a:solidFill>
                <a:latin typeface="HK Grotesk Medium"/>
              </a:rPr>
              <a:t>Linear Regression 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191919"/>
                </a:solidFill>
                <a:latin typeface="HK Grotesk"/>
              </a:rPr>
              <a:t>(Without Regularization)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8274" y="5039898"/>
            <a:ext cx="626342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191919"/>
                </a:solidFill>
                <a:latin typeface="HK Grotesk Medium"/>
              </a:rPr>
              <a:t>L2 Regularization </a:t>
            </a:r>
            <a:r>
              <a:rPr lang="en-US" sz="3000">
                <a:solidFill>
                  <a:srgbClr val="191919"/>
                </a:solidFill>
                <a:latin typeface="HK Grotesk"/>
              </a:rPr>
              <a:t>(Ridge)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8274" y="3449223"/>
            <a:ext cx="626342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191919"/>
                </a:solidFill>
                <a:latin typeface="HK Grotesk Medium"/>
              </a:rPr>
              <a:t>L1 Regularization </a:t>
            </a:r>
            <a:r>
              <a:rPr lang="en-US" sz="3000">
                <a:solidFill>
                  <a:srgbClr val="191919"/>
                </a:solidFill>
                <a:latin typeface="HK Grotesk"/>
              </a:rPr>
              <a:t>(Lasso)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77909" y="527068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 Chen Ziju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8274" y="6630573"/>
            <a:ext cx="626342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191919"/>
                </a:solidFill>
                <a:latin typeface="HK Grotesk Medium"/>
              </a:rPr>
              <a:t>Elastic Net </a:t>
            </a:r>
            <a:r>
              <a:rPr lang="en-US" sz="3000">
                <a:solidFill>
                  <a:srgbClr val="191919"/>
                </a:solidFill>
                <a:latin typeface="HK Grotesk"/>
              </a:rPr>
              <a:t>(L1 + L2)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8274" y="8221248"/>
            <a:ext cx="6263420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191919"/>
                </a:solidFill>
                <a:latin typeface="HK Grotesk Medium"/>
              </a:rPr>
              <a:t>Multi-Layer Perceptron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7004274" y="6165041"/>
            <a:ext cx="5527254" cy="1123426"/>
          </a:xfrm>
          <a:custGeom>
            <a:avLst/>
            <a:gdLst/>
            <a:ahLst/>
            <a:cxnLst/>
            <a:rect l="l" t="t" r="r" b="b"/>
            <a:pathLst>
              <a:path w="5527254" h="1123426">
                <a:moveTo>
                  <a:pt x="0" y="0"/>
                </a:moveTo>
                <a:lnTo>
                  <a:pt x="5527254" y="0"/>
                </a:lnTo>
                <a:lnTo>
                  <a:pt x="5527254" y="1123426"/>
                </a:lnTo>
                <a:lnTo>
                  <a:pt x="0" y="11234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004274" y="7818623"/>
            <a:ext cx="5527254" cy="1167199"/>
          </a:xfrm>
          <a:custGeom>
            <a:avLst/>
            <a:gdLst/>
            <a:ahLst/>
            <a:cxnLst/>
            <a:rect l="l" t="t" r="r" b="b"/>
            <a:pathLst>
              <a:path w="5527254" h="1167199">
                <a:moveTo>
                  <a:pt x="0" y="0"/>
                </a:moveTo>
                <a:lnTo>
                  <a:pt x="5527254" y="0"/>
                </a:lnTo>
                <a:lnTo>
                  <a:pt x="5527254" y="1167200"/>
                </a:lnTo>
                <a:lnTo>
                  <a:pt x="0" y="1167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896105" y="1596659"/>
            <a:ext cx="4835898" cy="61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  <a:spcBef>
                <a:spcPct val="0"/>
              </a:spcBef>
            </a:pPr>
            <a:r>
              <a:rPr lang="en-US" sz="1849">
                <a:solidFill>
                  <a:srgbClr val="191919"/>
                </a:solidFill>
                <a:latin typeface="HK Grotesk Light"/>
              </a:rPr>
              <a:t> Basic predictive model assuming direct proportionality between variables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96105" y="6491860"/>
            <a:ext cx="4835898" cy="61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  <a:spcBef>
                <a:spcPct val="0"/>
              </a:spcBef>
            </a:pPr>
            <a:r>
              <a:rPr lang="en-US" sz="1849">
                <a:solidFill>
                  <a:srgbClr val="191919"/>
                </a:solidFill>
                <a:latin typeface="HK Grotesk Light"/>
              </a:rPr>
              <a:t>Integrates Ridge and Lasso penalties to optimize model complexity and feature selection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96105" y="4823812"/>
            <a:ext cx="4835898" cy="913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  <a:spcBef>
                <a:spcPct val="0"/>
              </a:spcBef>
            </a:pPr>
            <a:r>
              <a:rPr lang="en-US" sz="1849">
                <a:solidFill>
                  <a:srgbClr val="191919"/>
                </a:solidFill>
                <a:latin typeface="HK Grotesk Light"/>
              </a:rPr>
              <a:t>Adjusts linear regression, penalizing large coefficients to mitigate overfitting; enhances generalization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96105" y="3311357"/>
            <a:ext cx="4835898" cy="61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  <a:spcBef>
                <a:spcPct val="0"/>
              </a:spcBef>
            </a:pPr>
            <a:r>
              <a:rPr lang="en-US" sz="1849">
                <a:solidFill>
                  <a:srgbClr val="191919"/>
                </a:solidFill>
                <a:latin typeface="HK Grotesk Light"/>
              </a:rPr>
              <a:t>Shrinks less impactful feature weights to zero, simplifying models and aiding interpretability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896105" y="8082535"/>
            <a:ext cx="4835898" cy="61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4"/>
              </a:lnSpc>
              <a:spcBef>
                <a:spcPct val="0"/>
              </a:spcBef>
            </a:pPr>
            <a:r>
              <a:rPr lang="en-US" sz="1849">
                <a:solidFill>
                  <a:srgbClr val="191919"/>
                </a:solidFill>
                <a:latin typeface="HK Grotesk Light"/>
              </a:rPr>
              <a:t>Flexible neural network, learning non-linear relationships through multiple processing layers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3107" y="271780"/>
            <a:ext cx="2163614" cy="2057400"/>
          </a:xfrm>
          <a:custGeom>
            <a:avLst/>
            <a:gdLst/>
            <a:ahLst/>
            <a:cxnLst/>
            <a:rect l="l" t="t" r="r" b="b"/>
            <a:pathLst>
              <a:path w="2163614" h="2057400">
                <a:moveTo>
                  <a:pt x="0" y="0"/>
                </a:moveTo>
                <a:lnTo>
                  <a:pt x="2163614" y="0"/>
                </a:lnTo>
                <a:lnTo>
                  <a:pt x="21636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28961" y="3020050"/>
            <a:ext cx="8004522" cy="1447246"/>
          </a:xfrm>
          <a:custGeom>
            <a:avLst/>
            <a:gdLst/>
            <a:ahLst/>
            <a:cxnLst/>
            <a:rect l="l" t="t" r="r" b="b"/>
            <a:pathLst>
              <a:path w="8004522" h="1447246">
                <a:moveTo>
                  <a:pt x="0" y="0"/>
                </a:moveTo>
                <a:lnTo>
                  <a:pt x="8004521" y="0"/>
                </a:lnTo>
                <a:lnTo>
                  <a:pt x="8004521" y="1447247"/>
                </a:lnTo>
                <a:lnTo>
                  <a:pt x="0" y="1447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508480" y="3020050"/>
            <a:ext cx="8004522" cy="1363999"/>
          </a:xfrm>
          <a:custGeom>
            <a:avLst/>
            <a:gdLst/>
            <a:ahLst/>
            <a:cxnLst/>
            <a:rect l="l" t="t" r="r" b="b"/>
            <a:pathLst>
              <a:path w="8004522" h="1363999">
                <a:moveTo>
                  <a:pt x="0" y="0"/>
                </a:moveTo>
                <a:lnTo>
                  <a:pt x="8004522" y="0"/>
                </a:lnTo>
                <a:lnTo>
                  <a:pt x="8004522" y="1364000"/>
                </a:lnTo>
                <a:lnTo>
                  <a:pt x="0" y="1364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28961" y="8261506"/>
            <a:ext cx="8004522" cy="1268574"/>
          </a:xfrm>
          <a:custGeom>
            <a:avLst/>
            <a:gdLst/>
            <a:ahLst/>
            <a:cxnLst/>
            <a:rect l="l" t="t" r="r" b="b"/>
            <a:pathLst>
              <a:path w="8004522" h="1268574">
                <a:moveTo>
                  <a:pt x="0" y="0"/>
                </a:moveTo>
                <a:lnTo>
                  <a:pt x="8004521" y="0"/>
                </a:lnTo>
                <a:lnTo>
                  <a:pt x="8004521" y="1268574"/>
                </a:lnTo>
                <a:lnTo>
                  <a:pt x="0" y="12685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619654" y="8261506"/>
            <a:ext cx="7893348" cy="1268574"/>
          </a:xfrm>
          <a:custGeom>
            <a:avLst/>
            <a:gdLst/>
            <a:ahLst/>
            <a:cxnLst/>
            <a:rect l="l" t="t" r="r" b="b"/>
            <a:pathLst>
              <a:path w="7893348" h="1268574">
                <a:moveTo>
                  <a:pt x="0" y="0"/>
                </a:moveTo>
                <a:lnTo>
                  <a:pt x="7893348" y="0"/>
                </a:lnTo>
                <a:lnTo>
                  <a:pt x="7893348" y="1268574"/>
                </a:lnTo>
                <a:lnTo>
                  <a:pt x="0" y="12685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8959176" y="5530215"/>
            <a:ext cx="955451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191919"/>
                </a:solidFill>
                <a:latin typeface="HK Grotesk"/>
              </a:rPr>
              <a:t>XGBoost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29750" y="9220200"/>
            <a:ext cx="3029550" cy="309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Light"/>
              </a:rPr>
              <a:t>December, 2022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595342" y="5530215"/>
            <a:ext cx="955451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191919"/>
                </a:solidFill>
                <a:latin typeface="HK Grotesk Light"/>
              </a:rPr>
              <a:t>LightGBM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10518" y="1367155"/>
            <a:ext cx="955451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191919"/>
                </a:solidFill>
                <a:latin typeface="HK Grotesk"/>
              </a:rPr>
              <a:t>Decision Tree Regressor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3482" y="1367155"/>
            <a:ext cx="9554518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191919"/>
                </a:solidFill>
                <a:latin typeface="HK Grotesk"/>
              </a:rPr>
              <a:t>Random Forest Regressor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19654" y="6217062"/>
            <a:ext cx="8364929" cy="156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199">
                <a:solidFill>
                  <a:srgbClr val="191919"/>
                </a:solidFill>
                <a:latin typeface="HK Grotesk Light"/>
              </a:rPr>
              <a:t>A level-wise tree-based boosting strategy</a:t>
            </a:r>
          </a:p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191919"/>
                </a:solidFill>
                <a:latin typeface="HK Grotesk Light"/>
              </a:rPr>
              <a:t> This approach ensures that the trees are balanced and often helps in reducing overfitting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8554" y="6217062"/>
            <a:ext cx="8364929" cy="156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199">
                <a:solidFill>
                  <a:srgbClr val="191919"/>
                </a:solidFill>
                <a:latin typeface="HK Grotesk Light"/>
              </a:rPr>
              <a:t>A leaf-wise tree-based boosting strategy </a:t>
            </a:r>
          </a:p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191919"/>
                </a:solidFill>
                <a:latin typeface="HK Grotesk Light"/>
              </a:rPr>
              <a:t>This approach helps in improving on the accuracy of the model performances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Presenter:Xu Wenxuan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3107" y="271780"/>
            <a:ext cx="2163614" cy="2057400"/>
          </a:xfrm>
          <a:custGeom>
            <a:avLst/>
            <a:gdLst/>
            <a:ahLst/>
            <a:cxnLst/>
            <a:rect l="l" t="t" r="r" b="b"/>
            <a:pathLst>
              <a:path w="2163614" h="2057400">
                <a:moveTo>
                  <a:pt x="0" y="0"/>
                </a:moveTo>
                <a:lnTo>
                  <a:pt x="2163614" y="0"/>
                </a:lnTo>
                <a:lnTo>
                  <a:pt x="216361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199653" y="7991901"/>
            <a:ext cx="10088347" cy="2295099"/>
          </a:xfrm>
          <a:custGeom>
            <a:avLst/>
            <a:gdLst/>
            <a:ahLst/>
            <a:cxnLst/>
            <a:rect l="l" t="t" r="r" b="b"/>
            <a:pathLst>
              <a:path w="10088347" h="2295099">
                <a:moveTo>
                  <a:pt x="0" y="0"/>
                </a:moveTo>
                <a:lnTo>
                  <a:pt x="10088347" y="0"/>
                </a:lnTo>
                <a:lnTo>
                  <a:pt x="10088347" y="2295099"/>
                </a:lnTo>
                <a:lnTo>
                  <a:pt x="0" y="22950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123760" y="431483"/>
            <a:ext cx="1136287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Feature Importance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19567"/>
            <a:ext cx="4152900" cy="3036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</a:rPr>
              <a:t>floor_area_sqm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</a:rPr>
              <a:t>max_floor_lvl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</a:rPr>
              <a:t>storey_range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</a:rPr>
              <a:t>year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</a:rPr>
              <a:t>remaining_lease</a:t>
            </a:r>
            <a:endParaRPr lang="en-US" sz="339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3377" y="3279966"/>
            <a:ext cx="542076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LGBM and Random Forest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35454" y="3279966"/>
            <a:ext cx="181674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XGBoost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95084" y="4419567"/>
            <a:ext cx="249748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flat type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town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29750" y="990600"/>
            <a:ext cx="302955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191919"/>
                </a:solidFill>
                <a:latin typeface="HK Grotesk Bold"/>
              </a:rPr>
              <a:t>Presenter:Xu Wenxuan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451</Words>
  <Application>Microsoft Macintosh PowerPoint</Application>
  <PresentationFormat>Custom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HK Grotesk Medium</vt:lpstr>
      <vt:lpstr>Arial</vt:lpstr>
      <vt:lpstr>Canva Sans Bold</vt:lpstr>
      <vt:lpstr>Canva Sans</vt:lpstr>
      <vt:lpstr>Calibri</vt:lpstr>
      <vt:lpstr>HK Grotesk Bold</vt:lpstr>
      <vt:lpstr>HK Grotesk Light</vt:lpstr>
      <vt:lpstr>HK Grotesk</vt:lpstr>
      <vt:lpstr>HK Grotesk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CS3244 Group 31 Presentation</dc:title>
  <cp:lastModifiedBy>Lo Jingjie</cp:lastModifiedBy>
  <cp:revision>5</cp:revision>
  <dcterms:created xsi:type="dcterms:W3CDTF">2006-08-16T00:00:00Z</dcterms:created>
  <dcterms:modified xsi:type="dcterms:W3CDTF">2024-04-27T15:00:49Z</dcterms:modified>
  <dc:identifier>DAGDOjY2XzA</dc:identifier>
</cp:coreProperties>
</file>