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417D-949F-4619-9E38-5EAFFC7A4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ELK stack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A84E6-82F2-47C7-BCC8-8EC7EC2F2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Tanveer </a:t>
            </a:r>
            <a:r>
              <a:rPr lang="en-US" dirty="0" err="1"/>
              <a:t>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6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FCCA9F-0072-4CBF-916E-2B70C2B1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FB251-18A3-4AB8-973A-194F9FEB032B}"/>
              </a:ext>
            </a:extLst>
          </p:cNvPr>
          <p:cNvSpPr txBox="1"/>
          <p:nvPr/>
        </p:nvSpPr>
        <p:spPr>
          <a:xfrm>
            <a:off x="649514" y="5294477"/>
            <a:ext cx="10892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</a:rPr>
              <a:t>Congratulations on your first step toward network automation!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11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968A-5CF4-42AF-A73A-11FA73B4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1B66-362C-4E7A-AF8F-FA7C7F15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C9D1D9"/>
                </a:solidFill>
                <a:effectLst/>
              </a:rPr>
              <a:t>This document contains the following details: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Description of the Topology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Access Policies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ELK Stack Configuration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Beats in Use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Machines Being Monitored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How to Use the Ansible Build</a:t>
            </a:r>
          </a:p>
        </p:txBody>
      </p:sp>
    </p:spTree>
    <p:extLst>
      <p:ext uri="{BB962C8B-B14F-4D97-AF65-F5344CB8AC3E}">
        <p14:creationId xmlns:p14="http://schemas.microsoft.com/office/powerpoint/2010/main" val="268736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047-A0FF-4D18-ACDF-81450F93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of the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E8BC-76F6-4893-B28E-E6217A14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primary objective of this network is to offer a load-balanced and monitored instance of the D*</a:t>
            </a:r>
            <a:r>
              <a:rPr lang="en-US" dirty="0" err="1"/>
              <a:t>mn</a:t>
            </a:r>
            <a:r>
              <a:rPr lang="en-US" dirty="0"/>
              <a:t> Vulnerable Web Application, or DVWA.  </a:t>
            </a:r>
          </a:p>
          <a:p>
            <a:r>
              <a:rPr lang="en-US" dirty="0"/>
              <a:t>Load balancing ensures that the application is highly available for clients while also limiting network threats. Services will continue even if a server goes down or needs to be updated. </a:t>
            </a:r>
          </a:p>
          <a:p>
            <a:r>
              <a:rPr lang="en-US" dirty="0"/>
              <a:t>The benefit of deploying a jump box is that only the jump box can use SSH to connect to the virtual network.</a:t>
            </a:r>
          </a:p>
          <a:p>
            <a:r>
              <a:rPr lang="en-US" dirty="0"/>
              <a:t>Users can quickly monitor the susceptible VMs for changes to the logs and system traffic by integrating an ELK server.</a:t>
            </a:r>
          </a:p>
          <a:p>
            <a:pPr lvl="1"/>
            <a:r>
              <a:rPr lang="en-US" dirty="0" err="1"/>
              <a:t>Filebeat</a:t>
            </a:r>
            <a:r>
              <a:rPr lang="en-US" dirty="0"/>
              <a:t> keeps track of the specified log files or locations, gathers log events, and sends them to Elasticsearch or Logstash for indexing.</a:t>
            </a:r>
          </a:p>
          <a:p>
            <a:pPr lvl="1"/>
            <a:r>
              <a:rPr lang="en-US" dirty="0" err="1"/>
              <a:t>Metricbeat</a:t>
            </a:r>
            <a:r>
              <a:rPr lang="en-US" dirty="0"/>
              <a:t> is a metric shipper that is exceptionally simple to use, efficient, and effective for monitoring your system and the operations that operate on it. </a:t>
            </a:r>
          </a:p>
        </p:txBody>
      </p:sp>
    </p:spTree>
    <p:extLst>
      <p:ext uri="{BB962C8B-B14F-4D97-AF65-F5344CB8AC3E}">
        <p14:creationId xmlns:p14="http://schemas.microsoft.com/office/powerpoint/2010/main" val="51363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ark, screen, watching&#10;&#10;Description automatically generated">
            <a:extLst>
              <a:ext uri="{FF2B5EF4-FFF2-40B4-BE49-F238E27FC236}">
                <a16:creationId xmlns:a16="http://schemas.microsoft.com/office/drawing/2014/main" id="{59F3ED56-FF2B-4DC2-94F3-8741B8AB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7" y="1423311"/>
            <a:ext cx="11510861" cy="513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23438-48BA-4F26-9E90-664B4FB14C57}"/>
              </a:ext>
            </a:extLst>
          </p:cNvPr>
          <p:cNvSpPr txBox="1"/>
          <p:nvPr/>
        </p:nvSpPr>
        <p:spPr>
          <a:xfrm>
            <a:off x="4222902" y="495804"/>
            <a:ext cx="358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24466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8F3D-67E8-4766-B8D2-62EE3FF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A4BE-062F-4690-881A-93C08E4F0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901384"/>
            <a:ext cx="5724353" cy="97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Below are the configuration details for each machine: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68A3B-5F4B-4097-A7E9-EAA359639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75055"/>
              </p:ext>
            </p:extLst>
          </p:nvPr>
        </p:nvGraphicFramePr>
        <p:xfrm>
          <a:off x="685801" y="2937934"/>
          <a:ext cx="9223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024">
                  <a:extLst>
                    <a:ext uri="{9D8B030D-6E8A-4147-A177-3AD203B41FA5}">
                      <a16:colId xmlns:a16="http://schemas.microsoft.com/office/drawing/2014/main" val="310894753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64645076"/>
                    </a:ext>
                  </a:extLst>
                </a:gridCol>
                <a:gridCol w="3686493">
                  <a:extLst>
                    <a:ext uri="{9D8B030D-6E8A-4147-A177-3AD203B41FA5}">
                      <a16:colId xmlns:a16="http://schemas.microsoft.com/office/drawing/2014/main" val="2302300166"/>
                    </a:ext>
                  </a:extLst>
                </a:gridCol>
                <a:gridCol w="2258135">
                  <a:extLst>
                    <a:ext uri="{9D8B030D-6E8A-4147-A177-3AD203B41FA5}">
                      <a16:colId xmlns:a16="http://schemas.microsoft.com/office/drawing/2014/main" val="371553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Box Provisioner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Public: 40.86.73.173 Private: 10.0.0.8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Private: 10.0.0.9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6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Private: 10.0.0.10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8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ELK Stack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Public: 52.137.81.98 Private: 10.2.0.4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9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3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69C-5CD4-42E2-AB9A-A0AFF59D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A9356-9953-4911-8DA7-B85A771D5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9D1D9"/>
                </a:solidFill>
                <a:effectLst/>
              </a:rPr>
              <a:t>The machines on the internal network are not exposed to the public Internet.</a:t>
            </a:r>
          </a:p>
          <a:p>
            <a:pPr algn="l"/>
            <a:r>
              <a:rPr lang="en-US" b="0" i="0" dirty="0">
                <a:solidFill>
                  <a:srgbClr val="C9D1D9"/>
                </a:solidFill>
                <a:effectLst/>
              </a:rPr>
              <a:t>Only the Jump Box Provisioner machine can accept connections from the Internet. </a:t>
            </a:r>
          </a:p>
          <a:p>
            <a:pPr algn="l"/>
            <a:r>
              <a:rPr lang="en-US" b="0" i="0" dirty="0">
                <a:solidFill>
                  <a:srgbClr val="C9D1D9"/>
                </a:solidFill>
                <a:effectLst/>
              </a:rPr>
              <a:t>Access to this machine is only allowed from the following IP addresses: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</a:rPr>
              <a:t>5061 Kibana port</a:t>
            </a:r>
          </a:p>
          <a:p>
            <a:pPr algn="l"/>
            <a:r>
              <a:rPr lang="en-US" b="0" i="0" dirty="0">
                <a:solidFill>
                  <a:srgbClr val="C9D1D9"/>
                </a:solidFill>
                <a:effectLst/>
              </a:rPr>
              <a:t>Machines within the network can only be accessed by the Jump Box Provisioner.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911526F-851B-4D3D-98F0-B1867C7BC5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5320614"/>
              </p:ext>
            </p:extLst>
          </p:nvPr>
        </p:nvGraphicFramePr>
        <p:xfrm>
          <a:off x="6096000" y="3438207"/>
          <a:ext cx="47840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98">
                  <a:extLst>
                    <a:ext uri="{9D8B030D-6E8A-4147-A177-3AD203B41FA5}">
                      <a16:colId xmlns:a16="http://schemas.microsoft.com/office/drawing/2014/main" val="4035095322"/>
                    </a:ext>
                  </a:extLst>
                </a:gridCol>
                <a:gridCol w="1995805">
                  <a:extLst>
                    <a:ext uri="{9D8B030D-6E8A-4147-A177-3AD203B41FA5}">
                      <a16:colId xmlns:a16="http://schemas.microsoft.com/office/drawing/2014/main" val="2016574840"/>
                    </a:ext>
                  </a:extLst>
                </a:gridCol>
                <a:gridCol w="1665287">
                  <a:extLst>
                    <a:ext uri="{9D8B030D-6E8A-4147-A177-3AD203B41FA5}">
                      <a16:colId xmlns:a16="http://schemas.microsoft.com/office/drawing/2014/main" val="140064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Publicly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7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73.73.60.19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3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ELK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780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82B3C0-DFB7-45D5-92C9-9CBECEDAB06D}"/>
              </a:ext>
            </a:extLst>
          </p:cNvPr>
          <p:cNvSpPr txBox="1"/>
          <p:nvPr/>
        </p:nvSpPr>
        <p:spPr>
          <a:xfrm>
            <a:off x="6261258" y="2428871"/>
            <a:ext cx="499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C9D1D9"/>
                </a:solidFill>
                <a:effectLst/>
                <a:latin typeface="+mj-lt"/>
              </a:rPr>
              <a:t>A summary of the access policies in place can be found in the table below:</a:t>
            </a:r>
            <a:endParaRPr lang="en-US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38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627A-6ACB-477D-9549-E802DF7E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Elk stack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B3497-18CD-4574-8C92-BFCBBDC6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ELK virtual machine's configuration was automated using Ansible. There was no manual configuration, which was beneficial because it was simple and prevented any easily refuted weaknesses.</a:t>
            </a:r>
          </a:p>
          <a:p>
            <a:r>
              <a:rPr lang="en-US" dirty="0"/>
              <a:t>The playbook implements the following tasks:</a:t>
            </a:r>
          </a:p>
          <a:p>
            <a:pPr lvl="1"/>
            <a:r>
              <a:rPr lang="en-US" dirty="0"/>
              <a:t>Install docker.io</a:t>
            </a:r>
          </a:p>
          <a:p>
            <a:pPr lvl="1"/>
            <a:r>
              <a:rPr lang="en-US" dirty="0"/>
              <a:t>Install python3-pip</a:t>
            </a:r>
          </a:p>
          <a:p>
            <a:pPr lvl="1"/>
            <a:r>
              <a:rPr lang="en-US" dirty="0"/>
              <a:t>Install docker via pip</a:t>
            </a:r>
          </a:p>
          <a:p>
            <a:pPr lvl="1"/>
            <a:r>
              <a:rPr lang="en-US" dirty="0"/>
              <a:t>Increase virtual memory</a:t>
            </a:r>
          </a:p>
          <a:p>
            <a:pPr lvl="1"/>
            <a:r>
              <a:rPr lang="en-US" dirty="0"/>
              <a:t>Download and launch a docker ELK Stack container – This initiates docker and establishes the ports being used. </a:t>
            </a:r>
          </a:p>
          <a:p>
            <a:r>
              <a:rPr lang="en-US" dirty="0"/>
              <a:t>The following screenshot displays the result of running docker </a:t>
            </a:r>
            <a:r>
              <a:rPr lang="en-US" dirty="0" err="1"/>
              <a:t>ps</a:t>
            </a:r>
            <a:r>
              <a:rPr lang="en-US" dirty="0"/>
              <a:t> after successfully configuring the ELK instance:</a:t>
            </a:r>
          </a:p>
          <a:p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AC8BC4A0-0AF1-49C0-90D2-3AC26532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5569528"/>
            <a:ext cx="11790218" cy="105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C7E2-6FEB-4AA4-8912-BA5C2F4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machines &amp; beats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660B-4A95-40C5-8C55-DF08FB675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This ELK server is configured to monitor the following machines: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302002-887A-4DC3-9020-CE05EA1FC7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1822663"/>
              </p:ext>
            </p:extLst>
          </p:nvPr>
        </p:nvGraphicFramePr>
        <p:xfrm>
          <a:off x="1747953" y="2946929"/>
          <a:ext cx="3160487" cy="16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64">
                  <a:extLst>
                    <a:ext uri="{9D8B030D-6E8A-4147-A177-3AD203B41FA5}">
                      <a16:colId xmlns:a16="http://schemas.microsoft.com/office/drawing/2014/main" val="1138583474"/>
                    </a:ext>
                  </a:extLst>
                </a:gridCol>
                <a:gridCol w="2357723">
                  <a:extLst>
                    <a:ext uri="{9D8B030D-6E8A-4147-A177-3AD203B41FA5}">
                      <a16:colId xmlns:a16="http://schemas.microsoft.com/office/drawing/2014/main" val="3269321350"/>
                    </a:ext>
                  </a:extLst>
                </a:gridCol>
              </a:tblGrid>
              <a:tr h="55275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62715"/>
                  </a:ext>
                </a:extLst>
              </a:tr>
              <a:tr h="552752">
                <a:tc>
                  <a:txBody>
                    <a:bodyPr/>
                    <a:lstStyle/>
                    <a:p>
                      <a:r>
                        <a:rPr lang="en-US" dirty="0"/>
                        <a:t>Web-1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538"/>
                  </a:ext>
                </a:extLst>
              </a:tr>
              <a:tr h="552752">
                <a:tc>
                  <a:txBody>
                    <a:bodyPr/>
                    <a:lstStyle/>
                    <a:p>
                      <a:r>
                        <a:rPr lang="en-US" dirty="0"/>
                        <a:t>Web-2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625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74143-FB8D-4906-910E-1784B1C63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 have installed the following Beats on these machines: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8813D25-9776-4389-84AA-1EB851456E1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3341420"/>
              </p:ext>
            </p:extLst>
          </p:nvPr>
        </p:nvGraphicFramePr>
        <p:xfrm>
          <a:off x="6333445" y="3034377"/>
          <a:ext cx="4247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97">
                  <a:extLst>
                    <a:ext uri="{9D8B030D-6E8A-4147-A177-3AD203B41FA5}">
                      <a16:colId xmlns:a16="http://schemas.microsoft.com/office/drawing/2014/main" val="3195263749"/>
                    </a:ext>
                  </a:extLst>
                </a:gridCol>
                <a:gridCol w="2497931">
                  <a:extLst>
                    <a:ext uri="{9D8B030D-6E8A-4147-A177-3AD203B41FA5}">
                      <a16:colId xmlns:a16="http://schemas.microsoft.com/office/drawing/2014/main" val="302355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8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1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ELK Stack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32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B81226-A717-427D-A291-B2A90FAD372A}"/>
              </a:ext>
            </a:extLst>
          </p:cNvPr>
          <p:cNvSpPr txBox="1"/>
          <p:nvPr/>
        </p:nvSpPr>
        <p:spPr>
          <a:xfrm>
            <a:off x="685801" y="4836566"/>
            <a:ext cx="108820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We may obtain the following data from each machine using these Beats: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 err="1"/>
              <a:t>Filebeat</a:t>
            </a:r>
            <a:r>
              <a:rPr lang="en-US" sz="2700" dirty="0"/>
              <a:t> gathers log information and displays it in monitoring clusters.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 err="1"/>
              <a:t>Metricbeat</a:t>
            </a:r>
            <a:r>
              <a:rPr lang="en-US" sz="2700" dirty="0"/>
              <a:t> gathers metrics and statistics and displays them in a given output, such as Elasticsearch or Logstash.</a:t>
            </a:r>
          </a:p>
        </p:txBody>
      </p:sp>
    </p:spTree>
    <p:extLst>
      <p:ext uri="{BB962C8B-B14F-4D97-AF65-F5344CB8AC3E}">
        <p14:creationId xmlns:p14="http://schemas.microsoft.com/office/powerpoint/2010/main" val="281932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956E-410B-4511-A3E6-BB157224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playbook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6FAB-30C4-4E63-8C6F-D0620A28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In order to use the playbook, you will need to have an Ansible control node already configured. Assuming you have such a control node provisioned:</a:t>
            </a:r>
          </a:p>
          <a:p>
            <a:pPr algn="l"/>
            <a:r>
              <a:rPr lang="en-US" b="0" i="0" dirty="0">
                <a:effectLst/>
              </a:rPr>
              <a:t>SSH into the control node and follow the steps below: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Copy the playbook (.</a:t>
            </a:r>
            <a:r>
              <a:rPr lang="en-US" sz="1800" b="0" i="0" dirty="0" err="1">
                <a:effectLst/>
              </a:rPr>
              <a:t>yml</a:t>
            </a:r>
            <a:r>
              <a:rPr lang="en-US" sz="1800" b="0" i="0" dirty="0">
                <a:effectLst/>
              </a:rPr>
              <a:t>) file to Ansible directory. /</a:t>
            </a:r>
            <a:r>
              <a:rPr lang="en-US" sz="1800" b="0" i="0" dirty="0" err="1">
                <a:effectLst/>
              </a:rPr>
              <a:t>etc</a:t>
            </a:r>
            <a:r>
              <a:rPr lang="en-US" sz="1800" b="0" i="0" dirty="0">
                <a:effectLst/>
              </a:rPr>
              <a:t>/ansible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Update the host file to include webserver and ELK.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Run the playbook and navigate to Kibana to check that the installation worked as expected.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( http://[your.VM.IP]:5601/app/kibana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If success</a:t>
            </a:r>
            <a:r>
              <a:rPr lang="en-US" sz="2000" dirty="0"/>
              <a:t>ful, you should see the following webpage:</a:t>
            </a:r>
            <a:endParaRPr lang="en-US" sz="20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9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148</TotalTime>
  <Words>634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Automated ELK stack development</vt:lpstr>
      <vt:lpstr>Table of contents</vt:lpstr>
      <vt:lpstr>Description of the topology</vt:lpstr>
      <vt:lpstr>PowerPoint Presentation</vt:lpstr>
      <vt:lpstr>The Network</vt:lpstr>
      <vt:lpstr>Access policies</vt:lpstr>
      <vt:lpstr>Elk stack configuration</vt:lpstr>
      <vt:lpstr>Target machines &amp; beats</vt:lpstr>
      <vt:lpstr>Using the playbook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ELK stack development</dc:title>
  <dc:creator>KHAN, TANVEER</dc:creator>
  <cp:lastModifiedBy>KHAN, TANVEER</cp:lastModifiedBy>
  <cp:revision>2</cp:revision>
  <dcterms:created xsi:type="dcterms:W3CDTF">2021-08-02T17:55:00Z</dcterms:created>
  <dcterms:modified xsi:type="dcterms:W3CDTF">2021-08-02T20:23:51Z</dcterms:modified>
</cp:coreProperties>
</file>