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1" r:id="rId5"/>
    <p:sldId id="260" r:id="rId6"/>
    <p:sldId id="269" r:id="rId7"/>
    <p:sldId id="257" r:id="rId8"/>
    <p:sldId id="264" r:id="rId9"/>
    <p:sldId id="26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2"/>
    <p:restoredTop sz="94444"/>
  </p:normalViewPr>
  <p:slideViewPr>
    <p:cSldViewPr snapToGrid="0" snapToObjects="1">
      <p:cViewPr>
        <p:scale>
          <a:sx n="100" d="100"/>
          <a:sy n="100" d="100"/>
        </p:scale>
        <p:origin x="-58" y="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7E92F-3B06-3444-9DBE-4118AEFBDD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3A41E-92B9-214D-91DE-C491FA9C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4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3A41E-92B9-214D-91DE-C491FA9C9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Café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7924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	    Increase your revenue</a:t>
            </a:r>
            <a:r>
              <a:rPr lang="en-US" dirty="0"/>
              <a:t>		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19700" y="4480560"/>
            <a:ext cx="5861368" cy="1501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	                              </a:t>
            </a:r>
            <a:r>
              <a:rPr lang="en-US" sz="5600" dirty="0" err="1" smtClean="0"/>
              <a:t>Anirudh</a:t>
            </a:r>
            <a:r>
              <a:rPr lang="en-US" sz="5600" dirty="0" smtClean="0"/>
              <a:t> </a:t>
            </a:r>
            <a:r>
              <a:rPr lang="en-US" sz="5600" dirty="0"/>
              <a:t>Singh </a:t>
            </a:r>
            <a:r>
              <a:rPr lang="en-US" sz="5600" dirty="0" err="1"/>
              <a:t>Banirot</a:t>
            </a:r>
            <a:endParaRPr lang="en-US" sz="5600" dirty="0"/>
          </a:p>
          <a:p>
            <a:r>
              <a:rPr lang="en-US" sz="5600" dirty="0"/>
              <a:t> </a:t>
            </a:r>
            <a:r>
              <a:rPr lang="en-US" sz="5600" dirty="0" smtClean="0"/>
              <a:t>         	Ankit </a:t>
            </a:r>
            <a:r>
              <a:rPr lang="en-US" sz="5600" dirty="0" err="1"/>
              <a:t>Mohanty</a:t>
            </a:r>
            <a:endParaRPr lang="en-US" sz="5600" dirty="0"/>
          </a:p>
          <a:p>
            <a:r>
              <a:rPr lang="en-US" sz="5600" dirty="0"/>
              <a:t>	 </a:t>
            </a:r>
            <a:r>
              <a:rPr lang="en-US" sz="5600" dirty="0" smtClean="0"/>
              <a:t>              Benny </a:t>
            </a:r>
            <a:r>
              <a:rPr lang="en-US" sz="5600" dirty="0"/>
              <a:t>Mathew </a:t>
            </a:r>
            <a:r>
              <a:rPr lang="en-US" sz="5600" dirty="0" err="1"/>
              <a:t>Kuruvila</a:t>
            </a:r>
            <a:endParaRPr lang="en-US" sz="5600" dirty="0"/>
          </a:p>
          <a:p>
            <a:r>
              <a:rPr lang="en-US" sz="5600" dirty="0" smtClean="0"/>
              <a:t>	</a:t>
            </a:r>
            <a:r>
              <a:rPr lang="en-US" sz="5600" dirty="0" err="1" smtClean="0"/>
              <a:t>Sushma</a:t>
            </a:r>
            <a:r>
              <a:rPr lang="en-US" sz="5600" dirty="0" smtClean="0"/>
              <a:t> </a:t>
            </a:r>
            <a:r>
              <a:rPr lang="en-US" sz="5600" dirty="0" err="1"/>
              <a:t>Navada</a:t>
            </a:r>
            <a:r>
              <a:rPr lang="en-US" sz="5600" dirty="0"/>
              <a:t> </a:t>
            </a:r>
            <a:endParaRPr lang="en-US" sz="5600" dirty="0" smtClean="0"/>
          </a:p>
          <a:p>
            <a:r>
              <a:rPr lang="en-US" sz="5600" dirty="0"/>
              <a:t>	</a:t>
            </a:r>
            <a:r>
              <a:rPr lang="en-US" sz="5600" dirty="0" smtClean="0"/>
              <a:t>	               </a:t>
            </a:r>
            <a:r>
              <a:rPr lang="en-US" sz="5600" dirty="0" err="1" smtClean="0"/>
              <a:t>Tarun</a:t>
            </a:r>
            <a:r>
              <a:rPr lang="en-US" sz="5600" dirty="0" smtClean="0"/>
              <a:t> </a:t>
            </a:r>
            <a:r>
              <a:rPr lang="en-US" sz="5600" dirty="0"/>
              <a:t>Kamal </a:t>
            </a:r>
            <a:r>
              <a:rPr lang="en-US" sz="5600" dirty="0" err="1"/>
              <a:t>Khiani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Affect of Price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2222314"/>
            <a:ext cx="7683500" cy="41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Negative affect of Price Changes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4" y="2214694"/>
            <a:ext cx="5652266" cy="3181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55" y="2214694"/>
            <a:ext cx="4742071" cy="31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Recommendations to increase revenue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775" y="2214694"/>
            <a:ext cx="10935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Discontinue items which contribute to less than 5% of the revenue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Revise prices of 40 items where quantity sold has reduced either due to a decrease/increase in price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Offer promotions on weekdays (Monday to Thursday)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Offer top selling combos on Weekdays from 12PM to 4PM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Offer combos on Weekends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A few top selling combos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Tobacco </a:t>
            </a:r>
            <a:r>
              <a:rPr lang="mr-IN" dirty="0" smtClean="0"/>
              <a:t>–</a:t>
            </a:r>
            <a:r>
              <a:rPr lang="en-US" dirty="0" smtClean="0"/>
              <a:t> Wine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Tobacco </a:t>
            </a:r>
            <a:r>
              <a:rPr lang="mr-IN" dirty="0" smtClean="0"/>
              <a:t>–</a:t>
            </a:r>
            <a:r>
              <a:rPr lang="en-US" dirty="0" smtClean="0"/>
              <a:t> Merchandise </a:t>
            </a:r>
          </a:p>
        </p:txBody>
      </p:sp>
    </p:spTree>
    <p:extLst>
      <p:ext uri="{BB962C8B-B14F-4D97-AF65-F5344CB8AC3E}">
        <p14:creationId xmlns:p14="http://schemas.microsoft.com/office/powerpoint/2010/main" val="7634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1" y="2214694"/>
            <a:ext cx="4902428" cy="33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55" y="2214694"/>
            <a:ext cx="4917871" cy="33441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Top categories by revenue &amp; Volume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880100"/>
            <a:ext cx="1013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Tobacco, Food, Beverages &amp; Liquor contribute to majority of the business in terms of both volume &amp;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Top 5 Items in Each category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14694"/>
            <a:ext cx="8382000" cy="44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27 Items contribute to 60% of the revenue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2214694"/>
            <a:ext cx="7150100" cy="43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580 Items contribute to less than 5% of the Revenue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214694"/>
            <a:ext cx="6883400" cy="41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Bottom 20 items contributing 0-0.01% of the revenue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5822977"/>
              </p:ext>
            </p:extLst>
          </p:nvPr>
        </p:nvGraphicFramePr>
        <p:xfrm>
          <a:off x="914400" y="2366963"/>
          <a:ext cx="103632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2040"/>
                <a:gridCol w="4099560"/>
                <a:gridCol w="1074420"/>
                <a:gridCol w="4107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Items</a:t>
                      </a:r>
                      <a:r>
                        <a:rPr lang="en-US" baseline="0" dirty="0" smtClean="0"/>
                        <a:t> Numbers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Items 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MOTHERS DAY SPL</a:t>
                      </a:r>
                      <a:r>
                        <a:rPr lang="en-US" sz="1100" baseline="0" dirty="0" smtClean="0"/>
                        <a:t> (FOOD)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INDIA KINGS OCEAN BLUE (TOBACCO)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 BUTTERED TOAST (FOOD)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 GROUND MEAT (MISC)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CUTTING GLASS (MERCHANDISE)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 CHICKEN BACON (MISC)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DIP BOWL (MERCHANDISE)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GREAT LAKES MUG SINGLE (MERCHANDISE)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MUGS - PLAIN COLOUR (MERCHANDISE)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COUNTRY LEMONADE GLASS(HANSA) (MERCHANDISE)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MOCAFE HOT CHOCOLATE(SF) (BEVERAGE)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ASH TRAYS (MERCHANDISE)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GOLD FLAKE ULTRA LIGHTS(20) (TOBACCO)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 AXE TWIST (BEVERAGE)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CH WRAPPING PAPER (MERCHANDISE)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 TIN SMALL (MERCHANDISE)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DECAFFINATE COFFEE FRAPPE (BEVERAGE)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CAPONATA (FOOD)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CLASSIC REGULAR (TOBACCO)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CLASSIC MENTHOL RUSH (TOBACCO)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9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6898131" cy="386396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smtClean="0"/>
              <a:t>TREND ACROSS time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8500" y="2214694"/>
            <a:ext cx="353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Volume of business is higher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in Dec, Jan, July &amp; August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on weekends (Friday, Saturday, Sunday)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from 5PM to Midnight</a:t>
            </a:r>
          </a:p>
          <a:p>
            <a:pPr marL="742950" lvl="1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Lower sales are observed towards the end of the month. However </a:t>
            </a:r>
            <a:r>
              <a:rPr lang="en-US" dirty="0"/>
              <a:t>Nirvana Hookah, Cappuccino, Great Lakes Shakes, Mint Flavor </a:t>
            </a:r>
            <a:r>
              <a:rPr lang="en-US" dirty="0" smtClean="0"/>
              <a:t>Single, Sambuca sales have reasonable volume 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Low sales in the afternoon 12PM to 4PM &amp; No business from 2AM to 9AM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Offer top selling combos on </a:t>
            </a:r>
            <a:r>
              <a:rPr lang="en-US" dirty="0" smtClean="0"/>
              <a:t>Weekdays </a:t>
            </a:r>
            <a:r>
              <a:rPr lang="en-US" dirty="0"/>
              <a:t>from 12PM to </a:t>
            </a:r>
            <a:r>
              <a:rPr lang="en-US" dirty="0" smtClean="0"/>
              <a:t>4PM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58383"/>
              </p:ext>
            </p:extLst>
          </p:nvPr>
        </p:nvGraphicFramePr>
        <p:xfrm>
          <a:off x="2127250" y="2219588"/>
          <a:ext cx="7937500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2200"/>
                <a:gridCol w="68453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Combos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in the combo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CAPPUCCINO (BEVERAGE), MINTFLAVOURSINGLE (TOBACCO), POUTINEWITHFRIES (FOOD)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REDBULLENERGYDRINK (BEVERAGE), NIRVANAHOOKAHSINGLE (TOBACCO)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QUAMINERALWATER(1000ML) (BEVERAGE),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NIRVANAHOOKAHSINGLE (TOBACCO)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NIRVANAHOOKAHSINGLE (TOBACCO),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POUTINEWITHFRIES (FOOD)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CAPPUCCINO (BEVERAGE), GREATLAKESSHAKE </a:t>
                      </a:r>
                      <a:r>
                        <a:rPr lang="en-US" sz="1200" dirty="0" smtClean="0"/>
                        <a:t>(FOOD)</a:t>
                      </a:r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MOROCCANMINTTEA (BEVERAGE), NIRVANAHOOKAHSINGLE (TOBACCO)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JR.CHLAVALANCHE (FOOD),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NIRVANAHOOKAHSINGLE (TOBACCO)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REDBULLENERGYDRINK (BEVERAGE), SAMBUCA(TOBACCO)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TUBORG(LIQUOR), CARLSBERG(LIQUOR)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Offer combos on </a:t>
            </a:r>
            <a:r>
              <a:rPr lang="en-US" dirty="0" smtClean="0"/>
              <a:t>Weekends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5019"/>
              </p:ext>
            </p:extLst>
          </p:nvPr>
        </p:nvGraphicFramePr>
        <p:xfrm>
          <a:off x="1422399" y="2214694"/>
          <a:ext cx="10121901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301"/>
                <a:gridCol w="5537200"/>
                <a:gridCol w="3581400"/>
              </a:tblGrid>
              <a:tr h="147486">
                <a:tc>
                  <a:txBody>
                    <a:bodyPr/>
                    <a:lstStyle/>
                    <a:p>
                      <a:r>
                        <a:rPr lang="en-US" dirty="0" smtClean="0"/>
                        <a:t>Combos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in the combo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Rationale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MINTFLAVOURSINGLE (TOBACCO), POUTINEWITHFRIES (FOOD)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Top selling combination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REDBULLENERGYDRINK (BEVERAGE), NIRVANAHOOKAHSINGLE (TOBACCO)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 selling combination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NIRVANAHOOKAHSINGLE (TOBACCO),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POUTINEWITHFRIES (FOOD)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Top selling combination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NIRVANAHOOKAHSINGLE (TOBACCO), GREATLAKEST-SHIRTS (MERCHANDISE</a:t>
                      </a:r>
                      <a:r>
                        <a:rPr lang="en-US" sz="1200" dirty="0" smtClean="0"/>
                        <a:t>) or </a:t>
                      </a:r>
                      <a:r>
                        <a:rPr lang="en-US" sz="1200" dirty="0" smtClean="0"/>
                        <a:t>CHKEYCHAIN </a:t>
                      </a:r>
                      <a:r>
                        <a:rPr lang="en-US" sz="1200" dirty="0" smtClean="0"/>
                        <a:t>(MERCHANDISE)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selling tobacco product with a merchandise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TUBORG(LIQUOR), CARLSBERG(LIQUOR),</a:t>
                      </a:r>
                      <a:r>
                        <a:rPr lang="en-US" sz="1200" baseline="0" dirty="0" smtClean="0"/>
                        <a:t> COOLERGLASS(</a:t>
                      </a:r>
                      <a:r>
                        <a:rPr lang="en-US" sz="1200" dirty="0" smtClean="0"/>
                        <a:t>MERCHANDISE</a:t>
                      </a:r>
                      <a:r>
                        <a:rPr lang="en-US" sz="1200" baseline="0" dirty="0" smtClean="0"/>
                        <a:t>)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selling liquor with cooler glass as merchandise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B.M.T Panini (FOOD)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dirty="0" smtClean="0"/>
                        <a:t>SAMBUCA(TOBACCO)</a:t>
                      </a:r>
                      <a:r>
                        <a:rPr lang="en-US" sz="1200" baseline="0" dirty="0" smtClean="0"/>
                        <a:t> or </a:t>
                      </a:r>
                      <a:r>
                        <a:rPr lang="en-US" sz="1200" dirty="0" smtClean="0"/>
                        <a:t>NIRVANAHOOKAHSINGLE (TOBACCO)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selling tobacco product with food</a:t>
                      </a:r>
                    </a:p>
                  </a:txBody>
                  <a:tcPr/>
                </a:tc>
              </a:tr>
              <a:tr h="1474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VLN CAB SAUV (GLS)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(WINES), </a:t>
                      </a:r>
                      <a:r>
                        <a:rPr lang="en-US" sz="1200" dirty="0" smtClean="0"/>
                        <a:t>NIRVANAHOOKAHSINGLE (TOBACCO)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200" dirty="0" smtClean="0"/>
                        <a:t>POUTINEWITHFRIES (FOOD)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Wine with top selling tobacco product or food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SULA BLUSH ZINFANDEL(GLS)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(WINES), </a:t>
                      </a:r>
                      <a:r>
                        <a:rPr lang="en-US" sz="1200" dirty="0" smtClean="0"/>
                        <a:t>NIRVANAHOOKAHSINGLE (TOBACCO)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200" dirty="0" smtClean="0"/>
                        <a:t>POUTINEWITHFRIES (FOOD)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Wine with top selling tobacco product or food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 SANGRIA (CARAFE)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(WINES), </a:t>
                      </a:r>
                      <a:r>
                        <a:rPr lang="en-US" sz="1200" dirty="0" smtClean="0"/>
                        <a:t>B.M.T Panini (FOOD)</a:t>
                      </a:r>
                      <a:r>
                        <a:rPr lang="en-US" sz="1200" baseline="0" dirty="0" smtClean="0"/>
                        <a:t> or </a:t>
                      </a:r>
                      <a:r>
                        <a:rPr lang="en-US" sz="1200" dirty="0" smtClean="0"/>
                        <a:t>SAMBUCA(TOBACCO)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Wine with top selling tobacco product or food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VLN CHENIN BLANC (GLS)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(WINES) </a:t>
                      </a:r>
                      <a:r>
                        <a:rPr lang="en-US" sz="1200" dirty="0" smtClean="0"/>
                        <a:t>B.M.T Panini (FOOD)</a:t>
                      </a:r>
                      <a:r>
                        <a:rPr lang="en-US" sz="1200" baseline="0" dirty="0" smtClean="0"/>
                        <a:t> or </a:t>
                      </a:r>
                      <a:r>
                        <a:rPr lang="en-US" sz="1200" dirty="0" smtClean="0"/>
                        <a:t>SAMBUCA(TOBACCO)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Wine with top selling tobacco product or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VLN CAB SAUV (GLS)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(WINES),</a:t>
                      </a:r>
                      <a:r>
                        <a:rPr lang="en-US" sz="1200" dirty="0" smtClean="0"/>
                        <a:t> TUBORG(LIQUOR) or CARLSBERG(LIQUOR)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Wine with top selling liquor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366</TotalTime>
  <Words>685</Words>
  <Application>Microsoft Office PowerPoint</Application>
  <PresentationFormat>Custom</PresentationFormat>
  <Paragraphs>141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Café Chain</vt:lpstr>
      <vt:lpstr>Top categories by revenue &amp; Volume </vt:lpstr>
      <vt:lpstr>Top 5 Items in Each category</vt:lpstr>
      <vt:lpstr>27 Items contribute to 60% of the revenue</vt:lpstr>
      <vt:lpstr>580 Items contribute to less than 5% of the Revenue</vt:lpstr>
      <vt:lpstr>List of Bottom 20 items contributing 0-0.01% of the revenue</vt:lpstr>
      <vt:lpstr>TREND ACROSS time</vt:lpstr>
      <vt:lpstr>Offer top selling combos on Weekdays from 12PM to 4PM</vt:lpstr>
      <vt:lpstr>Offer combos on Weekends</vt:lpstr>
      <vt:lpstr>Affect of Price changes</vt:lpstr>
      <vt:lpstr>Negative affect of Price Changes</vt:lpstr>
      <vt:lpstr>Recommendations to increase revenue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Chain</dc:title>
  <dc:creator>Tarun Kamal Khiani</dc:creator>
  <cp:lastModifiedBy>Amogh</cp:lastModifiedBy>
  <cp:revision>62</cp:revision>
  <dcterms:created xsi:type="dcterms:W3CDTF">2017-09-28T00:06:49Z</dcterms:created>
  <dcterms:modified xsi:type="dcterms:W3CDTF">2017-09-28T18:43:36Z</dcterms:modified>
</cp:coreProperties>
</file>