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1"/>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Canva Sans Bold" charset="1" panose="020B0803030501040103"/>
      <p:regular r:id="rId17"/>
    </p:embeddedFont>
    <p:embeddedFont>
      <p:font typeface="Cabin" charset="1" panose="00000500000000000000"/>
      <p:regular r:id="rId18"/>
    </p:embeddedFont>
    <p:embeddedFont>
      <p:font typeface="Cabin Medium" charset="1" panose="00000600000000000000"/>
      <p:regular r:id="rId19"/>
    </p:embeddedFont>
    <p:embeddedFont>
      <p:font typeface="Cabin Bold" charset="1" panose="000008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notesMasters/notesMaster1.xml" Type="http://schemas.openxmlformats.org/officeDocument/2006/relationships/notesMaster"/><Relationship Id="rId22" Target="theme/theme2.xml" Type="http://schemas.openxmlformats.org/officeDocument/2006/relationships/theme"/><Relationship Id="rId23" Target="notesSlides/notesSlide1.xml" Type="http://schemas.openxmlformats.org/officeDocument/2006/relationships/notesSlide"/><Relationship Id="rId24" Target="notesSlides/notesSlide2.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Chuyển list thành từng khung riêng biệt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Chuyển list thành từng khung riêng biệt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png" Type="http://schemas.openxmlformats.org/officeDocument/2006/relationships/image"/><Relationship Id="rId5"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png" Type="http://schemas.openxmlformats.org/officeDocument/2006/relationships/image"/><Relationship Id="rId12" Target="../media/image17.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22.png" Type="http://schemas.openxmlformats.org/officeDocument/2006/relationships/image"/><Relationship Id="rId4" Target="../media/image23.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http://127.0.0.1:8000/categoriespage"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Freeform 2" id="2"/>
          <p:cNvSpPr/>
          <p:nvPr/>
        </p:nvSpPr>
        <p:spPr>
          <a:xfrm flipH="false" flipV="false" rot="0">
            <a:off x="6532868" y="1266184"/>
            <a:ext cx="5566810" cy="5566810"/>
          </a:xfrm>
          <a:custGeom>
            <a:avLst/>
            <a:gdLst/>
            <a:ahLst/>
            <a:cxnLst/>
            <a:rect r="r" b="b" t="t" l="l"/>
            <a:pathLst>
              <a:path h="5566810" w="5566810">
                <a:moveTo>
                  <a:pt x="0" y="0"/>
                </a:moveTo>
                <a:lnTo>
                  <a:pt x="5566810" y="0"/>
                </a:lnTo>
                <a:lnTo>
                  <a:pt x="5566810" y="5566810"/>
                </a:lnTo>
                <a:lnTo>
                  <a:pt x="0" y="5566810"/>
                </a:lnTo>
                <a:lnTo>
                  <a:pt x="0" y="0"/>
                </a:lnTo>
                <a:close/>
              </a:path>
            </a:pathLst>
          </a:custGeom>
          <a:blipFill>
            <a:blip r:embed="rId2"/>
            <a:stretch>
              <a:fillRect l="0" t="0" r="0" b="0"/>
            </a:stretch>
          </a:blipFill>
        </p:spPr>
      </p:sp>
      <p:sp>
        <p:nvSpPr>
          <p:cNvPr name="Freeform 3" id="3"/>
          <p:cNvSpPr/>
          <p:nvPr/>
        </p:nvSpPr>
        <p:spPr>
          <a:xfrm flipH="false" flipV="false" rot="0">
            <a:off x="0" y="0"/>
            <a:ext cx="4823558" cy="2532368"/>
          </a:xfrm>
          <a:custGeom>
            <a:avLst/>
            <a:gdLst/>
            <a:ahLst/>
            <a:cxnLst/>
            <a:rect r="r" b="b" t="t" l="l"/>
            <a:pathLst>
              <a:path h="2532368" w="4823558">
                <a:moveTo>
                  <a:pt x="0" y="0"/>
                </a:moveTo>
                <a:lnTo>
                  <a:pt x="4823558" y="0"/>
                </a:lnTo>
                <a:lnTo>
                  <a:pt x="4823558" y="2532368"/>
                </a:lnTo>
                <a:lnTo>
                  <a:pt x="0" y="2532368"/>
                </a:lnTo>
                <a:lnTo>
                  <a:pt x="0" y="0"/>
                </a:lnTo>
                <a:close/>
              </a:path>
            </a:pathLst>
          </a:custGeom>
          <a:blipFill>
            <a:blip r:embed="rId3"/>
            <a:stretch>
              <a:fillRect l="0" t="0" r="0" b="0"/>
            </a:stretch>
          </a:blipFill>
        </p:spPr>
      </p:sp>
      <p:sp>
        <p:nvSpPr>
          <p:cNvPr name="TextBox 4" id="4"/>
          <p:cNvSpPr txBox="true"/>
          <p:nvPr/>
        </p:nvSpPr>
        <p:spPr>
          <a:xfrm rot="0">
            <a:off x="6163712" y="7337014"/>
            <a:ext cx="667427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TỨ ĐẠI CƠM TẤM</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5F2E0"/>
        </a:solidFill>
      </p:bgPr>
    </p:bg>
    <p:spTree>
      <p:nvGrpSpPr>
        <p:cNvPr id="1" name=""/>
        <p:cNvGrpSpPr/>
        <p:nvPr/>
      </p:nvGrpSpPr>
      <p:grpSpPr>
        <a:xfrm>
          <a:off x="0" y="0"/>
          <a:ext cx="0" cy="0"/>
          <a:chOff x="0" y="0"/>
          <a:chExt cx="0" cy="0"/>
        </a:xfrm>
      </p:grpSpPr>
      <p:sp>
        <p:nvSpPr>
          <p:cNvPr name="TextBox 2" id="2"/>
          <p:cNvSpPr txBox="true"/>
          <p:nvPr/>
        </p:nvSpPr>
        <p:spPr>
          <a:xfrm rot="0">
            <a:off x="4842429" y="4753820"/>
            <a:ext cx="8603142" cy="836510"/>
          </a:xfrm>
          <a:prstGeom prst="rect">
            <a:avLst/>
          </a:prstGeom>
        </p:spPr>
        <p:txBody>
          <a:bodyPr anchor="t" rtlCol="false" tIns="0" lIns="0" bIns="0" rIns="0">
            <a:spAutoFit/>
          </a:bodyPr>
          <a:lstStyle/>
          <a:p>
            <a:pPr algn="ctr">
              <a:lnSpc>
                <a:spcPts val="6453"/>
              </a:lnSpc>
            </a:pPr>
            <a:r>
              <a:rPr lang="en-US" b="true" sz="5866">
                <a:solidFill>
                  <a:srgbClr val="2E2E2E"/>
                </a:solidFill>
                <a:latin typeface="Cabin Bold"/>
                <a:ea typeface="Cabin Bold"/>
                <a:cs typeface="Cabin Bold"/>
                <a:sym typeface="Cabin Bold"/>
              </a:rPr>
              <a:t>Demo</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Freeform 2" id="2"/>
          <p:cNvSpPr/>
          <p:nvPr/>
        </p:nvSpPr>
        <p:spPr>
          <a:xfrm flipH="false" flipV="false" rot="1583667">
            <a:off x="-2065739" y="1536051"/>
            <a:ext cx="5214047" cy="1374613"/>
          </a:xfrm>
          <a:custGeom>
            <a:avLst/>
            <a:gdLst/>
            <a:ahLst/>
            <a:cxnLst/>
            <a:rect r="r" b="b" t="t" l="l"/>
            <a:pathLst>
              <a:path h="1374613" w="5214047">
                <a:moveTo>
                  <a:pt x="0" y="0"/>
                </a:moveTo>
                <a:lnTo>
                  <a:pt x="5214048" y="0"/>
                </a:lnTo>
                <a:lnTo>
                  <a:pt x="5214048" y="1374613"/>
                </a:lnTo>
                <a:lnTo>
                  <a:pt x="0" y="13746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571288" y="2223358"/>
            <a:ext cx="1368938" cy="1499833"/>
          </a:xfrm>
          <a:custGeom>
            <a:avLst/>
            <a:gdLst/>
            <a:ahLst/>
            <a:cxnLst/>
            <a:rect r="r" b="b" t="t" l="l"/>
            <a:pathLst>
              <a:path h="1499833" w="1368938">
                <a:moveTo>
                  <a:pt x="0" y="0"/>
                </a:moveTo>
                <a:lnTo>
                  <a:pt x="1368938" y="0"/>
                </a:lnTo>
                <a:lnTo>
                  <a:pt x="1368938" y="1499832"/>
                </a:lnTo>
                <a:lnTo>
                  <a:pt x="0" y="14998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01004">
            <a:off x="16517341" y="428984"/>
            <a:ext cx="2339971" cy="799844"/>
          </a:xfrm>
          <a:custGeom>
            <a:avLst/>
            <a:gdLst/>
            <a:ahLst/>
            <a:cxnLst/>
            <a:rect r="r" b="b" t="t" l="l"/>
            <a:pathLst>
              <a:path h="799844" w="2339971">
                <a:moveTo>
                  <a:pt x="0" y="0"/>
                </a:moveTo>
                <a:lnTo>
                  <a:pt x="2339971" y="0"/>
                </a:lnTo>
                <a:lnTo>
                  <a:pt x="2339971" y="799844"/>
                </a:lnTo>
                <a:lnTo>
                  <a:pt x="0" y="7998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2667237" y="3875590"/>
            <a:ext cx="23622473" cy="2241329"/>
          </a:xfrm>
          <a:prstGeom prst="rect">
            <a:avLst/>
          </a:prstGeom>
        </p:spPr>
        <p:txBody>
          <a:bodyPr anchor="t" rtlCol="false" tIns="0" lIns="0" bIns="0" rIns="0">
            <a:spAutoFit/>
          </a:bodyPr>
          <a:lstStyle/>
          <a:p>
            <a:pPr algn="ctr">
              <a:lnSpc>
                <a:spcPts val="17277"/>
              </a:lnSpc>
            </a:pPr>
            <a:r>
              <a:rPr lang="en-US" sz="15706">
                <a:solidFill>
                  <a:srgbClr val="2E2E2E"/>
                </a:solidFill>
                <a:latin typeface="Cabin"/>
                <a:ea typeface="Cabin"/>
                <a:cs typeface="Cabin"/>
                <a:sym typeface="Cabin"/>
              </a:rPr>
              <a:t>Q &amp; 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AutoShape 2" id="2"/>
          <p:cNvSpPr/>
          <p:nvPr/>
        </p:nvSpPr>
        <p:spPr>
          <a:xfrm rot="0">
            <a:off x="-670558" y="8093266"/>
            <a:ext cx="19629115" cy="0"/>
          </a:xfrm>
          <a:prstGeom prst="line">
            <a:avLst/>
          </a:prstGeom>
          <a:ln cap="flat" w="19050">
            <a:solidFill>
              <a:srgbClr val="A6CD70"/>
            </a:solidFill>
            <a:prstDash val="solid"/>
            <a:headEnd type="none" len="sm" w="sm"/>
            <a:tailEnd type="none" len="sm" w="sm"/>
          </a:ln>
        </p:spPr>
      </p:sp>
      <p:sp>
        <p:nvSpPr>
          <p:cNvPr name="AutoShape 3" id="3"/>
          <p:cNvSpPr/>
          <p:nvPr/>
        </p:nvSpPr>
        <p:spPr>
          <a:xfrm rot="0">
            <a:off x="0" y="6730459"/>
            <a:ext cx="18288000" cy="3556541"/>
          </a:xfrm>
          <a:prstGeom prst="rect">
            <a:avLst/>
          </a:prstGeom>
          <a:solidFill>
            <a:srgbClr val="FFFFFF"/>
          </a:solidFill>
        </p:spPr>
      </p:sp>
      <p:sp>
        <p:nvSpPr>
          <p:cNvPr name="TextBox 4" id="4"/>
          <p:cNvSpPr txBox="true"/>
          <p:nvPr/>
        </p:nvSpPr>
        <p:spPr>
          <a:xfrm rot="0">
            <a:off x="1109975" y="2182247"/>
            <a:ext cx="9844580" cy="3411108"/>
          </a:xfrm>
          <a:prstGeom prst="rect">
            <a:avLst/>
          </a:prstGeom>
        </p:spPr>
        <p:txBody>
          <a:bodyPr anchor="t" rtlCol="false" tIns="0" lIns="0" bIns="0" rIns="0">
            <a:spAutoFit/>
          </a:bodyPr>
          <a:lstStyle/>
          <a:p>
            <a:pPr algn="l">
              <a:lnSpc>
                <a:spcPts val="13300"/>
              </a:lnSpc>
            </a:pPr>
            <a:r>
              <a:rPr lang="en-US" sz="12091">
                <a:solidFill>
                  <a:srgbClr val="2E2E2E"/>
                </a:solidFill>
                <a:latin typeface="Cabin"/>
                <a:ea typeface="Cabin"/>
                <a:cs typeface="Cabin"/>
                <a:sym typeface="Cabin"/>
              </a:rPr>
              <a:t>Bid Spirit  </a:t>
            </a:r>
          </a:p>
          <a:p>
            <a:pPr algn="l">
              <a:lnSpc>
                <a:spcPts val="13300"/>
              </a:lnSpc>
            </a:pPr>
            <a:r>
              <a:rPr lang="en-US" sz="12091">
                <a:solidFill>
                  <a:srgbClr val="2E2E2E"/>
                </a:solidFill>
                <a:latin typeface="Cabin"/>
                <a:ea typeface="Cabin"/>
                <a:cs typeface="Cabin"/>
                <a:sym typeface="Cabin"/>
              </a:rPr>
              <a:t>Website</a:t>
            </a:r>
          </a:p>
        </p:txBody>
      </p:sp>
      <p:grpSp>
        <p:nvGrpSpPr>
          <p:cNvPr name="Group 5" id="5"/>
          <p:cNvGrpSpPr/>
          <p:nvPr/>
        </p:nvGrpSpPr>
        <p:grpSpPr>
          <a:xfrm rot="0">
            <a:off x="1109975" y="8055796"/>
            <a:ext cx="7032884" cy="563070"/>
            <a:chOff x="0" y="0"/>
            <a:chExt cx="9377178" cy="750759"/>
          </a:xfrm>
        </p:grpSpPr>
        <p:sp>
          <p:nvSpPr>
            <p:cNvPr name="Freeform 6" id="6"/>
            <p:cNvSpPr/>
            <p:nvPr/>
          </p:nvSpPr>
          <p:spPr>
            <a:xfrm flipH="false" flipV="false" rot="0">
              <a:off x="0" y="0"/>
              <a:ext cx="1078114" cy="750759"/>
            </a:xfrm>
            <a:custGeom>
              <a:avLst/>
              <a:gdLst/>
              <a:ahLst/>
              <a:cxnLst/>
              <a:rect r="r" b="b" t="t" l="l"/>
              <a:pathLst>
                <a:path h="750759" w="1078114">
                  <a:moveTo>
                    <a:pt x="0" y="0"/>
                  </a:moveTo>
                  <a:lnTo>
                    <a:pt x="1078114" y="0"/>
                  </a:lnTo>
                  <a:lnTo>
                    <a:pt x="1078114" y="750759"/>
                  </a:lnTo>
                  <a:lnTo>
                    <a:pt x="0" y="7507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218837" y="35443"/>
              <a:ext cx="8158342" cy="622723"/>
            </a:xfrm>
            <a:prstGeom prst="rect">
              <a:avLst/>
            </a:prstGeom>
          </p:spPr>
          <p:txBody>
            <a:bodyPr anchor="t" rtlCol="false" tIns="0" lIns="0" bIns="0" rIns="0">
              <a:spAutoFit/>
            </a:bodyPr>
            <a:lstStyle/>
            <a:p>
              <a:pPr algn="l">
                <a:lnSpc>
                  <a:spcPts val="3919"/>
                </a:lnSpc>
              </a:pPr>
              <a:r>
                <a:rPr lang="en-US" sz="2799">
                  <a:solidFill>
                    <a:srgbClr val="2E2E2E"/>
                  </a:solidFill>
                  <a:latin typeface="Cabin"/>
                  <a:ea typeface="Cabin"/>
                  <a:cs typeface="Cabin"/>
                  <a:sym typeface="Cabin"/>
                </a:rPr>
                <a:t>Auction Network</a:t>
              </a:r>
            </a:p>
          </p:txBody>
        </p:sp>
      </p:grpSp>
      <p:grpSp>
        <p:nvGrpSpPr>
          <p:cNvPr name="Group 8" id="8"/>
          <p:cNvGrpSpPr/>
          <p:nvPr/>
        </p:nvGrpSpPr>
        <p:grpSpPr>
          <a:xfrm rot="0">
            <a:off x="12540684" y="6865349"/>
            <a:ext cx="4535918" cy="3507034"/>
            <a:chOff x="0" y="0"/>
            <a:chExt cx="6047890" cy="4676045"/>
          </a:xfrm>
        </p:grpSpPr>
        <p:sp>
          <p:nvSpPr>
            <p:cNvPr name="TextBox 9" id="9"/>
            <p:cNvSpPr txBox="true"/>
            <p:nvPr/>
          </p:nvSpPr>
          <p:spPr>
            <a:xfrm rot="0">
              <a:off x="17573" y="-9525"/>
              <a:ext cx="5194587" cy="542379"/>
            </a:xfrm>
            <a:prstGeom prst="rect">
              <a:avLst/>
            </a:prstGeom>
          </p:spPr>
          <p:txBody>
            <a:bodyPr anchor="t" rtlCol="false" tIns="0" lIns="0" bIns="0" rIns="0">
              <a:spAutoFit/>
            </a:bodyPr>
            <a:lstStyle/>
            <a:p>
              <a:pPr algn="l" marL="0" indent="0" lvl="0">
                <a:lnSpc>
                  <a:spcPts val="3203"/>
                </a:lnSpc>
                <a:spcBef>
                  <a:spcPct val="0"/>
                </a:spcBef>
              </a:pPr>
              <a:r>
                <a:rPr lang="en-US" b="true" sz="2669">
                  <a:solidFill>
                    <a:srgbClr val="2E2E2E"/>
                  </a:solidFill>
                  <a:latin typeface="Cabin Medium"/>
                  <a:ea typeface="Cabin Medium"/>
                  <a:cs typeface="Cabin Medium"/>
                  <a:sym typeface="Cabin Medium"/>
                </a:rPr>
                <a:t>Từ Xuân Thịnh (Leader)</a:t>
              </a:r>
            </a:p>
          </p:txBody>
        </p:sp>
        <p:sp>
          <p:nvSpPr>
            <p:cNvPr name="TextBox 10" id="10"/>
            <p:cNvSpPr txBox="true"/>
            <p:nvPr/>
          </p:nvSpPr>
          <p:spPr>
            <a:xfrm rot="0">
              <a:off x="17573" y="675749"/>
              <a:ext cx="5194587" cy="314306"/>
            </a:xfrm>
            <a:prstGeom prst="rect">
              <a:avLst/>
            </a:prstGeom>
          </p:spPr>
          <p:txBody>
            <a:bodyPr anchor="t" rtlCol="false" tIns="0" lIns="0" bIns="0" rIns="0">
              <a:spAutoFit/>
            </a:bodyPr>
            <a:lstStyle/>
            <a:p>
              <a:pPr algn="l">
                <a:lnSpc>
                  <a:spcPts val="1981"/>
                </a:lnSpc>
              </a:pPr>
            </a:p>
          </p:txBody>
        </p:sp>
        <p:sp>
          <p:nvSpPr>
            <p:cNvPr name="TextBox 11" id="11"/>
            <p:cNvSpPr txBox="true"/>
            <p:nvPr/>
          </p:nvSpPr>
          <p:spPr>
            <a:xfrm rot="0">
              <a:off x="0" y="1150539"/>
              <a:ext cx="5063983" cy="542379"/>
            </a:xfrm>
            <a:prstGeom prst="rect">
              <a:avLst/>
            </a:prstGeom>
          </p:spPr>
          <p:txBody>
            <a:bodyPr anchor="t" rtlCol="false" tIns="0" lIns="0" bIns="0" rIns="0">
              <a:spAutoFit/>
            </a:bodyPr>
            <a:lstStyle/>
            <a:p>
              <a:pPr algn="l" marL="0" indent="0" lvl="0">
                <a:lnSpc>
                  <a:spcPts val="3203"/>
                </a:lnSpc>
                <a:spcBef>
                  <a:spcPct val="0"/>
                </a:spcBef>
              </a:pPr>
              <a:r>
                <a:rPr lang="en-US" b="true" sz="2669">
                  <a:solidFill>
                    <a:srgbClr val="2E2E2E"/>
                  </a:solidFill>
                  <a:latin typeface="Cabin Medium"/>
                  <a:ea typeface="Cabin Medium"/>
                  <a:cs typeface="Cabin Medium"/>
                  <a:sym typeface="Cabin Medium"/>
                </a:rPr>
                <a:t>Trần Minh Khoa</a:t>
              </a:r>
            </a:p>
          </p:txBody>
        </p:sp>
        <p:sp>
          <p:nvSpPr>
            <p:cNvPr name="TextBox 12" id="12"/>
            <p:cNvSpPr txBox="true"/>
            <p:nvPr/>
          </p:nvSpPr>
          <p:spPr>
            <a:xfrm rot="0">
              <a:off x="0" y="1855370"/>
              <a:ext cx="5063983" cy="326648"/>
            </a:xfrm>
            <a:prstGeom prst="rect">
              <a:avLst/>
            </a:prstGeom>
          </p:spPr>
          <p:txBody>
            <a:bodyPr anchor="t" rtlCol="false" tIns="0" lIns="0" bIns="0" rIns="0">
              <a:spAutoFit/>
            </a:bodyPr>
            <a:lstStyle/>
            <a:p>
              <a:pPr algn="l">
                <a:lnSpc>
                  <a:spcPts val="2066"/>
                </a:lnSpc>
              </a:pPr>
            </a:p>
          </p:txBody>
        </p:sp>
        <p:sp>
          <p:nvSpPr>
            <p:cNvPr name="TextBox 13" id="13"/>
            <p:cNvSpPr txBox="true"/>
            <p:nvPr/>
          </p:nvSpPr>
          <p:spPr>
            <a:xfrm rot="0">
              <a:off x="0" y="2435889"/>
              <a:ext cx="5194587" cy="542379"/>
            </a:xfrm>
            <a:prstGeom prst="rect">
              <a:avLst/>
            </a:prstGeom>
          </p:spPr>
          <p:txBody>
            <a:bodyPr anchor="t" rtlCol="false" tIns="0" lIns="0" bIns="0" rIns="0">
              <a:spAutoFit/>
            </a:bodyPr>
            <a:lstStyle/>
            <a:p>
              <a:pPr algn="l" marL="0" indent="0" lvl="0">
                <a:lnSpc>
                  <a:spcPts val="3203"/>
                </a:lnSpc>
                <a:spcBef>
                  <a:spcPct val="0"/>
                </a:spcBef>
              </a:pPr>
              <a:r>
                <a:rPr lang="en-US" b="true" sz="2669">
                  <a:solidFill>
                    <a:srgbClr val="2E2E2E"/>
                  </a:solidFill>
                  <a:latin typeface="Cabin Medium"/>
                  <a:ea typeface="Cabin Medium"/>
                  <a:cs typeface="Cabin Medium"/>
                  <a:sym typeface="Cabin Medium"/>
                </a:rPr>
                <a:t>Nguyễn Thanh Thiện</a:t>
              </a:r>
            </a:p>
          </p:txBody>
        </p:sp>
        <p:sp>
          <p:nvSpPr>
            <p:cNvPr name="TextBox 14" id="14"/>
            <p:cNvSpPr txBox="true"/>
            <p:nvPr/>
          </p:nvSpPr>
          <p:spPr>
            <a:xfrm rot="0">
              <a:off x="0" y="3167499"/>
              <a:ext cx="5194587" cy="322105"/>
            </a:xfrm>
            <a:prstGeom prst="rect">
              <a:avLst/>
            </a:prstGeom>
          </p:spPr>
          <p:txBody>
            <a:bodyPr anchor="t" rtlCol="false" tIns="0" lIns="0" bIns="0" rIns="0">
              <a:spAutoFit/>
            </a:bodyPr>
            <a:lstStyle/>
            <a:p>
              <a:pPr algn="l">
                <a:lnSpc>
                  <a:spcPts val="2035"/>
                </a:lnSpc>
              </a:pPr>
            </a:p>
          </p:txBody>
        </p:sp>
        <p:sp>
          <p:nvSpPr>
            <p:cNvPr name="TextBox 15" id="15"/>
            <p:cNvSpPr txBox="true"/>
            <p:nvPr/>
          </p:nvSpPr>
          <p:spPr>
            <a:xfrm rot="0">
              <a:off x="17573" y="3649721"/>
              <a:ext cx="6030317" cy="542379"/>
            </a:xfrm>
            <a:prstGeom prst="rect">
              <a:avLst/>
            </a:prstGeom>
          </p:spPr>
          <p:txBody>
            <a:bodyPr anchor="t" rtlCol="false" tIns="0" lIns="0" bIns="0" rIns="0">
              <a:spAutoFit/>
            </a:bodyPr>
            <a:lstStyle/>
            <a:p>
              <a:pPr algn="l" marL="0" indent="0" lvl="0">
                <a:lnSpc>
                  <a:spcPts val="3203"/>
                </a:lnSpc>
                <a:spcBef>
                  <a:spcPct val="0"/>
                </a:spcBef>
              </a:pPr>
              <a:r>
                <a:rPr lang="en-US" sz="2669">
                  <a:solidFill>
                    <a:srgbClr val="2E2E2E"/>
                  </a:solidFill>
                  <a:latin typeface="Cabin"/>
                  <a:ea typeface="Cabin"/>
                  <a:cs typeface="Cabin"/>
                  <a:sym typeface="Cabin"/>
                </a:rPr>
                <a:t>Nguyễn Khánh</a:t>
              </a:r>
            </a:p>
          </p:txBody>
        </p:sp>
        <p:sp>
          <p:nvSpPr>
            <p:cNvPr name="TextBox 16" id="16"/>
            <p:cNvSpPr txBox="true"/>
            <p:nvPr/>
          </p:nvSpPr>
          <p:spPr>
            <a:xfrm rot="0">
              <a:off x="17573" y="4352538"/>
              <a:ext cx="6030317" cy="323506"/>
            </a:xfrm>
            <a:prstGeom prst="rect">
              <a:avLst/>
            </a:prstGeom>
          </p:spPr>
          <p:txBody>
            <a:bodyPr anchor="t" rtlCol="false" tIns="0" lIns="0" bIns="0" rIns="0">
              <a:spAutoFit/>
            </a:bodyPr>
            <a:lstStyle/>
            <a:p>
              <a:pPr algn="l">
                <a:lnSpc>
                  <a:spcPts val="2045"/>
                </a:lnSpc>
              </a:pPr>
            </a:p>
          </p:txBody>
        </p:sp>
      </p:grpSp>
      <p:sp>
        <p:nvSpPr>
          <p:cNvPr name="Freeform 17" id="17"/>
          <p:cNvSpPr/>
          <p:nvPr/>
        </p:nvSpPr>
        <p:spPr>
          <a:xfrm flipH="false" flipV="false" rot="0">
            <a:off x="12037036" y="643447"/>
            <a:ext cx="5222264" cy="5222264"/>
          </a:xfrm>
          <a:custGeom>
            <a:avLst/>
            <a:gdLst/>
            <a:ahLst/>
            <a:cxnLst/>
            <a:rect r="r" b="b" t="t" l="l"/>
            <a:pathLst>
              <a:path h="5222264" w="5222264">
                <a:moveTo>
                  <a:pt x="0" y="0"/>
                </a:moveTo>
                <a:lnTo>
                  <a:pt x="5222264" y="0"/>
                </a:lnTo>
                <a:lnTo>
                  <a:pt x="5222264" y="5222264"/>
                </a:lnTo>
                <a:lnTo>
                  <a:pt x="0" y="5222264"/>
                </a:lnTo>
                <a:lnTo>
                  <a:pt x="0" y="0"/>
                </a:lnTo>
                <a:close/>
              </a:path>
            </a:pathLst>
          </a:custGeom>
          <a:blipFill>
            <a:blip r:embed="rId4"/>
            <a:stretch>
              <a:fillRect l="0" t="0" r="0" b="0"/>
            </a:stretch>
          </a:blipFill>
        </p:spPr>
      </p:sp>
      <p:sp>
        <p:nvSpPr>
          <p:cNvPr name="Freeform 18" id="18"/>
          <p:cNvSpPr/>
          <p:nvPr/>
        </p:nvSpPr>
        <p:spPr>
          <a:xfrm flipH="false" flipV="false" rot="0">
            <a:off x="0" y="0"/>
            <a:ext cx="4823558" cy="2532368"/>
          </a:xfrm>
          <a:custGeom>
            <a:avLst/>
            <a:gdLst/>
            <a:ahLst/>
            <a:cxnLst/>
            <a:rect r="r" b="b" t="t" l="l"/>
            <a:pathLst>
              <a:path h="2532368" w="4823558">
                <a:moveTo>
                  <a:pt x="0" y="0"/>
                </a:moveTo>
                <a:lnTo>
                  <a:pt x="4823558" y="0"/>
                </a:lnTo>
                <a:lnTo>
                  <a:pt x="4823558" y="2532368"/>
                </a:lnTo>
                <a:lnTo>
                  <a:pt x="0" y="2532368"/>
                </a:lnTo>
                <a:lnTo>
                  <a:pt x="0" y="0"/>
                </a:lnTo>
                <a:close/>
              </a:path>
            </a:pathLst>
          </a:custGeom>
          <a:blipFill>
            <a:blip r:embed="rId5"/>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F5F2E0"/>
        </a:solidFill>
      </p:bgPr>
    </p:bg>
    <p:spTree>
      <p:nvGrpSpPr>
        <p:cNvPr id="1" name=""/>
        <p:cNvGrpSpPr/>
        <p:nvPr/>
      </p:nvGrpSpPr>
      <p:grpSpPr>
        <a:xfrm>
          <a:off x="0" y="0"/>
          <a:ext cx="0" cy="0"/>
          <a:chOff x="0" y="0"/>
          <a:chExt cx="0" cy="0"/>
        </a:xfrm>
      </p:grpSpPr>
      <p:sp>
        <p:nvSpPr>
          <p:cNvPr name="TextBox 2" id="2"/>
          <p:cNvSpPr txBox="true"/>
          <p:nvPr/>
        </p:nvSpPr>
        <p:spPr>
          <a:xfrm rot="0">
            <a:off x="5971619" y="1095375"/>
            <a:ext cx="6344762" cy="931625"/>
          </a:xfrm>
          <a:prstGeom prst="rect">
            <a:avLst/>
          </a:prstGeom>
        </p:spPr>
        <p:txBody>
          <a:bodyPr anchor="t" rtlCol="false" tIns="0" lIns="0" bIns="0" rIns="0">
            <a:spAutoFit/>
          </a:bodyPr>
          <a:lstStyle/>
          <a:p>
            <a:pPr algn="ctr">
              <a:lnSpc>
                <a:spcPts val="7270"/>
              </a:lnSpc>
            </a:pPr>
            <a:r>
              <a:rPr lang="en-US" b="true" sz="6609">
                <a:solidFill>
                  <a:srgbClr val="599636"/>
                </a:solidFill>
                <a:latin typeface="Cabin Bold"/>
                <a:ea typeface="Cabin Bold"/>
                <a:cs typeface="Cabin Bold"/>
                <a:sym typeface="Cabin Bold"/>
              </a:rPr>
              <a:t>Who are we?</a:t>
            </a:r>
          </a:p>
        </p:txBody>
      </p:sp>
      <p:grpSp>
        <p:nvGrpSpPr>
          <p:cNvPr name="Group 3" id="3"/>
          <p:cNvGrpSpPr/>
          <p:nvPr/>
        </p:nvGrpSpPr>
        <p:grpSpPr>
          <a:xfrm rot="0">
            <a:off x="5690982" y="3168135"/>
            <a:ext cx="7834743" cy="5161478"/>
            <a:chOff x="0" y="0"/>
            <a:chExt cx="10446324" cy="6881970"/>
          </a:xfrm>
        </p:grpSpPr>
        <p:sp>
          <p:nvSpPr>
            <p:cNvPr name="TextBox 4" id="4"/>
            <p:cNvSpPr txBox="true"/>
            <p:nvPr/>
          </p:nvSpPr>
          <p:spPr>
            <a:xfrm rot="0">
              <a:off x="30354" y="0"/>
              <a:ext cx="8972441" cy="606119"/>
            </a:xfrm>
            <a:prstGeom prst="rect">
              <a:avLst/>
            </a:prstGeom>
          </p:spPr>
          <p:txBody>
            <a:bodyPr anchor="t" rtlCol="false" tIns="0" lIns="0" bIns="0" rIns="0">
              <a:spAutoFit/>
            </a:bodyPr>
            <a:lstStyle/>
            <a:p>
              <a:pPr algn="l" marL="0" indent="0" lvl="0">
                <a:lnSpc>
                  <a:spcPts val="3631"/>
                </a:lnSpc>
                <a:spcBef>
                  <a:spcPct val="0"/>
                </a:spcBef>
              </a:pPr>
              <a:r>
                <a:rPr lang="en-US" b="true" sz="3026">
                  <a:solidFill>
                    <a:srgbClr val="2E2E2E"/>
                  </a:solidFill>
                  <a:latin typeface="Cabin Medium"/>
                  <a:ea typeface="Cabin Medium"/>
                  <a:cs typeface="Cabin Medium"/>
                  <a:sym typeface="Cabin Medium"/>
                </a:rPr>
                <a:t>Từ Xuân Thịnh (Leader): BE, FE Admin</a:t>
              </a:r>
            </a:p>
          </p:txBody>
        </p:sp>
        <p:sp>
          <p:nvSpPr>
            <p:cNvPr name="TextBox 5" id="5"/>
            <p:cNvSpPr txBox="true"/>
            <p:nvPr/>
          </p:nvSpPr>
          <p:spPr>
            <a:xfrm rot="0">
              <a:off x="30354" y="854669"/>
              <a:ext cx="8972441" cy="541159"/>
            </a:xfrm>
            <a:prstGeom prst="rect">
              <a:avLst/>
            </a:prstGeom>
          </p:spPr>
          <p:txBody>
            <a:bodyPr anchor="t" rtlCol="false" tIns="0" lIns="0" bIns="0" rIns="0">
              <a:spAutoFit/>
            </a:bodyPr>
            <a:lstStyle/>
            <a:p>
              <a:pPr algn="l">
                <a:lnSpc>
                  <a:spcPts val="3422"/>
                </a:lnSpc>
              </a:pPr>
            </a:p>
          </p:txBody>
        </p:sp>
        <p:sp>
          <p:nvSpPr>
            <p:cNvPr name="TextBox 6" id="6"/>
            <p:cNvSpPr txBox="true"/>
            <p:nvPr/>
          </p:nvSpPr>
          <p:spPr>
            <a:xfrm rot="0">
              <a:off x="0" y="1689478"/>
              <a:ext cx="8746853" cy="632300"/>
            </a:xfrm>
            <a:prstGeom prst="rect">
              <a:avLst/>
            </a:prstGeom>
          </p:spPr>
          <p:txBody>
            <a:bodyPr anchor="t" rtlCol="false" tIns="0" lIns="0" bIns="0" rIns="0">
              <a:spAutoFit/>
            </a:bodyPr>
            <a:lstStyle/>
            <a:p>
              <a:pPr algn="l" marL="0" indent="0" lvl="0">
                <a:lnSpc>
                  <a:spcPts val="3788"/>
                </a:lnSpc>
                <a:spcBef>
                  <a:spcPct val="0"/>
                </a:spcBef>
              </a:pPr>
              <a:r>
                <a:rPr lang="en-US" b="true" sz="3157">
                  <a:solidFill>
                    <a:srgbClr val="2E2E2E"/>
                  </a:solidFill>
                  <a:latin typeface="Cabin Medium"/>
                  <a:ea typeface="Cabin Medium"/>
                  <a:cs typeface="Cabin Medium"/>
                  <a:sym typeface="Cabin Medium"/>
                </a:rPr>
                <a:t>Trần Minh Khoa: BE, Database</a:t>
              </a:r>
            </a:p>
          </p:txBody>
        </p:sp>
        <p:sp>
          <p:nvSpPr>
            <p:cNvPr name="TextBox 7" id="7"/>
            <p:cNvSpPr txBox="true"/>
            <p:nvPr/>
          </p:nvSpPr>
          <p:spPr>
            <a:xfrm rot="0">
              <a:off x="0" y="2604107"/>
              <a:ext cx="8746853" cy="562477"/>
            </a:xfrm>
            <a:prstGeom prst="rect">
              <a:avLst/>
            </a:prstGeom>
          </p:spPr>
          <p:txBody>
            <a:bodyPr anchor="t" rtlCol="false" tIns="0" lIns="0" bIns="0" rIns="0">
              <a:spAutoFit/>
            </a:bodyPr>
            <a:lstStyle/>
            <a:p>
              <a:pPr algn="l">
                <a:lnSpc>
                  <a:spcPts val="3570"/>
                </a:lnSpc>
              </a:pPr>
            </a:p>
          </p:txBody>
        </p:sp>
        <p:sp>
          <p:nvSpPr>
            <p:cNvPr name="TextBox 8" id="8"/>
            <p:cNvSpPr txBox="true"/>
            <p:nvPr/>
          </p:nvSpPr>
          <p:spPr>
            <a:xfrm rot="0">
              <a:off x="0" y="3612015"/>
              <a:ext cx="8972441" cy="632188"/>
            </a:xfrm>
            <a:prstGeom prst="rect">
              <a:avLst/>
            </a:prstGeom>
          </p:spPr>
          <p:txBody>
            <a:bodyPr anchor="t" rtlCol="false" tIns="0" lIns="0" bIns="0" rIns="0">
              <a:spAutoFit/>
            </a:bodyPr>
            <a:lstStyle/>
            <a:p>
              <a:pPr algn="l" marL="0" indent="0" lvl="0">
                <a:lnSpc>
                  <a:spcPts val="3730"/>
                </a:lnSpc>
                <a:spcBef>
                  <a:spcPct val="0"/>
                </a:spcBef>
              </a:pPr>
              <a:r>
                <a:rPr lang="en-US" b="true" sz="3109">
                  <a:solidFill>
                    <a:srgbClr val="2E2E2E"/>
                  </a:solidFill>
                  <a:latin typeface="Cabin Medium"/>
                  <a:ea typeface="Cabin Medium"/>
                  <a:cs typeface="Cabin Medium"/>
                  <a:sym typeface="Cabin Medium"/>
                </a:rPr>
                <a:t>Nguyễn Thanh Thiện: FE</a:t>
              </a:r>
            </a:p>
          </p:txBody>
        </p:sp>
        <p:sp>
          <p:nvSpPr>
            <p:cNvPr name="TextBox 9" id="9"/>
            <p:cNvSpPr txBox="true"/>
            <p:nvPr/>
          </p:nvSpPr>
          <p:spPr>
            <a:xfrm rot="0">
              <a:off x="0" y="4572786"/>
              <a:ext cx="8972441" cy="554630"/>
            </a:xfrm>
            <a:prstGeom prst="rect">
              <a:avLst/>
            </a:prstGeom>
          </p:spPr>
          <p:txBody>
            <a:bodyPr anchor="t" rtlCol="false" tIns="0" lIns="0" bIns="0" rIns="0">
              <a:spAutoFit/>
            </a:bodyPr>
            <a:lstStyle/>
            <a:p>
              <a:pPr algn="l">
                <a:lnSpc>
                  <a:spcPts val="3515"/>
                </a:lnSpc>
              </a:pPr>
            </a:p>
          </p:txBody>
        </p:sp>
        <p:sp>
          <p:nvSpPr>
            <p:cNvPr name="TextBox 10" id="10"/>
            <p:cNvSpPr txBox="true"/>
            <p:nvPr/>
          </p:nvSpPr>
          <p:spPr>
            <a:xfrm rot="0">
              <a:off x="30354" y="5420433"/>
              <a:ext cx="10415971" cy="625635"/>
            </a:xfrm>
            <a:prstGeom prst="rect">
              <a:avLst/>
            </a:prstGeom>
          </p:spPr>
          <p:txBody>
            <a:bodyPr anchor="t" rtlCol="false" tIns="0" lIns="0" bIns="0" rIns="0">
              <a:spAutoFit/>
            </a:bodyPr>
            <a:lstStyle/>
            <a:p>
              <a:pPr algn="l" marL="0" indent="0" lvl="0">
                <a:lnSpc>
                  <a:spcPts val="3748"/>
                </a:lnSpc>
                <a:spcBef>
                  <a:spcPct val="0"/>
                </a:spcBef>
              </a:pPr>
              <a:r>
                <a:rPr lang="en-US" sz="3123">
                  <a:solidFill>
                    <a:srgbClr val="2E2E2E"/>
                  </a:solidFill>
                  <a:latin typeface="Cabin"/>
                  <a:ea typeface="Cabin"/>
                  <a:cs typeface="Cabin"/>
                  <a:sym typeface="Cabin"/>
                </a:rPr>
                <a:t>Nguyễn Khánh: FE</a:t>
              </a:r>
            </a:p>
          </p:txBody>
        </p:sp>
        <p:sp>
          <p:nvSpPr>
            <p:cNvPr name="TextBox 11" id="11"/>
            <p:cNvSpPr txBox="true"/>
            <p:nvPr/>
          </p:nvSpPr>
          <p:spPr>
            <a:xfrm rot="0">
              <a:off x="30354" y="6324920"/>
              <a:ext cx="10415971" cy="557050"/>
            </a:xfrm>
            <a:prstGeom prst="rect">
              <a:avLst/>
            </a:prstGeom>
          </p:spPr>
          <p:txBody>
            <a:bodyPr anchor="t" rtlCol="false" tIns="0" lIns="0" bIns="0" rIns="0">
              <a:spAutoFit/>
            </a:bodyPr>
            <a:lstStyle/>
            <a:p>
              <a:pPr algn="l">
                <a:lnSpc>
                  <a:spcPts val="3532"/>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633231" y="-244335"/>
            <a:ext cx="9023773" cy="11042534"/>
            <a:chOff x="0" y="0"/>
            <a:chExt cx="60700010" cy="74279570"/>
          </a:xfrm>
        </p:grpSpPr>
        <p:sp>
          <p:nvSpPr>
            <p:cNvPr name="Freeform 3" id="3"/>
            <p:cNvSpPr/>
            <p:nvPr/>
          </p:nvSpPr>
          <p:spPr>
            <a:xfrm flipH="false" flipV="false" rot="0">
              <a:off x="72390" y="72390"/>
              <a:ext cx="60555227" cy="74134789"/>
            </a:xfrm>
            <a:custGeom>
              <a:avLst/>
              <a:gdLst/>
              <a:ahLst/>
              <a:cxnLst/>
              <a:rect r="r" b="b" t="t" l="l"/>
              <a:pathLst>
                <a:path h="74134789" w="60555227">
                  <a:moveTo>
                    <a:pt x="0" y="0"/>
                  </a:moveTo>
                  <a:lnTo>
                    <a:pt x="60555227" y="0"/>
                  </a:lnTo>
                  <a:lnTo>
                    <a:pt x="60555227" y="74134789"/>
                  </a:lnTo>
                  <a:lnTo>
                    <a:pt x="0" y="74134789"/>
                  </a:lnTo>
                  <a:lnTo>
                    <a:pt x="0" y="0"/>
                  </a:lnTo>
                  <a:close/>
                </a:path>
              </a:pathLst>
            </a:custGeom>
            <a:solidFill>
              <a:srgbClr val="F5F2E0"/>
            </a:solidFill>
          </p:spPr>
        </p:sp>
        <p:sp>
          <p:nvSpPr>
            <p:cNvPr name="Freeform 4" id="4"/>
            <p:cNvSpPr/>
            <p:nvPr/>
          </p:nvSpPr>
          <p:spPr>
            <a:xfrm flipH="false" flipV="false" rot="0">
              <a:off x="0" y="0"/>
              <a:ext cx="60700010" cy="74279571"/>
            </a:xfrm>
            <a:custGeom>
              <a:avLst/>
              <a:gdLst/>
              <a:ahLst/>
              <a:cxnLst/>
              <a:rect r="r" b="b" t="t" l="l"/>
              <a:pathLst>
                <a:path h="74279571" w="60700010">
                  <a:moveTo>
                    <a:pt x="60555231" y="74134793"/>
                  </a:moveTo>
                  <a:lnTo>
                    <a:pt x="60700010" y="74134793"/>
                  </a:lnTo>
                  <a:lnTo>
                    <a:pt x="60700010" y="74279571"/>
                  </a:lnTo>
                  <a:lnTo>
                    <a:pt x="60555231" y="74279571"/>
                  </a:lnTo>
                  <a:lnTo>
                    <a:pt x="60555231" y="74134793"/>
                  </a:lnTo>
                  <a:close/>
                  <a:moveTo>
                    <a:pt x="0" y="144780"/>
                  </a:moveTo>
                  <a:lnTo>
                    <a:pt x="144780" y="144780"/>
                  </a:lnTo>
                  <a:lnTo>
                    <a:pt x="144780" y="74134793"/>
                  </a:lnTo>
                  <a:lnTo>
                    <a:pt x="0" y="74134793"/>
                  </a:lnTo>
                  <a:lnTo>
                    <a:pt x="0" y="144780"/>
                  </a:lnTo>
                  <a:close/>
                  <a:moveTo>
                    <a:pt x="0" y="74134793"/>
                  </a:moveTo>
                  <a:lnTo>
                    <a:pt x="144780" y="74134793"/>
                  </a:lnTo>
                  <a:lnTo>
                    <a:pt x="144780" y="74279571"/>
                  </a:lnTo>
                  <a:lnTo>
                    <a:pt x="0" y="74279571"/>
                  </a:lnTo>
                  <a:lnTo>
                    <a:pt x="0" y="74134793"/>
                  </a:lnTo>
                  <a:close/>
                  <a:moveTo>
                    <a:pt x="60555231" y="144780"/>
                  </a:moveTo>
                  <a:lnTo>
                    <a:pt x="60700010" y="144780"/>
                  </a:lnTo>
                  <a:lnTo>
                    <a:pt x="60700010" y="74134793"/>
                  </a:lnTo>
                  <a:lnTo>
                    <a:pt x="60555231" y="74134793"/>
                  </a:lnTo>
                  <a:lnTo>
                    <a:pt x="60555231" y="144780"/>
                  </a:lnTo>
                  <a:close/>
                  <a:moveTo>
                    <a:pt x="144780" y="74134793"/>
                  </a:moveTo>
                  <a:lnTo>
                    <a:pt x="60555231" y="74134793"/>
                  </a:lnTo>
                  <a:lnTo>
                    <a:pt x="60555231" y="74279571"/>
                  </a:lnTo>
                  <a:lnTo>
                    <a:pt x="144780" y="74279571"/>
                  </a:lnTo>
                  <a:lnTo>
                    <a:pt x="144780" y="74134793"/>
                  </a:lnTo>
                  <a:close/>
                  <a:moveTo>
                    <a:pt x="60555231" y="0"/>
                  </a:moveTo>
                  <a:lnTo>
                    <a:pt x="60700010" y="0"/>
                  </a:lnTo>
                  <a:lnTo>
                    <a:pt x="60700010" y="144780"/>
                  </a:lnTo>
                  <a:lnTo>
                    <a:pt x="60555231" y="144780"/>
                  </a:lnTo>
                  <a:lnTo>
                    <a:pt x="60555231" y="0"/>
                  </a:lnTo>
                  <a:close/>
                  <a:moveTo>
                    <a:pt x="0" y="0"/>
                  </a:moveTo>
                  <a:lnTo>
                    <a:pt x="144780" y="0"/>
                  </a:lnTo>
                  <a:lnTo>
                    <a:pt x="144780" y="144780"/>
                  </a:lnTo>
                  <a:lnTo>
                    <a:pt x="0" y="144780"/>
                  </a:lnTo>
                  <a:lnTo>
                    <a:pt x="0" y="0"/>
                  </a:lnTo>
                  <a:close/>
                  <a:moveTo>
                    <a:pt x="144780" y="0"/>
                  </a:moveTo>
                  <a:lnTo>
                    <a:pt x="60555231" y="0"/>
                  </a:lnTo>
                  <a:lnTo>
                    <a:pt x="60555231" y="144780"/>
                  </a:lnTo>
                  <a:lnTo>
                    <a:pt x="144780" y="144780"/>
                  </a:lnTo>
                  <a:lnTo>
                    <a:pt x="144780" y="0"/>
                  </a:lnTo>
                  <a:close/>
                </a:path>
              </a:pathLst>
            </a:custGeom>
            <a:solidFill>
              <a:srgbClr val="A6CD70"/>
            </a:solidFill>
          </p:spPr>
        </p:sp>
      </p:grpSp>
      <p:sp>
        <p:nvSpPr>
          <p:cNvPr name="TextBox 5" id="5"/>
          <p:cNvSpPr txBox="true"/>
          <p:nvPr/>
        </p:nvSpPr>
        <p:spPr>
          <a:xfrm rot="0">
            <a:off x="537002" y="2133401"/>
            <a:ext cx="8701495" cy="1295367"/>
          </a:xfrm>
          <a:prstGeom prst="rect">
            <a:avLst/>
          </a:prstGeom>
        </p:spPr>
        <p:txBody>
          <a:bodyPr anchor="t" rtlCol="false" tIns="0" lIns="0" bIns="0" rIns="0">
            <a:spAutoFit/>
          </a:bodyPr>
          <a:lstStyle/>
          <a:p>
            <a:pPr algn="ctr" marL="0" indent="0" lvl="0">
              <a:lnSpc>
                <a:spcPts val="9900"/>
              </a:lnSpc>
            </a:pPr>
            <a:r>
              <a:rPr lang="en-US" sz="9000">
                <a:solidFill>
                  <a:srgbClr val="2E2E2E"/>
                </a:solidFill>
                <a:latin typeface="Cabin"/>
                <a:ea typeface="Cabin"/>
                <a:cs typeface="Cabin"/>
                <a:sym typeface="Cabin"/>
              </a:rPr>
              <a:t>Table of Content</a:t>
            </a:r>
          </a:p>
        </p:txBody>
      </p:sp>
      <p:sp>
        <p:nvSpPr>
          <p:cNvPr name="TextBox 6" id="6"/>
          <p:cNvSpPr txBox="true"/>
          <p:nvPr/>
        </p:nvSpPr>
        <p:spPr>
          <a:xfrm rot="0">
            <a:off x="9996049" y="2154319"/>
            <a:ext cx="8090179" cy="6159501"/>
          </a:xfrm>
          <a:prstGeom prst="rect">
            <a:avLst/>
          </a:prstGeom>
        </p:spPr>
        <p:txBody>
          <a:bodyPr anchor="t" rtlCol="false" tIns="0" lIns="0" bIns="0" rIns="0">
            <a:spAutoFit/>
          </a:bodyPr>
          <a:lstStyle/>
          <a:p>
            <a:pPr algn="ctr" marL="1079488" indent="-539744" lvl="1">
              <a:lnSpc>
                <a:spcPts val="6999"/>
              </a:lnSpc>
              <a:buAutoNum type="arabicPeriod" startAt="1"/>
            </a:pPr>
            <a:r>
              <a:rPr lang="en-US" sz="4999">
                <a:solidFill>
                  <a:srgbClr val="2E2E2E"/>
                </a:solidFill>
                <a:latin typeface="Cabin"/>
                <a:ea typeface="Cabin"/>
                <a:cs typeface="Cabin"/>
                <a:sym typeface="Cabin"/>
              </a:rPr>
              <a:t>Application Introduction</a:t>
            </a:r>
          </a:p>
          <a:p>
            <a:pPr algn="ctr" marL="1079488" indent="-539744" lvl="1">
              <a:lnSpc>
                <a:spcPts val="6999"/>
              </a:lnSpc>
              <a:buAutoNum type="arabicPeriod" startAt="1"/>
            </a:pPr>
            <a:r>
              <a:rPr lang="en-US" sz="4999">
                <a:solidFill>
                  <a:srgbClr val="2E2E2E"/>
                </a:solidFill>
                <a:latin typeface="Cabin"/>
                <a:ea typeface="Cabin"/>
                <a:cs typeface="Cabin"/>
                <a:sym typeface="Cabin"/>
              </a:rPr>
              <a:t>Technology</a:t>
            </a:r>
          </a:p>
          <a:p>
            <a:pPr algn="ctr" marL="1079488" indent="-539744" lvl="1">
              <a:lnSpc>
                <a:spcPts val="6999"/>
              </a:lnSpc>
              <a:buAutoNum type="arabicPeriod" startAt="1"/>
            </a:pPr>
            <a:r>
              <a:rPr lang="en-US" sz="4999">
                <a:solidFill>
                  <a:srgbClr val="2E2E2E"/>
                </a:solidFill>
                <a:latin typeface="Cabin"/>
                <a:ea typeface="Cabin"/>
                <a:cs typeface="Cabin"/>
                <a:sym typeface="Cabin"/>
              </a:rPr>
              <a:t>Database</a:t>
            </a:r>
          </a:p>
          <a:p>
            <a:pPr algn="ctr" marL="1079488" indent="-539744" lvl="1">
              <a:lnSpc>
                <a:spcPts val="6999"/>
              </a:lnSpc>
              <a:buAutoNum type="arabicPeriod" startAt="1"/>
            </a:pPr>
            <a:r>
              <a:rPr lang="en-US" sz="4999">
                <a:solidFill>
                  <a:srgbClr val="2E2E2E"/>
                </a:solidFill>
                <a:latin typeface="Cabin"/>
                <a:ea typeface="Cabin"/>
                <a:cs typeface="Cabin"/>
                <a:sym typeface="Cabin"/>
              </a:rPr>
              <a:t>Actors - Main Features</a:t>
            </a:r>
          </a:p>
          <a:p>
            <a:pPr algn="ctr" marL="1079488" indent="-539744" lvl="1">
              <a:lnSpc>
                <a:spcPts val="6999"/>
              </a:lnSpc>
              <a:buAutoNum type="arabicPeriod" startAt="1"/>
            </a:pPr>
            <a:r>
              <a:rPr lang="en-US" sz="4999">
                <a:solidFill>
                  <a:srgbClr val="2E2E2E"/>
                </a:solidFill>
                <a:latin typeface="Cabin"/>
                <a:ea typeface="Cabin"/>
                <a:cs typeface="Cabin"/>
                <a:sym typeface="Cabin"/>
              </a:rPr>
              <a:t>Highlight Function/Tech</a:t>
            </a:r>
          </a:p>
          <a:p>
            <a:pPr algn="ctr" marL="1079488" indent="-539744" lvl="1">
              <a:lnSpc>
                <a:spcPts val="6999"/>
              </a:lnSpc>
              <a:buAutoNum type="arabicPeriod" startAt="1"/>
            </a:pPr>
            <a:r>
              <a:rPr lang="en-US" sz="4999">
                <a:solidFill>
                  <a:srgbClr val="2E2E2E"/>
                </a:solidFill>
                <a:latin typeface="Cabin"/>
                <a:ea typeface="Cabin"/>
                <a:cs typeface="Cabin"/>
                <a:sym typeface="Cabin"/>
              </a:rPr>
              <a:t>Demo</a:t>
            </a:r>
          </a:p>
          <a:p>
            <a:pPr algn="ctr" marL="1079488" indent="-539744" lvl="1">
              <a:lnSpc>
                <a:spcPts val="6999"/>
              </a:lnSpc>
              <a:buAutoNum type="arabicPeriod" startAt="1"/>
            </a:pPr>
            <a:r>
              <a:rPr lang="en-US" sz="4999">
                <a:solidFill>
                  <a:srgbClr val="2E2E2E"/>
                </a:solidFill>
                <a:latin typeface="Cabin"/>
                <a:ea typeface="Cabin"/>
                <a:cs typeface="Cabin"/>
                <a:sym typeface="Cabin"/>
              </a:rPr>
              <a:t>Q &amp; A</a:t>
            </a:r>
          </a:p>
        </p:txBody>
      </p:sp>
      <p:sp>
        <p:nvSpPr>
          <p:cNvPr name="Freeform 7" id="7"/>
          <p:cNvSpPr/>
          <p:nvPr/>
        </p:nvSpPr>
        <p:spPr>
          <a:xfrm flipH="true" flipV="false" rot="-1262787">
            <a:off x="16193083" y="-287466"/>
            <a:ext cx="7112830" cy="931134"/>
          </a:xfrm>
          <a:custGeom>
            <a:avLst/>
            <a:gdLst/>
            <a:ahLst/>
            <a:cxnLst/>
            <a:rect r="r" b="b" t="t" l="l"/>
            <a:pathLst>
              <a:path h="931134" w="7112830">
                <a:moveTo>
                  <a:pt x="7112830" y="0"/>
                </a:moveTo>
                <a:lnTo>
                  <a:pt x="0" y="0"/>
                </a:lnTo>
                <a:lnTo>
                  <a:pt x="0" y="931134"/>
                </a:lnTo>
                <a:lnTo>
                  <a:pt x="7112830" y="931134"/>
                </a:lnTo>
                <a:lnTo>
                  <a:pt x="71128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0" y="0"/>
            <a:ext cx="4267495" cy="2240435"/>
          </a:xfrm>
          <a:custGeom>
            <a:avLst/>
            <a:gdLst/>
            <a:ahLst/>
            <a:cxnLst/>
            <a:rect r="r" b="b" t="t" l="l"/>
            <a:pathLst>
              <a:path h="2240435" w="4267495">
                <a:moveTo>
                  <a:pt x="0" y="0"/>
                </a:moveTo>
                <a:lnTo>
                  <a:pt x="4267495" y="0"/>
                </a:lnTo>
                <a:lnTo>
                  <a:pt x="4267495" y="2240435"/>
                </a:lnTo>
                <a:lnTo>
                  <a:pt x="0" y="2240435"/>
                </a:lnTo>
                <a:lnTo>
                  <a:pt x="0" y="0"/>
                </a:lnTo>
                <a:close/>
              </a:path>
            </a:pathLst>
          </a:custGeom>
          <a:blipFill>
            <a:blip r:embed="rId4"/>
            <a:stretch>
              <a:fillRect l="0" t="0" r="0" b="0"/>
            </a:stretch>
          </a:blipFill>
        </p:spPr>
      </p:sp>
      <p:sp>
        <p:nvSpPr>
          <p:cNvPr name="Freeform 9" id="9"/>
          <p:cNvSpPr/>
          <p:nvPr/>
        </p:nvSpPr>
        <p:spPr>
          <a:xfrm flipH="false" flipV="false" rot="0">
            <a:off x="1656363" y="3428768"/>
            <a:ext cx="5222264" cy="5222264"/>
          </a:xfrm>
          <a:custGeom>
            <a:avLst/>
            <a:gdLst/>
            <a:ahLst/>
            <a:cxnLst/>
            <a:rect r="r" b="b" t="t" l="l"/>
            <a:pathLst>
              <a:path h="5222264" w="5222264">
                <a:moveTo>
                  <a:pt x="0" y="0"/>
                </a:moveTo>
                <a:lnTo>
                  <a:pt x="5222264" y="0"/>
                </a:lnTo>
                <a:lnTo>
                  <a:pt x="5222264" y="5222264"/>
                </a:lnTo>
                <a:lnTo>
                  <a:pt x="0" y="5222264"/>
                </a:lnTo>
                <a:lnTo>
                  <a:pt x="0" y="0"/>
                </a:lnTo>
                <a:close/>
              </a:path>
            </a:pathLst>
          </a:custGeom>
          <a:blipFill>
            <a:blip r:embed="rId5"/>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TextBox 2" id="2"/>
          <p:cNvSpPr txBox="true"/>
          <p:nvPr/>
        </p:nvSpPr>
        <p:spPr>
          <a:xfrm rot="0">
            <a:off x="1326947" y="3676476"/>
            <a:ext cx="16372418" cy="5344373"/>
          </a:xfrm>
          <a:prstGeom prst="rect">
            <a:avLst/>
          </a:prstGeom>
        </p:spPr>
        <p:txBody>
          <a:bodyPr anchor="t" rtlCol="false" tIns="0" lIns="0" bIns="0" rIns="0">
            <a:spAutoFit/>
          </a:bodyPr>
          <a:lstStyle/>
          <a:p>
            <a:pPr algn="just">
              <a:lnSpc>
                <a:spcPts val="6097"/>
              </a:lnSpc>
            </a:pPr>
            <a:r>
              <a:rPr lang="en-US" b="true" sz="3586" spc="75">
                <a:solidFill>
                  <a:srgbClr val="2E2E2E"/>
                </a:solidFill>
                <a:latin typeface="Cabin Bold"/>
                <a:ea typeface="Cabin Bold"/>
                <a:cs typeface="Cabin Bold"/>
                <a:sym typeface="Cabin Bold"/>
              </a:rPr>
              <a:t>BidSpirit </a:t>
            </a:r>
            <a:r>
              <a:rPr lang="en-US" sz="3586" spc="75">
                <a:solidFill>
                  <a:srgbClr val="2E2E2E"/>
                </a:solidFill>
                <a:latin typeface="Cabin"/>
                <a:ea typeface="Cabin"/>
                <a:cs typeface="Cabin"/>
                <a:sym typeface="Cabin"/>
              </a:rPr>
              <a:t>is the world's leading online platform for fine art, antiques and collectibles. We offer a modern, efficient alternative to manual auctions, enabling users to easily participate, search for, and acquire their favorite items. With our revolutionized technique, the entire auction process can now be carried out at your fingertips, ensuring a seamless and convenient experience for all participants while maximizing profits.</a:t>
            </a:r>
          </a:p>
          <a:p>
            <a:pPr algn="just" marL="0" indent="0" lvl="0">
              <a:lnSpc>
                <a:spcPts val="6097"/>
              </a:lnSpc>
            </a:pPr>
          </a:p>
        </p:txBody>
      </p:sp>
      <p:sp>
        <p:nvSpPr>
          <p:cNvPr name="TextBox 3" id="3"/>
          <p:cNvSpPr txBox="true"/>
          <p:nvPr/>
        </p:nvSpPr>
        <p:spPr>
          <a:xfrm rot="0">
            <a:off x="1028700" y="1917762"/>
            <a:ext cx="11770094" cy="1126239"/>
          </a:xfrm>
          <a:prstGeom prst="rect">
            <a:avLst/>
          </a:prstGeom>
        </p:spPr>
        <p:txBody>
          <a:bodyPr anchor="t" rtlCol="false" tIns="0" lIns="0" bIns="0" rIns="0">
            <a:spAutoFit/>
          </a:bodyPr>
          <a:lstStyle/>
          <a:p>
            <a:pPr algn="l" marL="0" indent="0" lvl="0">
              <a:lnSpc>
                <a:spcPts val="8679"/>
              </a:lnSpc>
            </a:pPr>
            <a:r>
              <a:rPr lang="en-US" sz="7890">
                <a:solidFill>
                  <a:srgbClr val="2E2E2E"/>
                </a:solidFill>
                <a:latin typeface="Cabin"/>
                <a:ea typeface="Cabin"/>
                <a:cs typeface="Cabin"/>
                <a:sym typeface="Cabin"/>
              </a:rPr>
              <a:t> </a:t>
            </a:r>
            <a:r>
              <a:rPr lang="en-US" sz="7890">
                <a:solidFill>
                  <a:srgbClr val="2E2E2E"/>
                </a:solidFill>
                <a:latin typeface="Cabin"/>
                <a:ea typeface="Cabin"/>
                <a:cs typeface="Cabin"/>
                <a:sym typeface="Cabin"/>
              </a:rPr>
              <a:t>Introduction Bid Spirit</a:t>
            </a:r>
          </a:p>
        </p:txBody>
      </p:sp>
      <p:sp>
        <p:nvSpPr>
          <p:cNvPr name="Freeform 4" id="4"/>
          <p:cNvSpPr/>
          <p:nvPr/>
        </p:nvSpPr>
        <p:spPr>
          <a:xfrm flipH="false" flipV="false" rot="0">
            <a:off x="0" y="0"/>
            <a:ext cx="4164015" cy="2186108"/>
          </a:xfrm>
          <a:custGeom>
            <a:avLst/>
            <a:gdLst/>
            <a:ahLst/>
            <a:cxnLst/>
            <a:rect r="r" b="b" t="t" l="l"/>
            <a:pathLst>
              <a:path h="2186108" w="4164015">
                <a:moveTo>
                  <a:pt x="0" y="0"/>
                </a:moveTo>
                <a:lnTo>
                  <a:pt x="4164015" y="0"/>
                </a:lnTo>
                <a:lnTo>
                  <a:pt x="4164015" y="2186108"/>
                </a:lnTo>
                <a:lnTo>
                  <a:pt x="0" y="2186108"/>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Freeform 2" id="2"/>
          <p:cNvSpPr/>
          <p:nvPr/>
        </p:nvSpPr>
        <p:spPr>
          <a:xfrm flipH="false" flipV="false" rot="601004">
            <a:off x="16517341" y="428984"/>
            <a:ext cx="2339971" cy="799844"/>
          </a:xfrm>
          <a:custGeom>
            <a:avLst/>
            <a:gdLst/>
            <a:ahLst/>
            <a:cxnLst/>
            <a:rect r="r" b="b" t="t" l="l"/>
            <a:pathLst>
              <a:path h="799844" w="2339971">
                <a:moveTo>
                  <a:pt x="0" y="0"/>
                </a:moveTo>
                <a:lnTo>
                  <a:pt x="2339971" y="0"/>
                </a:lnTo>
                <a:lnTo>
                  <a:pt x="2339971" y="799844"/>
                </a:lnTo>
                <a:lnTo>
                  <a:pt x="0" y="7998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165075" y="3544121"/>
            <a:ext cx="1270922" cy="1815934"/>
            <a:chOff x="0" y="0"/>
            <a:chExt cx="1694563" cy="2421246"/>
          </a:xfrm>
        </p:grpSpPr>
        <p:sp>
          <p:nvSpPr>
            <p:cNvPr name="Freeform 4" id="4"/>
            <p:cNvSpPr/>
            <p:nvPr/>
          </p:nvSpPr>
          <p:spPr>
            <a:xfrm flipH="false" flipV="false" rot="0">
              <a:off x="0" y="0"/>
              <a:ext cx="1694563" cy="1867755"/>
            </a:xfrm>
            <a:custGeom>
              <a:avLst/>
              <a:gdLst/>
              <a:ahLst/>
              <a:cxnLst/>
              <a:rect r="r" b="b" t="t" l="l"/>
              <a:pathLst>
                <a:path h="1867755" w="1694563">
                  <a:moveTo>
                    <a:pt x="0" y="0"/>
                  </a:moveTo>
                  <a:lnTo>
                    <a:pt x="1694563" y="0"/>
                  </a:lnTo>
                  <a:lnTo>
                    <a:pt x="1694563" y="1867755"/>
                  </a:lnTo>
                  <a:lnTo>
                    <a:pt x="0" y="18677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11807" y="1997887"/>
              <a:ext cx="1270948" cy="423359"/>
            </a:xfrm>
            <a:prstGeom prst="rect">
              <a:avLst/>
            </a:prstGeom>
          </p:spPr>
          <p:txBody>
            <a:bodyPr anchor="t" rtlCol="false" tIns="0" lIns="0" bIns="0" rIns="0">
              <a:spAutoFit/>
            </a:bodyPr>
            <a:lstStyle/>
            <a:p>
              <a:pPr algn="l">
                <a:lnSpc>
                  <a:spcPts val="2420"/>
                </a:lnSpc>
              </a:pPr>
              <a:r>
                <a:rPr lang="en-US" sz="2200">
                  <a:solidFill>
                    <a:srgbClr val="2E2E2E"/>
                  </a:solidFill>
                  <a:latin typeface="Cabin"/>
                  <a:ea typeface="Cabin"/>
                  <a:cs typeface="Cabin"/>
                  <a:sym typeface="Cabin"/>
                </a:rPr>
                <a:t>NodeJS</a:t>
              </a:r>
            </a:p>
          </p:txBody>
        </p:sp>
      </p:grpSp>
      <p:sp>
        <p:nvSpPr>
          <p:cNvPr name="Freeform 6" id="6"/>
          <p:cNvSpPr/>
          <p:nvPr/>
        </p:nvSpPr>
        <p:spPr>
          <a:xfrm flipH="false" flipV="false" rot="-5589959">
            <a:off x="2317903" y="696059"/>
            <a:ext cx="453097" cy="3611641"/>
          </a:xfrm>
          <a:custGeom>
            <a:avLst/>
            <a:gdLst/>
            <a:ahLst/>
            <a:cxnLst/>
            <a:rect r="r" b="b" t="t" l="l"/>
            <a:pathLst>
              <a:path h="3611641" w="453097">
                <a:moveTo>
                  <a:pt x="0" y="0"/>
                </a:moveTo>
                <a:lnTo>
                  <a:pt x="453097" y="0"/>
                </a:lnTo>
                <a:lnTo>
                  <a:pt x="453097" y="3611641"/>
                </a:lnTo>
                <a:lnTo>
                  <a:pt x="0" y="36116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7" id="7"/>
          <p:cNvSpPr/>
          <p:nvPr/>
        </p:nvSpPr>
        <p:spPr>
          <a:xfrm flipH="true">
            <a:off x="9144000" y="1830602"/>
            <a:ext cx="19050" cy="7427698"/>
          </a:xfrm>
          <a:prstGeom prst="line">
            <a:avLst/>
          </a:prstGeom>
          <a:ln cap="flat" w="38100">
            <a:solidFill>
              <a:srgbClr val="000000"/>
            </a:solidFill>
            <a:prstDash val="solid"/>
            <a:headEnd type="none" len="sm" w="sm"/>
            <a:tailEnd type="none" len="sm" w="sm"/>
          </a:ln>
        </p:spPr>
      </p:sp>
      <p:grpSp>
        <p:nvGrpSpPr>
          <p:cNvPr name="Group 8" id="8"/>
          <p:cNvGrpSpPr/>
          <p:nvPr/>
        </p:nvGrpSpPr>
        <p:grpSpPr>
          <a:xfrm rot="0">
            <a:off x="10912170" y="6717893"/>
            <a:ext cx="2060522" cy="2060522"/>
            <a:chOff x="0" y="0"/>
            <a:chExt cx="2747363" cy="2747363"/>
          </a:xfrm>
        </p:grpSpPr>
        <p:sp>
          <p:nvSpPr>
            <p:cNvPr name="Freeform 9" id="9"/>
            <p:cNvSpPr/>
            <p:nvPr/>
          </p:nvSpPr>
          <p:spPr>
            <a:xfrm flipH="false" flipV="false" rot="0">
              <a:off x="0" y="0"/>
              <a:ext cx="2747363" cy="2747363"/>
            </a:xfrm>
            <a:custGeom>
              <a:avLst/>
              <a:gdLst/>
              <a:ahLst/>
              <a:cxnLst/>
              <a:rect r="r" b="b" t="t" l="l"/>
              <a:pathLst>
                <a:path h="2747363" w="2747363">
                  <a:moveTo>
                    <a:pt x="0" y="0"/>
                  </a:moveTo>
                  <a:lnTo>
                    <a:pt x="2747363" y="0"/>
                  </a:lnTo>
                  <a:lnTo>
                    <a:pt x="2747363" y="2747363"/>
                  </a:lnTo>
                  <a:lnTo>
                    <a:pt x="0" y="2747363"/>
                  </a:lnTo>
                  <a:lnTo>
                    <a:pt x="0" y="0"/>
                  </a:lnTo>
                  <a:close/>
                </a:path>
              </a:pathLst>
            </a:custGeom>
            <a:blipFill>
              <a:blip r:embed="rId8"/>
              <a:stretch>
                <a:fillRect l="0" t="0" r="0" b="0"/>
              </a:stretch>
            </a:blipFill>
          </p:spPr>
        </p:sp>
        <p:sp>
          <p:nvSpPr>
            <p:cNvPr name="TextBox 10" id="10"/>
            <p:cNvSpPr txBox="true"/>
            <p:nvPr/>
          </p:nvSpPr>
          <p:spPr>
            <a:xfrm rot="0">
              <a:off x="378098" y="2345605"/>
              <a:ext cx="1991167" cy="401757"/>
            </a:xfrm>
            <a:prstGeom prst="rect">
              <a:avLst/>
            </a:prstGeom>
          </p:spPr>
          <p:txBody>
            <a:bodyPr anchor="t" rtlCol="false" tIns="0" lIns="0" bIns="0" rIns="0">
              <a:spAutoFit/>
            </a:bodyPr>
            <a:lstStyle/>
            <a:p>
              <a:pPr algn="l">
                <a:lnSpc>
                  <a:spcPts val="2301"/>
                </a:lnSpc>
              </a:pPr>
              <a:r>
                <a:rPr lang="en-US" sz="2092">
                  <a:solidFill>
                    <a:srgbClr val="2E2E2E"/>
                  </a:solidFill>
                  <a:latin typeface="Cabin"/>
                  <a:ea typeface="Cabin"/>
                  <a:cs typeface="Cabin"/>
                  <a:sym typeface="Cabin"/>
                </a:rPr>
                <a:t>TailwindCSS</a:t>
              </a:r>
            </a:p>
          </p:txBody>
        </p:sp>
      </p:grpSp>
      <p:sp>
        <p:nvSpPr>
          <p:cNvPr name="Freeform 11" id="11"/>
          <p:cNvSpPr/>
          <p:nvPr/>
        </p:nvSpPr>
        <p:spPr>
          <a:xfrm flipH="false" flipV="false" rot="0">
            <a:off x="10838263" y="2912492"/>
            <a:ext cx="5047163" cy="3631561"/>
          </a:xfrm>
          <a:custGeom>
            <a:avLst/>
            <a:gdLst/>
            <a:ahLst/>
            <a:cxnLst/>
            <a:rect r="r" b="b" t="t" l="l"/>
            <a:pathLst>
              <a:path h="3631561" w="5047163">
                <a:moveTo>
                  <a:pt x="0" y="0"/>
                </a:moveTo>
                <a:lnTo>
                  <a:pt x="5047163" y="0"/>
                </a:lnTo>
                <a:lnTo>
                  <a:pt x="5047163" y="3631561"/>
                </a:lnTo>
                <a:lnTo>
                  <a:pt x="0" y="3631561"/>
                </a:lnTo>
                <a:lnTo>
                  <a:pt x="0" y="0"/>
                </a:lnTo>
                <a:close/>
              </a:path>
            </a:pathLst>
          </a:custGeom>
          <a:blipFill>
            <a:blip r:embed="rId9"/>
            <a:stretch>
              <a:fillRect l="-13364" t="0" r="-15121" b="0"/>
            </a:stretch>
          </a:blipFill>
        </p:spPr>
      </p:sp>
      <p:sp>
        <p:nvSpPr>
          <p:cNvPr name="Freeform 12" id="12"/>
          <p:cNvSpPr/>
          <p:nvPr/>
        </p:nvSpPr>
        <p:spPr>
          <a:xfrm flipH="false" flipV="false" rot="0">
            <a:off x="13500227" y="6651627"/>
            <a:ext cx="2405068" cy="2405068"/>
          </a:xfrm>
          <a:custGeom>
            <a:avLst/>
            <a:gdLst/>
            <a:ahLst/>
            <a:cxnLst/>
            <a:rect r="r" b="b" t="t" l="l"/>
            <a:pathLst>
              <a:path h="2405068" w="2405068">
                <a:moveTo>
                  <a:pt x="0" y="0"/>
                </a:moveTo>
                <a:lnTo>
                  <a:pt x="2405068" y="0"/>
                </a:lnTo>
                <a:lnTo>
                  <a:pt x="2405068" y="2405068"/>
                </a:lnTo>
                <a:lnTo>
                  <a:pt x="0" y="2405068"/>
                </a:lnTo>
                <a:lnTo>
                  <a:pt x="0" y="0"/>
                </a:lnTo>
                <a:close/>
              </a:path>
            </a:pathLst>
          </a:custGeom>
          <a:blipFill>
            <a:blip r:embed="rId10"/>
            <a:stretch>
              <a:fillRect l="0" t="0" r="0" b="0"/>
            </a:stretch>
          </a:blipFill>
        </p:spPr>
      </p:sp>
      <p:sp>
        <p:nvSpPr>
          <p:cNvPr name="Freeform 13" id="13"/>
          <p:cNvSpPr/>
          <p:nvPr/>
        </p:nvSpPr>
        <p:spPr>
          <a:xfrm flipH="false" flipV="false" rot="0">
            <a:off x="967463" y="6076360"/>
            <a:ext cx="2424483" cy="1970401"/>
          </a:xfrm>
          <a:custGeom>
            <a:avLst/>
            <a:gdLst/>
            <a:ahLst/>
            <a:cxnLst/>
            <a:rect r="r" b="b" t="t" l="l"/>
            <a:pathLst>
              <a:path h="1970401" w="2424483">
                <a:moveTo>
                  <a:pt x="0" y="0"/>
                </a:moveTo>
                <a:lnTo>
                  <a:pt x="2424483" y="0"/>
                </a:lnTo>
                <a:lnTo>
                  <a:pt x="2424483" y="1970400"/>
                </a:lnTo>
                <a:lnTo>
                  <a:pt x="0" y="1970400"/>
                </a:lnTo>
                <a:lnTo>
                  <a:pt x="0" y="0"/>
                </a:lnTo>
                <a:close/>
              </a:path>
            </a:pathLst>
          </a:custGeom>
          <a:blipFill>
            <a:blip r:embed="rId11"/>
            <a:stretch>
              <a:fillRect l="-6890" t="0" r="-11107" b="0"/>
            </a:stretch>
          </a:blipFill>
        </p:spPr>
      </p:sp>
      <p:sp>
        <p:nvSpPr>
          <p:cNvPr name="Freeform 14" id="14"/>
          <p:cNvSpPr/>
          <p:nvPr/>
        </p:nvSpPr>
        <p:spPr>
          <a:xfrm flipH="false" flipV="false" rot="0">
            <a:off x="4685641" y="6162952"/>
            <a:ext cx="1523896" cy="1585202"/>
          </a:xfrm>
          <a:custGeom>
            <a:avLst/>
            <a:gdLst/>
            <a:ahLst/>
            <a:cxnLst/>
            <a:rect r="r" b="b" t="t" l="l"/>
            <a:pathLst>
              <a:path h="1585202" w="1523896">
                <a:moveTo>
                  <a:pt x="0" y="0"/>
                </a:moveTo>
                <a:lnTo>
                  <a:pt x="1523896" y="0"/>
                </a:lnTo>
                <a:lnTo>
                  <a:pt x="1523896" y="1585202"/>
                </a:lnTo>
                <a:lnTo>
                  <a:pt x="0" y="1585202"/>
                </a:lnTo>
                <a:lnTo>
                  <a:pt x="0" y="0"/>
                </a:lnTo>
                <a:close/>
              </a:path>
            </a:pathLst>
          </a:custGeom>
          <a:blipFill>
            <a:blip r:embed="rId12"/>
            <a:stretch>
              <a:fillRect l="0" t="0" r="0" b="0"/>
            </a:stretch>
          </a:blipFill>
        </p:spPr>
      </p:sp>
      <p:sp>
        <p:nvSpPr>
          <p:cNvPr name="TextBox 15" id="15"/>
          <p:cNvSpPr txBox="true"/>
          <p:nvPr/>
        </p:nvSpPr>
        <p:spPr>
          <a:xfrm rot="0">
            <a:off x="14068690" y="8626759"/>
            <a:ext cx="1268142" cy="322362"/>
          </a:xfrm>
          <a:prstGeom prst="rect">
            <a:avLst/>
          </a:prstGeom>
        </p:spPr>
        <p:txBody>
          <a:bodyPr anchor="t" rtlCol="false" tIns="0" lIns="0" bIns="0" rIns="0">
            <a:spAutoFit/>
          </a:bodyPr>
          <a:lstStyle/>
          <a:p>
            <a:pPr algn="l">
              <a:lnSpc>
                <a:spcPts val="2490"/>
              </a:lnSpc>
            </a:pPr>
            <a:r>
              <a:rPr lang="en-US" sz="2263">
                <a:solidFill>
                  <a:srgbClr val="2E2E2E"/>
                </a:solidFill>
                <a:latin typeface="Cabin"/>
                <a:ea typeface="Cabin"/>
                <a:cs typeface="Cabin"/>
                <a:sym typeface="Cabin"/>
              </a:rPr>
              <a:t>Bootstrap</a:t>
            </a:r>
          </a:p>
        </p:txBody>
      </p:sp>
      <p:sp>
        <p:nvSpPr>
          <p:cNvPr name="TextBox 16" id="16"/>
          <p:cNvSpPr txBox="true"/>
          <p:nvPr/>
        </p:nvSpPr>
        <p:spPr>
          <a:xfrm rot="0">
            <a:off x="1028700" y="1893831"/>
            <a:ext cx="2771836" cy="623981"/>
          </a:xfrm>
          <a:prstGeom prst="rect">
            <a:avLst/>
          </a:prstGeom>
        </p:spPr>
        <p:txBody>
          <a:bodyPr anchor="t" rtlCol="false" tIns="0" lIns="0" bIns="0" rIns="0">
            <a:spAutoFit/>
          </a:bodyPr>
          <a:lstStyle/>
          <a:p>
            <a:pPr algn="ctr">
              <a:lnSpc>
                <a:spcPts val="4847"/>
              </a:lnSpc>
            </a:pPr>
            <a:r>
              <a:rPr lang="en-US" sz="4406">
                <a:solidFill>
                  <a:srgbClr val="2E2E2E"/>
                </a:solidFill>
                <a:latin typeface="Cabin"/>
                <a:ea typeface="Cabin"/>
                <a:cs typeface="Cabin"/>
                <a:sym typeface="Cabin"/>
              </a:rPr>
              <a:t>Back-End</a:t>
            </a:r>
          </a:p>
        </p:txBody>
      </p:sp>
      <p:sp>
        <p:nvSpPr>
          <p:cNvPr name="TextBox 17" id="17"/>
          <p:cNvSpPr txBox="true"/>
          <p:nvPr/>
        </p:nvSpPr>
        <p:spPr>
          <a:xfrm rot="0">
            <a:off x="728875" y="575743"/>
            <a:ext cx="7225732" cy="1076325"/>
          </a:xfrm>
          <a:prstGeom prst="rect">
            <a:avLst/>
          </a:prstGeom>
        </p:spPr>
        <p:txBody>
          <a:bodyPr anchor="t" rtlCol="false" tIns="0" lIns="0" bIns="0" rIns="0">
            <a:spAutoFit/>
          </a:bodyPr>
          <a:lstStyle/>
          <a:p>
            <a:pPr algn="l">
              <a:lnSpc>
                <a:spcPts val="8250"/>
              </a:lnSpc>
            </a:pPr>
            <a:r>
              <a:rPr lang="en-US" sz="7500">
                <a:solidFill>
                  <a:srgbClr val="2E2E2E"/>
                </a:solidFill>
                <a:latin typeface="Cabin"/>
                <a:ea typeface="Cabin"/>
                <a:cs typeface="Cabin"/>
                <a:sym typeface="Cabin"/>
              </a:rPr>
              <a:t>Technology</a:t>
            </a:r>
          </a:p>
        </p:txBody>
      </p:sp>
      <p:sp>
        <p:nvSpPr>
          <p:cNvPr name="TextBox 18" id="18"/>
          <p:cNvSpPr txBox="true"/>
          <p:nvPr/>
        </p:nvSpPr>
        <p:spPr>
          <a:xfrm rot="0">
            <a:off x="10095238" y="1893831"/>
            <a:ext cx="2990080" cy="617916"/>
          </a:xfrm>
          <a:prstGeom prst="rect">
            <a:avLst/>
          </a:prstGeom>
        </p:spPr>
        <p:txBody>
          <a:bodyPr anchor="t" rtlCol="false" tIns="0" lIns="0" bIns="0" rIns="0">
            <a:spAutoFit/>
          </a:bodyPr>
          <a:lstStyle/>
          <a:p>
            <a:pPr algn="ctr">
              <a:lnSpc>
                <a:spcPts val="4851"/>
              </a:lnSpc>
            </a:pPr>
            <a:r>
              <a:rPr lang="en-US" sz="4409">
                <a:solidFill>
                  <a:srgbClr val="2E2E2E"/>
                </a:solidFill>
                <a:latin typeface="Cabin"/>
                <a:ea typeface="Cabin"/>
                <a:cs typeface="Cabin"/>
                <a:sym typeface="Cabin"/>
              </a:rPr>
              <a:t>Front-End</a:t>
            </a:r>
          </a:p>
        </p:txBody>
      </p:sp>
      <p:sp>
        <p:nvSpPr>
          <p:cNvPr name="TextBox 19" id="19"/>
          <p:cNvSpPr txBox="true"/>
          <p:nvPr/>
        </p:nvSpPr>
        <p:spPr>
          <a:xfrm rot="0">
            <a:off x="4685641" y="7710054"/>
            <a:ext cx="1396007" cy="413341"/>
          </a:xfrm>
          <a:prstGeom prst="rect">
            <a:avLst/>
          </a:prstGeom>
        </p:spPr>
        <p:txBody>
          <a:bodyPr anchor="t" rtlCol="false" tIns="0" lIns="0" bIns="0" rIns="0">
            <a:spAutoFit/>
          </a:bodyPr>
          <a:lstStyle/>
          <a:p>
            <a:pPr algn="ctr">
              <a:lnSpc>
                <a:spcPts val="3496"/>
              </a:lnSpc>
              <a:spcBef>
                <a:spcPct val="0"/>
              </a:spcBef>
            </a:pPr>
            <a:r>
              <a:rPr lang="en-US" sz="2497">
                <a:solidFill>
                  <a:srgbClr val="2E2E2E"/>
                </a:solidFill>
                <a:latin typeface="Cabin"/>
                <a:ea typeface="Cabin"/>
                <a:cs typeface="Cabin"/>
                <a:sym typeface="Cabin"/>
              </a:rPr>
              <a:t>Laravel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Freeform 2" id="2"/>
          <p:cNvSpPr/>
          <p:nvPr/>
        </p:nvSpPr>
        <p:spPr>
          <a:xfrm flipH="false" flipV="false" rot="601004">
            <a:off x="16517341" y="428984"/>
            <a:ext cx="2339971" cy="799844"/>
          </a:xfrm>
          <a:custGeom>
            <a:avLst/>
            <a:gdLst/>
            <a:ahLst/>
            <a:cxnLst/>
            <a:rect r="r" b="b" t="t" l="l"/>
            <a:pathLst>
              <a:path h="799844" w="2339971">
                <a:moveTo>
                  <a:pt x="0" y="0"/>
                </a:moveTo>
                <a:lnTo>
                  <a:pt x="2339971" y="0"/>
                </a:lnTo>
                <a:lnTo>
                  <a:pt x="2339971" y="799844"/>
                </a:lnTo>
                <a:lnTo>
                  <a:pt x="0" y="7998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11243" y="1718533"/>
            <a:ext cx="11279675" cy="1076325"/>
          </a:xfrm>
          <a:prstGeom prst="rect">
            <a:avLst/>
          </a:prstGeom>
        </p:spPr>
        <p:txBody>
          <a:bodyPr anchor="t" rtlCol="false" tIns="0" lIns="0" bIns="0" rIns="0">
            <a:spAutoFit/>
          </a:bodyPr>
          <a:lstStyle/>
          <a:p>
            <a:pPr algn="ctr">
              <a:lnSpc>
                <a:spcPts val="8250"/>
              </a:lnSpc>
            </a:pPr>
            <a:r>
              <a:rPr lang="en-US" sz="7500">
                <a:solidFill>
                  <a:srgbClr val="2E2E2E"/>
                </a:solidFill>
                <a:latin typeface="Cabin"/>
                <a:ea typeface="Cabin"/>
                <a:cs typeface="Cabin"/>
                <a:sym typeface="Cabin"/>
              </a:rPr>
              <a:t>Database</a:t>
            </a:r>
          </a:p>
        </p:txBody>
      </p:sp>
      <p:sp>
        <p:nvSpPr>
          <p:cNvPr name="TextBox 4" id="4"/>
          <p:cNvSpPr txBox="true"/>
          <p:nvPr/>
        </p:nvSpPr>
        <p:spPr>
          <a:xfrm rot="0">
            <a:off x="7810985" y="1718533"/>
            <a:ext cx="11279675" cy="1076325"/>
          </a:xfrm>
          <a:prstGeom prst="rect">
            <a:avLst/>
          </a:prstGeom>
        </p:spPr>
        <p:txBody>
          <a:bodyPr anchor="t" rtlCol="false" tIns="0" lIns="0" bIns="0" rIns="0">
            <a:spAutoFit/>
          </a:bodyPr>
          <a:lstStyle/>
          <a:p>
            <a:pPr algn="ctr">
              <a:lnSpc>
                <a:spcPts val="8250"/>
              </a:lnSpc>
            </a:pPr>
            <a:r>
              <a:rPr lang="en-US" sz="7500">
                <a:solidFill>
                  <a:srgbClr val="2E2E2E"/>
                </a:solidFill>
                <a:latin typeface="Cabin"/>
                <a:ea typeface="Cabin"/>
                <a:cs typeface="Cabin"/>
                <a:sym typeface="Cabin"/>
              </a:rPr>
              <a:t>Payment</a:t>
            </a:r>
          </a:p>
        </p:txBody>
      </p:sp>
      <p:sp>
        <p:nvSpPr>
          <p:cNvPr name="Freeform 5" id="5"/>
          <p:cNvSpPr/>
          <p:nvPr/>
        </p:nvSpPr>
        <p:spPr>
          <a:xfrm flipH="false" flipV="false" rot="0">
            <a:off x="10584387" y="4134335"/>
            <a:ext cx="6332016" cy="2018330"/>
          </a:xfrm>
          <a:custGeom>
            <a:avLst/>
            <a:gdLst/>
            <a:ahLst/>
            <a:cxnLst/>
            <a:rect r="r" b="b" t="t" l="l"/>
            <a:pathLst>
              <a:path h="2018330" w="6332016">
                <a:moveTo>
                  <a:pt x="0" y="0"/>
                </a:moveTo>
                <a:lnTo>
                  <a:pt x="6332016" y="0"/>
                </a:lnTo>
                <a:lnTo>
                  <a:pt x="6332016" y="2018330"/>
                </a:lnTo>
                <a:lnTo>
                  <a:pt x="0" y="2018330"/>
                </a:lnTo>
                <a:lnTo>
                  <a:pt x="0" y="0"/>
                </a:lnTo>
                <a:close/>
              </a:path>
            </a:pathLst>
          </a:custGeom>
          <a:blipFill>
            <a:blip r:embed="rId4"/>
            <a:stretch>
              <a:fillRect l="0" t="0" r="0" b="0"/>
            </a:stretch>
          </a:blipFill>
        </p:spPr>
      </p:sp>
      <p:sp>
        <p:nvSpPr>
          <p:cNvPr name="AutoShape 6" id="6"/>
          <p:cNvSpPr/>
          <p:nvPr/>
        </p:nvSpPr>
        <p:spPr>
          <a:xfrm flipH="true">
            <a:off x="9144000" y="1830602"/>
            <a:ext cx="19050" cy="7427698"/>
          </a:xfrm>
          <a:prstGeom prst="line">
            <a:avLst/>
          </a:prstGeom>
          <a:ln cap="flat" w="38100">
            <a:solidFill>
              <a:srgbClr val="000000"/>
            </a:solidFill>
            <a:prstDash val="solid"/>
            <a:headEnd type="none" len="sm" w="sm"/>
            <a:tailEnd type="none" len="sm" w="sm"/>
          </a:ln>
        </p:spPr>
      </p:sp>
      <p:sp>
        <p:nvSpPr>
          <p:cNvPr name="Freeform 7" id="7"/>
          <p:cNvSpPr/>
          <p:nvPr/>
        </p:nvSpPr>
        <p:spPr>
          <a:xfrm flipH="false" flipV="false" rot="0">
            <a:off x="576873" y="4419628"/>
            <a:ext cx="3699938" cy="1945451"/>
          </a:xfrm>
          <a:custGeom>
            <a:avLst/>
            <a:gdLst/>
            <a:ahLst/>
            <a:cxnLst/>
            <a:rect r="r" b="b" t="t" l="l"/>
            <a:pathLst>
              <a:path h="1945451" w="3699938">
                <a:moveTo>
                  <a:pt x="0" y="0"/>
                </a:moveTo>
                <a:lnTo>
                  <a:pt x="3699938" y="0"/>
                </a:lnTo>
                <a:lnTo>
                  <a:pt x="3699938" y="1945452"/>
                </a:lnTo>
                <a:lnTo>
                  <a:pt x="0" y="1945452"/>
                </a:lnTo>
                <a:lnTo>
                  <a:pt x="0" y="0"/>
                </a:lnTo>
                <a:close/>
              </a:path>
            </a:pathLst>
          </a:custGeom>
          <a:blipFill>
            <a:blip r:embed="rId5"/>
            <a:stretch>
              <a:fillRect l="0" t="0" r="0" b="0"/>
            </a:stretch>
          </a:blipFill>
        </p:spPr>
      </p:sp>
      <p:sp>
        <p:nvSpPr>
          <p:cNvPr name="Freeform 8" id="8"/>
          <p:cNvSpPr/>
          <p:nvPr/>
        </p:nvSpPr>
        <p:spPr>
          <a:xfrm flipH="false" flipV="false" rot="0">
            <a:off x="4728594" y="4433230"/>
            <a:ext cx="3739373" cy="1931850"/>
          </a:xfrm>
          <a:custGeom>
            <a:avLst/>
            <a:gdLst/>
            <a:ahLst/>
            <a:cxnLst/>
            <a:rect r="r" b="b" t="t" l="l"/>
            <a:pathLst>
              <a:path h="1931850" w="3739373">
                <a:moveTo>
                  <a:pt x="0" y="0"/>
                </a:moveTo>
                <a:lnTo>
                  <a:pt x="3739374" y="0"/>
                </a:lnTo>
                <a:lnTo>
                  <a:pt x="3739374" y="1931850"/>
                </a:lnTo>
                <a:lnTo>
                  <a:pt x="0" y="1931850"/>
                </a:lnTo>
                <a:lnTo>
                  <a:pt x="0" y="0"/>
                </a:lnTo>
                <a:close/>
              </a:path>
            </a:pathLst>
          </a:custGeom>
          <a:blipFill>
            <a:blip r:embed="rId6"/>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5535418" cy="11651564"/>
          </a:xfrm>
          <a:custGeom>
            <a:avLst/>
            <a:gdLst/>
            <a:ahLst/>
            <a:cxnLst/>
            <a:rect r="r" b="b" t="t" l="l"/>
            <a:pathLst>
              <a:path h="11651564" w="15535418">
                <a:moveTo>
                  <a:pt x="0" y="0"/>
                </a:moveTo>
                <a:lnTo>
                  <a:pt x="15535418" y="0"/>
                </a:lnTo>
                <a:lnTo>
                  <a:pt x="15535418" y="11651564"/>
                </a:lnTo>
                <a:lnTo>
                  <a:pt x="0" y="11651564"/>
                </a:lnTo>
                <a:lnTo>
                  <a:pt x="0" y="0"/>
                </a:lnTo>
                <a:close/>
              </a:path>
            </a:pathLst>
          </a:custGeom>
          <a:blipFill>
            <a:blip r:embed="rId2"/>
            <a:stretch>
              <a:fillRect l="0" t="0" r="0" b="0"/>
            </a:stretch>
          </a:blipFill>
        </p:spPr>
      </p:sp>
      <p:sp>
        <p:nvSpPr>
          <p:cNvPr name="TextBox 3" id="3"/>
          <p:cNvSpPr txBox="true"/>
          <p:nvPr/>
        </p:nvSpPr>
        <p:spPr>
          <a:xfrm rot="0">
            <a:off x="14340107" y="523875"/>
            <a:ext cx="10835455" cy="1076325"/>
          </a:xfrm>
          <a:prstGeom prst="rect">
            <a:avLst/>
          </a:prstGeom>
        </p:spPr>
        <p:txBody>
          <a:bodyPr anchor="t" rtlCol="false" tIns="0" lIns="0" bIns="0" rIns="0">
            <a:spAutoFit/>
          </a:bodyPr>
          <a:lstStyle/>
          <a:p>
            <a:pPr algn="l">
              <a:lnSpc>
                <a:spcPts val="8250"/>
              </a:lnSpc>
            </a:pPr>
            <a:r>
              <a:rPr lang="en-US" sz="7500" b="true">
                <a:solidFill>
                  <a:srgbClr val="2E2E2E"/>
                </a:solidFill>
                <a:latin typeface="Cabin Bold"/>
                <a:ea typeface="Cabin Bold"/>
                <a:cs typeface="Cabin Bold"/>
                <a:sym typeface="Cabin Bold"/>
              </a:rPr>
              <a:t>Database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Freeform 2" id="2"/>
          <p:cNvSpPr/>
          <p:nvPr/>
        </p:nvSpPr>
        <p:spPr>
          <a:xfrm flipH="false" flipV="false" rot="0">
            <a:off x="14699700" y="196986"/>
            <a:ext cx="5448727" cy="1268067"/>
          </a:xfrm>
          <a:custGeom>
            <a:avLst/>
            <a:gdLst/>
            <a:ahLst/>
            <a:cxnLst/>
            <a:rect r="r" b="b" t="t" l="l"/>
            <a:pathLst>
              <a:path h="1268067" w="5448727">
                <a:moveTo>
                  <a:pt x="0" y="0"/>
                </a:moveTo>
                <a:lnTo>
                  <a:pt x="5448727" y="0"/>
                </a:lnTo>
                <a:lnTo>
                  <a:pt x="5448727" y="1268068"/>
                </a:lnTo>
                <a:lnTo>
                  <a:pt x="0" y="12680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1747043" y="2570241"/>
            <a:ext cx="3999465" cy="4350868"/>
            <a:chOff x="0" y="0"/>
            <a:chExt cx="5332620" cy="5801157"/>
          </a:xfrm>
        </p:grpSpPr>
        <p:sp>
          <p:nvSpPr>
            <p:cNvPr name="Freeform 4" id="4"/>
            <p:cNvSpPr/>
            <p:nvPr/>
          </p:nvSpPr>
          <p:spPr>
            <a:xfrm flipH="false" flipV="false" rot="3640828">
              <a:off x="1066204" y="101519"/>
              <a:ext cx="2531559" cy="3927406"/>
            </a:xfrm>
            <a:custGeom>
              <a:avLst/>
              <a:gdLst/>
              <a:ahLst/>
              <a:cxnLst/>
              <a:rect r="r" b="b" t="t" l="l"/>
              <a:pathLst>
                <a:path h="3927406" w="2531559">
                  <a:moveTo>
                    <a:pt x="0" y="0"/>
                  </a:moveTo>
                  <a:lnTo>
                    <a:pt x="2531559" y="0"/>
                  </a:lnTo>
                  <a:lnTo>
                    <a:pt x="2531559" y="3927405"/>
                  </a:lnTo>
                  <a:lnTo>
                    <a:pt x="0" y="392740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802029" y="1476106"/>
              <a:ext cx="3059910" cy="1244907"/>
            </a:xfrm>
            <a:prstGeom prst="rect">
              <a:avLst/>
            </a:prstGeom>
          </p:spPr>
          <p:txBody>
            <a:bodyPr anchor="t" rtlCol="false" tIns="0" lIns="0" bIns="0" rIns="0">
              <a:spAutoFit/>
            </a:bodyPr>
            <a:lstStyle/>
            <a:p>
              <a:pPr algn="l">
                <a:lnSpc>
                  <a:spcPts val="7100"/>
                </a:lnSpc>
              </a:pPr>
              <a:r>
                <a:rPr lang="en-US" sz="6454" b="true">
                  <a:solidFill>
                    <a:srgbClr val="2E2E2E"/>
                  </a:solidFill>
                  <a:latin typeface="Cabin Bold"/>
                  <a:ea typeface="Cabin Bold"/>
                  <a:cs typeface="Cabin Bold"/>
                  <a:sym typeface="Cabin Bold"/>
                </a:rPr>
                <a:t>Guest</a:t>
              </a:r>
            </a:p>
          </p:txBody>
        </p:sp>
        <p:sp>
          <p:nvSpPr>
            <p:cNvPr name="TextBox 6" id="6"/>
            <p:cNvSpPr txBox="true"/>
            <p:nvPr/>
          </p:nvSpPr>
          <p:spPr>
            <a:xfrm rot="0">
              <a:off x="138632" y="3393046"/>
              <a:ext cx="5193988" cy="2408111"/>
            </a:xfrm>
            <a:prstGeom prst="rect">
              <a:avLst/>
            </a:prstGeom>
          </p:spPr>
          <p:txBody>
            <a:bodyPr anchor="t" rtlCol="false" tIns="0" lIns="0" bIns="0" rIns="0">
              <a:spAutoFit/>
            </a:bodyPr>
            <a:lstStyle/>
            <a:p>
              <a:pPr algn="l" marL="557422" indent="-278711" lvl="1">
                <a:lnSpc>
                  <a:spcPts val="3614"/>
                </a:lnSpc>
                <a:buFont typeface="Arial"/>
                <a:buChar char="•"/>
              </a:pPr>
              <a:r>
                <a:rPr lang="en-US" sz="2581">
                  <a:solidFill>
                    <a:srgbClr val="2E2E2E"/>
                  </a:solidFill>
                  <a:latin typeface="Cabin"/>
                  <a:ea typeface="Cabin"/>
                  <a:cs typeface="Cabin"/>
                  <a:sym typeface="Cabin"/>
                </a:rPr>
                <a:t>View products</a:t>
              </a:r>
            </a:p>
            <a:p>
              <a:pPr algn="l" marL="557422" indent="-278711" lvl="1">
                <a:lnSpc>
                  <a:spcPts val="3614"/>
                </a:lnSpc>
                <a:buFont typeface="Arial"/>
                <a:buChar char="•"/>
              </a:pPr>
              <a:r>
                <a:rPr lang="en-US" sz="2581">
                  <a:solidFill>
                    <a:srgbClr val="2E2E2E"/>
                  </a:solidFill>
                  <a:latin typeface="Cabin"/>
                  <a:ea typeface="Cabin"/>
                  <a:cs typeface="Cabin"/>
                  <a:sym typeface="Cabin"/>
                </a:rPr>
                <a:t>View c</a:t>
              </a:r>
              <a:r>
                <a:rPr lang="en-US" sz="2581">
                  <a:solidFill>
                    <a:srgbClr val="2E2E2E"/>
                  </a:solidFill>
                  <a:latin typeface="Cabin"/>
                  <a:ea typeface="Cabin"/>
                  <a:cs typeface="Cabin"/>
                  <a:sym typeface="Cabin"/>
                  <a:hlinkClick r:id="rId7" tooltip="http://127.0.0.1:8000/categoriespage"/>
                </a:rPr>
                <a:t>ategories</a:t>
              </a:r>
            </a:p>
            <a:p>
              <a:pPr algn="l" marL="557422" indent="-278711" lvl="1">
                <a:lnSpc>
                  <a:spcPts val="3614"/>
                </a:lnSpc>
                <a:buFont typeface="Arial"/>
                <a:buChar char="•"/>
              </a:pPr>
              <a:r>
                <a:rPr lang="en-US" sz="2581">
                  <a:solidFill>
                    <a:srgbClr val="2E2E2E"/>
                  </a:solidFill>
                  <a:latin typeface="Cabin"/>
                  <a:ea typeface="Cabin"/>
                  <a:cs typeface="Cabin"/>
                  <a:sym typeface="Cabin"/>
                </a:rPr>
                <a:t>Sign Up</a:t>
              </a:r>
            </a:p>
            <a:p>
              <a:pPr algn="l" marL="557422" indent="-278711" lvl="1">
                <a:lnSpc>
                  <a:spcPts val="3614"/>
                </a:lnSpc>
                <a:buFont typeface="Arial"/>
                <a:buChar char="•"/>
              </a:pPr>
              <a:r>
                <a:rPr lang="en-US" sz="2581">
                  <a:solidFill>
                    <a:srgbClr val="2E2E2E"/>
                  </a:solidFill>
                  <a:latin typeface="Cabin"/>
                  <a:ea typeface="Cabin"/>
                  <a:cs typeface="Cabin"/>
                  <a:sym typeface="Cabin"/>
                </a:rPr>
                <a:t>Sign In</a:t>
              </a:r>
            </a:p>
          </p:txBody>
        </p:sp>
      </p:grpSp>
      <p:sp>
        <p:nvSpPr>
          <p:cNvPr name="TextBox 7" id="7"/>
          <p:cNvSpPr txBox="true"/>
          <p:nvPr/>
        </p:nvSpPr>
        <p:spPr>
          <a:xfrm rot="0">
            <a:off x="1028700" y="495205"/>
            <a:ext cx="4500955" cy="1295400"/>
          </a:xfrm>
          <a:prstGeom prst="rect">
            <a:avLst/>
          </a:prstGeom>
        </p:spPr>
        <p:txBody>
          <a:bodyPr anchor="t" rtlCol="false" tIns="0" lIns="0" bIns="0" rIns="0">
            <a:spAutoFit/>
          </a:bodyPr>
          <a:lstStyle/>
          <a:p>
            <a:pPr algn="ctr">
              <a:lnSpc>
                <a:spcPts val="9900"/>
              </a:lnSpc>
            </a:pPr>
            <a:r>
              <a:rPr lang="en-US" sz="9000">
                <a:solidFill>
                  <a:srgbClr val="2E2E2E"/>
                </a:solidFill>
                <a:latin typeface="Cabin"/>
                <a:ea typeface="Cabin"/>
                <a:cs typeface="Cabin"/>
                <a:sym typeface="Cabin"/>
              </a:rPr>
              <a:t>Actors </a:t>
            </a:r>
          </a:p>
        </p:txBody>
      </p:sp>
      <p:grpSp>
        <p:nvGrpSpPr>
          <p:cNvPr name="Group 8" id="8"/>
          <p:cNvGrpSpPr/>
          <p:nvPr/>
        </p:nvGrpSpPr>
        <p:grpSpPr>
          <a:xfrm rot="0">
            <a:off x="6736320" y="2570241"/>
            <a:ext cx="4258217" cy="4716218"/>
            <a:chOff x="0" y="0"/>
            <a:chExt cx="5677623" cy="6288290"/>
          </a:xfrm>
        </p:grpSpPr>
        <p:sp>
          <p:nvSpPr>
            <p:cNvPr name="Freeform 9" id="9"/>
            <p:cNvSpPr/>
            <p:nvPr/>
          </p:nvSpPr>
          <p:spPr>
            <a:xfrm flipH="false" flipV="false" rot="3640828">
              <a:off x="1152470" y="109732"/>
              <a:ext cx="2736384" cy="4245168"/>
            </a:xfrm>
            <a:custGeom>
              <a:avLst/>
              <a:gdLst/>
              <a:ahLst/>
              <a:cxnLst/>
              <a:rect r="r" b="b" t="t" l="l"/>
              <a:pathLst>
                <a:path h="4245168" w="2736384">
                  <a:moveTo>
                    <a:pt x="0" y="0"/>
                  </a:moveTo>
                  <a:lnTo>
                    <a:pt x="2736384" y="0"/>
                  </a:lnTo>
                  <a:lnTo>
                    <a:pt x="2736384" y="4245168"/>
                  </a:lnTo>
                  <a:lnTo>
                    <a:pt x="0" y="42451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761920" y="1826747"/>
              <a:ext cx="4915703" cy="1121232"/>
            </a:xfrm>
            <a:prstGeom prst="rect">
              <a:avLst/>
            </a:prstGeom>
          </p:spPr>
          <p:txBody>
            <a:bodyPr anchor="t" rtlCol="false" tIns="0" lIns="0" bIns="0" rIns="0">
              <a:spAutoFit/>
            </a:bodyPr>
            <a:lstStyle/>
            <a:p>
              <a:pPr algn="l">
                <a:lnSpc>
                  <a:spcPts val="6379"/>
                </a:lnSpc>
              </a:pPr>
              <a:r>
                <a:rPr lang="en-US" sz="5799" b="true">
                  <a:solidFill>
                    <a:srgbClr val="2E2E2E"/>
                  </a:solidFill>
                  <a:latin typeface="Cabin Bold"/>
                  <a:ea typeface="Cabin Bold"/>
                  <a:cs typeface="Cabin Bold"/>
                  <a:sym typeface="Cabin Bold"/>
                </a:rPr>
                <a:t>Member</a:t>
              </a:r>
            </a:p>
          </p:txBody>
        </p:sp>
        <p:sp>
          <p:nvSpPr>
            <p:cNvPr name="TextBox 11" id="11"/>
            <p:cNvSpPr txBox="true"/>
            <p:nvPr/>
          </p:nvSpPr>
          <p:spPr>
            <a:xfrm rot="0">
              <a:off x="498620" y="3569666"/>
              <a:ext cx="4791736" cy="2718625"/>
            </a:xfrm>
            <a:prstGeom prst="rect">
              <a:avLst/>
            </a:prstGeom>
          </p:spPr>
          <p:txBody>
            <a:bodyPr anchor="t" rtlCol="false" tIns="0" lIns="0" bIns="0" rIns="0">
              <a:spAutoFit/>
            </a:bodyPr>
            <a:lstStyle/>
            <a:p>
              <a:pPr algn="l" marL="500812" indent="-250406" lvl="1">
                <a:lnSpc>
                  <a:spcPts val="3247"/>
                </a:lnSpc>
                <a:buFont typeface="Arial"/>
                <a:buChar char="•"/>
              </a:pPr>
              <a:r>
                <a:rPr lang="en-US" sz="2319">
                  <a:solidFill>
                    <a:srgbClr val="2E2E2E"/>
                  </a:solidFill>
                  <a:latin typeface="Cabin"/>
                  <a:ea typeface="Cabin"/>
                  <a:cs typeface="Cabin"/>
                  <a:sym typeface="Cabin"/>
                </a:rPr>
                <a:t>View products</a:t>
              </a:r>
            </a:p>
            <a:p>
              <a:pPr algn="l" marL="500812" indent="-250406" lvl="1">
                <a:lnSpc>
                  <a:spcPts val="3247"/>
                </a:lnSpc>
                <a:buFont typeface="Arial"/>
                <a:buChar char="•"/>
              </a:pPr>
              <a:r>
                <a:rPr lang="en-US" sz="2319">
                  <a:solidFill>
                    <a:srgbClr val="2E2E2E"/>
                  </a:solidFill>
                  <a:latin typeface="Cabin"/>
                  <a:ea typeface="Cabin"/>
                  <a:cs typeface="Cabin"/>
                  <a:sym typeface="Cabin"/>
                </a:rPr>
                <a:t>Bid product </a:t>
              </a:r>
            </a:p>
            <a:p>
              <a:pPr algn="l" marL="500812" indent="-250406" lvl="1">
                <a:lnSpc>
                  <a:spcPts val="3247"/>
                </a:lnSpc>
                <a:buFont typeface="Arial"/>
                <a:buChar char="•"/>
              </a:pPr>
              <a:r>
                <a:rPr lang="en-US" sz="2319">
                  <a:solidFill>
                    <a:srgbClr val="2E2E2E"/>
                  </a:solidFill>
                  <a:latin typeface="Cabin"/>
                  <a:ea typeface="Cabin"/>
                  <a:cs typeface="Cabin"/>
                  <a:sym typeface="Cabin"/>
                </a:rPr>
                <a:t>Purchase your bidding</a:t>
              </a:r>
            </a:p>
            <a:p>
              <a:pPr algn="l" marL="500812" indent="-250406" lvl="1">
                <a:lnSpc>
                  <a:spcPts val="3247"/>
                </a:lnSpc>
                <a:buFont typeface="Arial"/>
                <a:buChar char="•"/>
              </a:pPr>
              <a:r>
                <a:rPr lang="en-US" sz="2319">
                  <a:solidFill>
                    <a:srgbClr val="2E2E2E"/>
                  </a:solidFill>
                  <a:latin typeface="Cabin"/>
                  <a:ea typeface="Cabin"/>
                  <a:cs typeface="Cabin"/>
                  <a:sym typeface="Cabin"/>
                </a:rPr>
                <a:t>Edit Profile</a:t>
              </a:r>
            </a:p>
            <a:p>
              <a:pPr algn="l" marL="500812" indent="-250406" lvl="1">
                <a:lnSpc>
                  <a:spcPts val="3247"/>
                </a:lnSpc>
                <a:buFont typeface="Arial"/>
                <a:buChar char="•"/>
              </a:pPr>
              <a:r>
                <a:rPr lang="en-US" sz="2319">
                  <a:solidFill>
                    <a:srgbClr val="2E2E2E"/>
                  </a:solidFill>
                  <a:latin typeface="Cabin"/>
                  <a:ea typeface="Cabin"/>
                  <a:cs typeface="Cabin"/>
                  <a:sym typeface="Cabin"/>
                </a:rPr>
                <a:t>Change password</a:t>
              </a:r>
            </a:p>
          </p:txBody>
        </p:sp>
      </p:grpSp>
      <p:grpSp>
        <p:nvGrpSpPr>
          <p:cNvPr name="Group 12" id="12"/>
          <p:cNvGrpSpPr/>
          <p:nvPr/>
        </p:nvGrpSpPr>
        <p:grpSpPr>
          <a:xfrm rot="0">
            <a:off x="12328894" y="2570241"/>
            <a:ext cx="9172339" cy="5789764"/>
            <a:chOff x="0" y="0"/>
            <a:chExt cx="12229785" cy="7719685"/>
          </a:xfrm>
        </p:grpSpPr>
        <p:sp>
          <p:nvSpPr>
            <p:cNvPr name="Freeform 13" id="13"/>
            <p:cNvSpPr/>
            <p:nvPr/>
          </p:nvSpPr>
          <p:spPr>
            <a:xfrm flipH="false" flipV="false" rot="3640828">
              <a:off x="928992" y="88454"/>
              <a:ext cx="2205766" cy="3421978"/>
            </a:xfrm>
            <a:custGeom>
              <a:avLst/>
              <a:gdLst/>
              <a:ahLst/>
              <a:cxnLst/>
              <a:rect r="r" b="b" t="t" l="l"/>
              <a:pathLst>
                <a:path h="3421978" w="2205766">
                  <a:moveTo>
                    <a:pt x="0" y="0"/>
                  </a:moveTo>
                  <a:lnTo>
                    <a:pt x="2205766" y="0"/>
                  </a:lnTo>
                  <a:lnTo>
                    <a:pt x="2205766" y="3421978"/>
                  </a:lnTo>
                  <a:lnTo>
                    <a:pt x="0" y="342197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558835" y="1323746"/>
              <a:ext cx="11024909" cy="1049363"/>
            </a:xfrm>
            <a:prstGeom prst="rect">
              <a:avLst/>
            </a:prstGeom>
          </p:spPr>
          <p:txBody>
            <a:bodyPr anchor="t" rtlCol="false" tIns="0" lIns="0" bIns="0" rIns="0">
              <a:spAutoFit/>
            </a:bodyPr>
            <a:lstStyle/>
            <a:p>
              <a:pPr algn="l">
                <a:lnSpc>
                  <a:spcPts val="5989"/>
                </a:lnSpc>
              </a:pPr>
              <a:r>
                <a:rPr lang="en-US" sz="5445" b="true">
                  <a:solidFill>
                    <a:srgbClr val="2E2E2E"/>
                  </a:solidFill>
                  <a:latin typeface="Cabin Bold"/>
                  <a:ea typeface="Cabin Bold"/>
                  <a:cs typeface="Cabin Bold"/>
                  <a:sym typeface="Cabin Bold"/>
                </a:rPr>
                <a:t>Admin</a:t>
              </a:r>
            </a:p>
          </p:txBody>
        </p:sp>
        <p:sp>
          <p:nvSpPr>
            <p:cNvPr name="TextBox 15" id="15"/>
            <p:cNvSpPr txBox="true"/>
            <p:nvPr/>
          </p:nvSpPr>
          <p:spPr>
            <a:xfrm rot="0">
              <a:off x="440437" y="3108000"/>
              <a:ext cx="11789348" cy="4611686"/>
            </a:xfrm>
            <a:prstGeom prst="rect">
              <a:avLst/>
            </a:prstGeom>
          </p:spPr>
          <p:txBody>
            <a:bodyPr anchor="t" rtlCol="false" tIns="0" lIns="0" bIns="0" rIns="0">
              <a:spAutoFit/>
            </a:bodyPr>
            <a:lstStyle/>
            <a:p>
              <a:pPr algn="l">
                <a:lnSpc>
                  <a:spcPts val="3049"/>
                </a:lnSpc>
              </a:pPr>
            </a:p>
            <a:p>
              <a:pPr algn="l" marL="470268" indent="-235134" lvl="1">
                <a:lnSpc>
                  <a:spcPts val="3049"/>
                </a:lnSpc>
                <a:buFont typeface="Arial"/>
                <a:buChar char="•"/>
              </a:pPr>
              <a:r>
                <a:rPr lang="en-US" sz="2178">
                  <a:solidFill>
                    <a:srgbClr val="2E2E2E"/>
                  </a:solidFill>
                  <a:latin typeface="Cabin"/>
                  <a:ea typeface="Cabin"/>
                  <a:cs typeface="Cabin"/>
                  <a:sym typeface="Cabin"/>
                </a:rPr>
                <a:t>Manage user</a:t>
              </a:r>
            </a:p>
            <a:p>
              <a:pPr algn="l" marL="940536" indent="-313512" lvl="2">
                <a:lnSpc>
                  <a:spcPts val="3049"/>
                </a:lnSpc>
                <a:buFont typeface="Arial"/>
                <a:buChar char="⚬"/>
              </a:pPr>
              <a:r>
                <a:rPr lang="en-US" sz="2178">
                  <a:solidFill>
                    <a:srgbClr val="2E2E2E"/>
                  </a:solidFill>
                  <a:latin typeface="Cabin"/>
                  <a:ea typeface="Cabin"/>
                  <a:cs typeface="Cabin"/>
                  <a:sym typeface="Cabin"/>
                </a:rPr>
                <a:t>Add user</a:t>
              </a:r>
            </a:p>
            <a:p>
              <a:pPr algn="l" marL="940536" indent="-313512" lvl="2">
                <a:lnSpc>
                  <a:spcPts val="3049"/>
                </a:lnSpc>
                <a:buFont typeface="Arial"/>
                <a:buChar char="⚬"/>
              </a:pPr>
              <a:r>
                <a:rPr lang="en-US" sz="2178">
                  <a:solidFill>
                    <a:srgbClr val="2E2E2E"/>
                  </a:solidFill>
                  <a:latin typeface="Cabin"/>
                  <a:ea typeface="Cabin"/>
                  <a:cs typeface="Cabin"/>
                  <a:sym typeface="Cabin"/>
                </a:rPr>
                <a:t>Delete user</a:t>
              </a:r>
            </a:p>
            <a:p>
              <a:pPr algn="l" marL="940536" indent="-313512" lvl="2">
                <a:lnSpc>
                  <a:spcPts val="3049"/>
                </a:lnSpc>
                <a:buFont typeface="Arial"/>
                <a:buChar char="⚬"/>
              </a:pPr>
              <a:r>
                <a:rPr lang="en-US" sz="2178">
                  <a:solidFill>
                    <a:srgbClr val="2E2E2E"/>
                  </a:solidFill>
                  <a:latin typeface="Cabin"/>
                  <a:ea typeface="Cabin"/>
                  <a:cs typeface="Cabin"/>
                  <a:sym typeface="Cabin"/>
                </a:rPr>
                <a:t>Edit information</a:t>
              </a:r>
            </a:p>
            <a:p>
              <a:pPr algn="l" marL="470268" indent="-235134" lvl="1">
                <a:lnSpc>
                  <a:spcPts val="3049"/>
                </a:lnSpc>
                <a:buFont typeface="Arial"/>
                <a:buChar char="•"/>
              </a:pPr>
              <a:r>
                <a:rPr lang="en-US" sz="2178">
                  <a:solidFill>
                    <a:srgbClr val="2E2E2E"/>
                  </a:solidFill>
                  <a:latin typeface="Cabin"/>
                  <a:ea typeface="Cabin"/>
                  <a:cs typeface="Cabin"/>
                  <a:sym typeface="Cabin"/>
                </a:rPr>
                <a:t>Manage Categories</a:t>
              </a:r>
            </a:p>
            <a:p>
              <a:pPr algn="l" marL="470268" indent="-235134" lvl="1">
                <a:lnSpc>
                  <a:spcPts val="3049"/>
                </a:lnSpc>
                <a:buFont typeface="Arial"/>
                <a:buChar char="•"/>
              </a:pPr>
              <a:r>
                <a:rPr lang="en-US" sz="2178">
                  <a:solidFill>
                    <a:srgbClr val="2E2E2E"/>
                  </a:solidFill>
                  <a:latin typeface="Cabin"/>
                  <a:ea typeface="Cabin"/>
                  <a:cs typeface="Cabin"/>
                  <a:sym typeface="Cabin"/>
                </a:rPr>
                <a:t>Manage Items</a:t>
              </a:r>
            </a:p>
            <a:p>
              <a:pPr algn="l" marL="470268" indent="-235134" lvl="1">
                <a:lnSpc>
                  <a:spcPts val="3049"/>
                </a:lnSpc>
                <a:buFont typeface="Arial"/>
                <a:buChar char="•"/>
              </a:pPr>
              <a:r>
                <a:rPr lang="en-US" sz="2178">
                  <a:solidFill>
                    <a:srgbClr val="2E2E2E"/>
                  </a:solidFill>
                  <a:latin typeface="Cabin"/>
                  <a:ea typeface="Cabin"/>
                  <a:cs typeface="Cabin"/>
                  <a:sym typeface="Cabin"/>
                </a:rPr>
                <a:t>Manage Auctions</a:t>
              </a:r>
            </a:p>
            <a:p>
              <a:pPr algn="l" marL="470268" indent="-235134" lvl="1">
                <a:lnSpc>
                  <a:spcPts val="3049"/>
                </a:lnSpc>
                <a:buFont typeface="Arial"/>
                <a:buChar char="•"/>
              </a:pPr>
              <a:r>
                <a:rPr lang="en-US" sz="2178">
                  <a:solidFill>
                    <a:srgbClr val="2E2E2E"/>
                  </a:solidFill>
                  <a:latin typeface="Cabin"/>
                  <a:ea typeface="Cabin"/>
                  <a:cs typeface="Cabin"/>
                  <a:sym typeface="Cabin"/>
                </a:rPr>
                <a:t>Manage Bids</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DAGTibmgXJU</dc:identifier>
  <dcterms:modified xsi:type="dcterms:W3CDTF">2011-08-01T06:04:30Z</dcterms:modified>
  <cp:revision>1</cp:revision>
  <dc:title>Đồ án Bid Spirit</dc:title>
</cp:coreProperties>
</file>