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6" r:id="rId10"/>
    <p:sldId id="269" r:id="rId11"/>
    <p:sldId id="270" r:id="rId12"/>
    <p:sldId id="271" r:id="rId13"/>
    <p:sldId id="272" r:id="rId14"/>
    <p:sldId id="267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802" y="1110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7FCD-43F3-4CA9-AD60-91749A4D097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development/desa/publications/2018-revision-of-world-urbanization-prospect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erning.com/gov-data/population-density-land-area-cities-ma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/resources/categ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700" y="1043732"/>
            <a:ext cx="7594599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IBM Data Science Professional Certificate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373A3C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Capstone Project - The Battle of Neighborhoods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Teng-Kuei Hsu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May, 2019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No photo description available.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96"/>
          <a:stretch/>
        </p:blipFill>
        <p:spPr bwMode="auto">
          <a:xfrm>
            <a:off x="0" y="3837305"/>
            <a:ext cx="9144000" cy="3020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81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849" y="2126797"/>
            <a:ext cx="8780588" cy="3293507"/>
            <a:chOff x="53849" y="2126797"/>
            <a:chExt cx="8780588" cy="3293507"/>
          </a:xfrm>
        </p:grpSpPr>
        <p:sp>
          <p:nvSpPr>
            <p:cNvPr id="4" name="TextBox 3"/>
            <p:cNvSpPr txBox="1"/>
            <p:nvPr/>
          </p:nvSpPr>
          <p:spPr>
            <a:xfrm>
              <a:off x="3829468" y="5050972"/>
              <a:ext cx="193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 density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632076" y="3309790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cities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2126797"/>
              <a:ext cx="8448675" cy="2924175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28650" y="5610162"/>
            <a:ext cx="819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2.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Histogram of population density (0-10000 </a:t>
            </a:r>
            <a:r>
              <a:rPr lang="en-US" sz="2000" dirty="0"/>
              <a:t>persons in square miles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98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20420"/>
          <a:stretch/>
        </p:blipFill>
        <p:spPr>
          <a:xfrm>
            <a:off x="985672" y="1345916"/>
            <a:ext cx="7248856" cy="4166167"/>
          </a:xfrm>
        </p:spPr>
      </p:pic>
      <p:sp>
        <p:nvSpPr>
          <p:cNvPr id="7" name="Rectangle 6"/>
          <p:cNvSpPr/>
          <p:nvPr/>
        </p:nvSpPr>
        <p:spPr>
          <a:xfrm>
            <a:off x="985672" y="5589895"/>
            <a:ext cx="70552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3.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 visualization 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population density of US cities.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85672" y="5990005"/>
            <a:ext cx="7852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population density of the city is correlated to the color intensity of the marker.  Higher population density is indicated by a darker shade of 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894571"/>
            <a:ext cx="7153275" cy="3438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8155" y="5536978"/>
            <a:ext cx="6400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4. </a:t>
            </a:r>
            <a:r>
              <a:rPr lang="en-US" sz="2000" dirty="0" smtClean="0"/>
              <a:t>(A) </a:t>
            </a:r>
            <a:r>
              <a:rPr lang="en-US" sz="2000" dirty="0"/>
              <a:t>Top 10 venue categories that are positively correlated with population density. </a:t>
            </a:r>
          </a:p>
        </p:txBody>
      </p:sp>
    </p:spTree>
    <p:extLst>
      <p:ext uri="{BB962C8B-B14F-4D97-AF65-F5344CB8AC3E}">
        <p14:creationId xmlns:p14="http://schemas.microsoft.com/office/powerpoint/2010/main" val="234627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8155" y="5536978"/>
            <a:ext cx="6400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4. </a:t>
            </a:r>
            <a:r>
              <a:rPr lang="en-US" sz="2000" dirty="0" smtClean="0"/>
              <a:t>(B) </a:t>
            </a:r>
            <a:r>
              <a:rPr lang="en-US" sz="2000" dirty="0"/>
              <a:t>Top 10 venue categories that are </a:t>
            </a:r>
            <a:r>
              <a:rPr lang="en-US" sz="2000" dirty="0" smtClean="0"/>
              <a:t>negatively correlated </a:t>
            </a:r>
            <a:r>
              <a:rPr lang="en-US" sz="2000" dirty="0"/>
              <a:t>with population density.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935" y="1827212"/>
            <a:ext cx="6480165" cy="33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5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2072137"/>
            <a:ext cx="5584826" cy="22987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7687" y="4998108"/>
            <a:ext cx="6103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Figure 5. The accuracy and F1-score of K Nearest Neighbor, Decision Tree, and Logistic Regression in predicting the population density based on the composition of venues.</a:t>
            </a:r>
            <a:endParaRPr lang="en-US" sz="2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0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diverse restaurant types that are positively correlated with population density come from different cultures, </a:t>
            </a:r>
            <a:r>
              <a:rPr lang="en-US" dirty="0" smtClean="0"/>
              <a:t>indicated </a:t>
            </a:r>
            <a:r>
              <a:rPr lang="en-US" dirty="0"/>
              <a:t>population diversity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Population </a:t>
            </a:r>
            <a:r>
              <a:rPr lang="en-US" dirty="0"/>
              <a:t>diversity has been known to lead to economic growth, this might explain why urbanization is connected to economic development.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suggests the composition of venues can partially explain the population density, but </a:t>
            </a:r>
            <a:r>
              <a:rPr lang="en-US" dirty="0" smtClean="0"/>
              <a:t>other </a:t>
            </a:r>
            <a:r>
              <a:rPr lang="en-US" dirty="0"/>
              <a:t>components might </a:t>
            </a:r>
            <a:r>
              <a:rPr lang="en-US" dirty="0" smtClean="0"/>
              <a:t>also exist.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these data suggest the population diversity is positively correlated with population density in the US cities, which reflected on the diversity of restaurants in high population density cities.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population diversity leads to economic growth, this might partially explain how urbanization is connected to economic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According to United Nations report, more than half of the world’s population lives in urban areas, and the proportion is expected to increase to 70 percent by </a:t>
            </a:r>
            <a:r>
              <a:rPr lang="en-US" sz="2400" dirty="0" smtClean="0"/>
              <a:t>2050. </a:t>
            </a:r>
          </a:p>
          <a:p>
            <a:r>
              <a:rPr lang="en-US" sz="2400" dirty="0" smtClean="0"/>
              <a:t>Critically</a:t>
            </a:r>
            <a:r>
              <a:rPr lang="en-US" sz="2400" dirty="0"/>
              <a:t>, economists and urbanists have found the connection between urbanization and economic development.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comparing the Foursquare Venue Category data of high population density cities to low density cities, critical features might emerge and shed light on the direction of city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9395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According to United Nations report, more than half of the world’s population lives in urban areas, and the proportion is expected to increase to 70 percent by </a:t>
            </a:r>
            <a:r>
              <a:rPr lang="en-US" sz="2400" dirty="0" smtClean="0"/>
              <a:t>2050. </a:t>
            </a:r>
          </a:p>
          <a:p>
            <a:r>
              <a:rPr lang="en-US" sz="2400" dirty="0" smtClean="0"/>
              <a:t>Critically</a:t>
            </a:r>
            <a:r>
              <a:rPr lang="en-US" sz="2400" dirty="0"/>
              <a:t>, economists and urbanists have found the connection between urbanization and economic development.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8" y="4650317"/>
            <a:ext cx="5797550" cy="825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918" y="5434476"/>
            <a:ext cx="6398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https://www.un.org/development/desa/publications/2018-revision-of-world-urbanization-prospects.html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apezoid 33"/>
          <p:cNvSpPr/>
          <p:nvPr/>
        </p:nvSpPr>
        <p:spPr>
          <a:xfrm>
            <a:off x="4984420" y="4896452"/>
            <a:ext cx="3028024" cy="1328236"/>
          </a:xfrm>
          <a:prstGeom prst="trapezoi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89285"/>
          </a:xfrm>
        </p:spPr>
        <p:txBody>
          <a:bodyPr/>
          <a:lstStyle/>
          <a:p>
            <a:r>
              <a:rPr lang="en-US" dirty="0"/>
              <a:t>Here, by comparing the Foursquare Venue Category data of high population density cities to low density cities, critical features might emerge and shed light on the direction of city development.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954789" y="4896452"/>
            <a:ext cx="3028024" cy="1328236"/>
          </a:xfrm>
          <a:prstGeom prst="trapezoi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00095" y="5184515"/>
            <a:ext cx="1523472" cy="1001844"/>
            <a:chOff x="5214673" y="5128157"/>
            <a:chExt cx="1523472" cy="1001844"/>
          </a:xfrm>
        </p:grpSpPr>
        <p:pic>
          <p:nvPicPr>
            <p:cNvPr id="10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78" b="95142" l="6599" r="96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61376" y="5184515"/>
            <a:ext cx="1523472" cy="1001844"/>
            <a:chOff x="5214673" y="5128157"/>
            <a:chExt cx="1523472" cy="1001844"/>
          </a:xfrm>
        </p:grpSpPr>
        <p:pic>
          <p:nvPicPr>
            <p:cNvPr id="17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96349" y="4323436"/>
            <a:ext cx="1523472" cy="1001844"/>
            <a:chOff x="5214673" y="5128157"/>
            <a:chExt cx="1523472" cy="1001844"/>
          </a:xfrm>
        </p:grpSpPr>
        <p:pic>
          <p:nvPicPr>
            <p:cNvPr id="23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97156" y="5059648"/>
            <a:ext cx="1523472" cy="1001844"/>
            <a:chOff x="5214673" y="5128157"/>
            <a:chExt cx="1523472" cy="1001844"/>
          </a:xfrm>
        </p:grpSpPr>
        <p:pic>
          <p:nvPicPr>
            <p:cNvPr id="36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16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</a:t>
            </a:r>
            <a:r>
              <a:rPr lang="en-US" dirty="0" smtClean="0"/>
              <a:t>density </a:t>
            </a:r>
            <a:r>
              <a:rPr lang="en-US" dirty="0"/>
              <a:t>data of US cities could be obtained from governing website (</a:t>
            </a:r>
            <a:r>
              <a:rPr lang="en-US" u="sng" dirty="0">
                <a:hlinkClick r:id="rId2"/>
              </a:rPr>
              <a:t>https://www.governing.com/gov-data/population-density-land-area-cities-map.html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3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9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the venues surrounding the geographic coordinates of these </a:t>
            </a:r>
            <a:r>
              <a:rPr lang="en-US" dirty="0" smtClean="0"/>
              <a:t>cities </a:t>
            </a:r>
            <a:r>
              <a:rPr lang="en-US" dirty="0"/>
              <a:t>will be collected from Foursquare API.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detailed list </a:t>
            </a:r>
            <a:r>
              <a:rPr lang="en-US" dirty="0" smtClean="0"/>
              <a:t>of venue categories can </a:t>
            </a:r>
            <a:r>
              <a:rPr lang="en-US" dirty="0"/>
              <a:t>be found on the foursquare website </a:t>
            </a:r>
            <a:r>
              <a:rPr lang="en-US" dirty="0" smtClean="0"/>
              <a:t>.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developer.foursquare.com/docs/resources/categories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Acquire population density data of US cities: 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dirty="0" smtClean="0"/>
              <a:t>- Python </a:t>
            </a:r>
            <a:r>
              <a:rPr lang="en-US" dirty="0"/>
              <a:t>library </a:t>
            </a:r>
            <a:r>
              <a:rPr lang="en-US" dirty="0" err="1"/>
              <a:t>BeautifulSoup</a:t>
            </a:r>
            <a:r>
              <a:rPr lang="en-US" dirty="0"/>
              <a:t> and </a:t>
            </a:r>
            <a:r>
              <a:rPr lang="en-US" dirty="0" smtClean="0"/>
              <a:t>requests</a:t>
            </a:r>
          </a:p>
          <a:p>
            <a:pPr lvl="0"/>
            <a:r>
              <a:rPr lang="en-US" sz="2400" b="1" dirty="0"/>
              <a:t>Acquire the geographic coordinate of the US </a:t>
            </a:r>
            <a:r>
              <a:rPr lang="en-US" sz="2400" b="1" dirty="0" smtClean="0"/>
              <a:t>cities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err="1"/>
              <a:t>Geopy</a:t>
            </a:r>
            <a:r>
              <a:rPr lang="en-US" dirty="0"/>
              <a:t> </a:t>
            </a:r>
          </a:p>
          <a:p>
            <a:r>
              <a:rPr lang="en-US" sz="2400" b="1" dirty="0"/>
              <a:t>Spatial visualization of population density of US </a:t>
            </a:r>
            <a:r>
              <a:rPr lang="en-US" sz="2400" b="1" dirty="0" smtClean="0"/>
              <a:t>cities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smtClean="0"/>
              <a:t>Folium</a:t>
            </a:r>
          </a:p>
          <a:p>
            <a:r>
              <a:rPr lang="en-US" sz="2400" b="1" dirty="0"/>
              <a:t>Collect the Nearby </a:t>
            </a:r>
            <a:r>
              <a:rPr lang="en-US" sz="2400" b="1" dirty="0" smtClean="0"/>
              <a:t>Venues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Foursquare API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1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Correlation between the venue frequency and population density: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Pandas.dataframe.corr</a:t>
            </a:r>
            <a:r>
              <a:rPr lang="en-US" dirty="0"/>
              <a:t>() </a:t>
            </a:r>
            <a:endParaRPr lang="en-US" dirty="0" smtClean="0"/>
          </a:p>
          <a:p>
            <a:pPr lvl="0"/>
            <a:r>
              <a:rPr lang="en-US" sz="2400" b="1" dirty="0"/>
              <a:t>Predict population density with Machine Learning approaches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/>
              <a:t>Nearest Neighbor, </a:t>
            </a:r>
            <a:r>
              <a:rPr lang="en-US" dirty="0" smtClean="0"/>
              <a:t>Decision Tree, and Logistic Regression</a:t>
            </a:r>
          </a:p>
          <a:p>
            <a:pPr lvl="1">
              <a:buFontTx/>
              <a:buChar char="-"/>
            </a:pPr>
            <a:r>
              <a:rPr lang="en-US" dirty="0" smtClean="0"/>
              <a:t>Evaluated by accuracy </a:t>
            </a:r>
            <a:r>
              <a:rPr lang="en-US" dirty="0"/>
              <a:t>score and F1 score.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54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84" y="1710871"/>
            <a:ext cx="5340031" cy="3436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1984" y="5500692"/>
            <a:ext cx="5870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1. Basic statistics of population density data from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governing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47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573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</vt:lpstr>
      <vt:lpstr>INTRODUCTION </vt:lpstr>
      <vt:lpstr>INTRODUCTION </vt:lpstr>
      <vt:lpstr>DATA ACQUISITION</vt:lpstr>
      <vt:lpstr>DATA ACQUISITION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TengKuei Hsu</dc:creator>
  <cp:lastModifiedBy>TengKuei Hsu</cp:lastModifiedBy>
  <cp:revision>8</cp:revision>
  <dcterms:created xsi:type="dcterms:W3CDTF">2019-05-28T06:27:42Z</dcterms:created>
  <dcterms:modified xsi:type="dcterms:W3CDTF">2019-05-28T07:08:15Z</dcterms:modified>
</cp:coreProperties>
</file>