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3" r:id="rId8"/>
    <p:sldId id="262" r:id="rId9"/>
    <p:sldId id="264" r:id="rId10"/>
    <p:sldId id="265" r:id="rId11"/>
    <p:sldId id="280" r:id="rId12"/>
    <p:sldId id="275" r:id="rId13"/>
    <p:sldId id="278" r:id="rId14"/>
    <p:sldId id="281" r:id="rId15"/>
    <p:sldId id="282" r:id="rId16"/>
    <p:sldId id="279" r:id="rId17"/>
    <p:sldId id="266" r:id="rId18"/>
    <p:sldId id="267" r:id="rId19"/>
    <p:sldId id="268" r:id="rId20"/>
    <p:sldId id="269" r:id="rId21"/>
    <p:sldId id="270" r:id="rId22"/>
    <p:sldId id="271" r:id="rId23"/>
    <p:sldId id="277" r:id="rId24"/>
    <p:sldId id="272" r:id="rId25"/>
    <p:sldId id="273" r:id="rId26"/>
    <p:sldId id="274" r:id="rId27"/>
    <p:sldId id="276" r:id="rId28"/>
    <p:sldId id="283" r:id="rId29"/>
    <p:sldId id="284" r:id="rId30"/>
    <p:sldId id="289" r:id="rId31"/>
    <p:sldId id="290" r:id="rId32"/>
    <p:sldId id="285" r:id="rId33"/>
    <p:sldId id="286" r:id="rId34"/>
    <p:sldId id="287" r:id="rId35"/>
    <p:sldId id="28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13" autoAdjust="0"/>
    <p:restoredTop sz="94660"/>
  </p:normalViewPr>
  <p:slideViewPr>
    <p:cSldViewPr snapToGrid="0">
      <p:cViewPr varScale="1">
        <p:scale>
          <a:sx n="116" d="100"/>
          <a:sy n="116" d="100"/>
        </p:scale>
        <p:origin x="1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404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639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7772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69126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8946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2096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1356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7514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633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346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213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964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002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1420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3774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5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235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12/11/2017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595196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419" y="3750277"/>
            <a:ext cx="8825660" cy="1653180"/>
          </a:xfrm>
        </p:spPr>
        <p:txBody>
          <a:bodyPr>
            <a:normAutofit fontScale="90000"/>
          </a:bodyPr>
          <a:lstStyle/>
          <a:p>
            <a:pPr algn="ctr"/>
            <a:r>
              <a:rPr lang="en-IN" sz="5300" dirty="0" smtClean="0"/>
              <a:t/>
            </a:r>
            <a:br>
              <a:rPr lang="en-IN" sz="5300" dirty="0" smtClean="0"/>
            </a:br>
            <a:r>
              <a:rPr lang="en-IN" sz="5300" dirty="0"/>
              <a:t/>
            </a:r>
            <a:br>
              <a:rPr lang="en-IN" sz="5300" dirty="0"/>
            </a:br>
            <a:r>
              <a:rPr lang="en-IN" sz="5300" dirty="0" smtClean="0"/>
              <a:t/>
            </a:r>
            <a:br>
              <a:rPr lang="en-IN" sz="5300" dirty="0" smtClean="0"/>
            </a:br>
            <a:r>
              <a:rPr lang="en-IN" sz="5300" dirty="0"/>
              <a:t/>
            </a:r>
            <a:br>
              <a:rPr lang="en-IN" sz="5300" dirty="0"/>
            </a:br>
            <a:r>
              <a:rPr lang="en-IN" sz="5300" dirty="0" smtClean="0"/>
              <a:t/>
            </a:r>
            <a:br>
              <a:rPr lang="en-IN" sz="5300" dirty="0" smtClean="0"/>
            </a:br>
            <a:r>
              <a:rPr lang="en-IN" sz="5300" dirty="0"/>
              <a:t/>
            </a:r>
            <a:br>
              <a:rPr lang="en-IN" sz="5300" dirty="0"/>
            </a:br>
            <a:r>
              <a:rPr lang="en-IN" sz="5300" dirty="0" smtClean="0"/>
              <a:t/>
            </a:r>
            <a:br>
              <a:rPr lang="en-IN" sz="5300" dirty="0" smtClean="0"/>
            </a:br>
            <a:r>
              <a:rPr lang="en-IN" sz="5300" dirty="0"/>
              <a:t/>
            </a:r>
            <a:br>
              <a:rPr lang="en-IN" sz="5300" dirty="0"/>
            </a:br>
            <a:r>
              <a:rPr lang="en-IN" sz="5300" dirty="0" smtClean="0"/>
              <a:t>IDS 494-PYTHON </a:t>
            </a:r>
            <a:br>
              <a:rPr lang="en-IN" sz="5300" dirty="0" smtClean="0"/>
            </a:br>
            <a:r>
              <a:rPr lang="en-IN" sz="5300" dirty="0" smtClean="0"/>
              <a:t>FOR </a:t>
            </a:r>
            <a:br>
              <a:rPr lang="en-IN" sz="5300" dirty="0" smtClean="0"/>
            </a:br>
            <a:r>
              <a:rPr lang="en-IN" sz="5300" dirty="0" smtClean="0"/>
              <a:t>DATA SCIENCE</a:t>
            </a:r>
            <a:r>
              <a:rPr lang="en-IN" dirty="0"/>
              <a:t/>
            </a:r>
            <a:br>
              <a:rPr lang="en-IN" dirty="0"/>
            </a:br>
            <a:r>
              <a:rPr lang="en-IN" dirty="0"/>
              <a:t/>
            </a:r>
            <a:br>
              <a:rPr lang="en-IN" dirty="0"/>
            </a:br>
            <a:r>
              <a:rPr lang="en-IN" dirty="0" smtClean="0"/>
              <a:t/>
            </a:r>
            <a:br>
              <a:rPr lang="en-IN" dirty="0" smtClean="0"/>
            </a:br>
            <a:r>
              <a:rPr lang="en-IN" dirty="0"/>
              <a:t>A STUDY ON “FLIGHT DELAYS”</a:t>
            </a:r>
            <a:br>
              <a:rPr lang="en-IN" dirty="0"/>
            </a:br>
            <a:r>
              <a:rPr lang="en-IN" dirty="0" smtClean="0"/>
              <a:t/>
            </a:r>
            <a:br>
              <a:rPr lang="en-IN" dirty="0" smtClean="0"/>
            </a:br>
            <a:endParaRPr lang="en-IN" dirty="0"/>
          </a:p>
        </p:txBody>
      </p:sp>
      <p:sp>
        <p:nvSpPr>
          <p:cNvPr id="3" name="Subtitle 2"/>
          <p:cNvSpPr>
            <a:spLocks noGrp="1"/>
          </p:cNvSpPr>
          <p:nvPr>
            <p:ph type="body" idx="1"/>
          </p:nvPr>
        </p:nvSpPr>
        <p:spPr>
          <a:xfrm>
            <a:off x="881451" y="4650556"/>
            <a:ext cx="10364452" cy="1140644"/>
          </a:xfrm>
        </p:spPr>
        <p:txBody>
          <a:bodyPr>
            <a:normAutofit fontScale="70000" lnSpcReduction="20000"/>
          </a:bodyPr>
          <a:lstStyle/>
          <a:p>
            <a:pPr algn="r"/>
            <a:r>
              <a:rPr lang="en-IN" sz="1600" b="1" dirty="0" smtClean="0"/>
              <a:t>Group Members:</a:t>
            </a:r>
          </a:p>
          <a:p>
            <a:pPr algn="r"/>
            <a:r>
              <a:rPr lang="en-IN" b="1" dirty="0" smtClean="0"/>
              <a:t>RUITING CHEN</a:t>
            </a:r>
          </a:p>
          <a:p>
            <a:pPr algn="r"/>
            <a:r>
              <a:rPr lang="en-IN" b="1" dirty="0"/>
              <a:t>DEVYANI </a:t>
            </a:r>
            <a:r>
              <a:rPr lang="en-IN" b="1" dirty="0" smtClean="0"/>
              <a:t>SINGH</a:t>
            </a:r>
            <a:endParaRPr lang="en-IN" sz="1600" b="1" dirty="0" smtClean="0"/>
          </a:p>
          <a:p>
            <a:pPr algn="r"/>
            <a:r>
              <a:rPr lang="en-IN" b="1" dirty="0" smtClean="0"/>
              <a:t>TARUN KHURANA</a:t>
            </a:r>
          </a:p>
        </p:txBody>
      </p:sp>
    </p:spTree>
    <p:extLst>
      <p:ext uri="{BB962C8B-B14F-4D97-AF65-F5344CB8AC3E}">
        <p14:creationId xmlns:p14="http://schemas.microsoft.com/office/powerpoint/2010/main" val="2537606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6"/>
            <a:ext cx="10364451" cy="4843169"/>
          </a:xfrm>
        </p:spPr>
        <p:txBody>
          <a:bodyPr>
            <a:normAutofit/>
          </a:bodyPr>
          <a:lstStyle/>
          <a:p>
            <a:pPr algn="ctr"/>
            <a:r>
              <a:rPr lang="en-IN" sz="10700" dirty="0" smtClean="0"/>
              <a:t>DESCRIPTIVE ANALYSIS</a:t>
            </a:r>
            <a:r>
              <a:rPr lang="en-IN" dirty="0" smtClean="0"/>
              <a:t/>
            </a:r>
            <a:br>
              <a:rPr lang="en-IN" dirty="0" smtClean="0"/>
            </a:br>
            <a:r>
              <a:rPr lang="en-IN" dirty="0" smtClean="0"/>
              <a:t>STUDYING THE DATASETS</a:t>
            </a:r>
            <a:endParaRPr lang="en-IN" dirty="0"/>
          </a:p>
        </p:txBody>
      </p:sp>
    </p:spTree>
    <p:extLst>
      <p:ext uri="{BB962C8B-B14F-4D97-AF65-F5344CB8AC3E}">
        <p14:creationId xmlns:p14="http://schemas.microsoft.com/office/powerpoint/2010/main" val="2776885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4970" y="1399775"/>
            <a:ext cx="10696801" cy="638031"/>
          </a:xfrm>
        </p:spPr>
        <p:txBody>
          <a:bodyPr/>
          <a:lstStyle/>
          <a:p>
            <a:r>
              <a:rPr lang="en-IN" dirty="0" smtClean="0"/>
              <a:t>Visual snapshot of all the numerical data</a:t>
            </a:r>
            <a:endParaRPr lang="en-IN" dirty="0"/>
          </a:p>
        </p:txBody>
      </p:sp>
      <p:sp>
        <p:nvSpPr>
          <p:cNvPr id="4" name="Title 1"/>
          <p:cNvSpPr>
            <a:spLocks noGrp="1"/>
          </p:cNvSpPr>
          <p:nvPr>
            <p:ph type="title"/>
          </p:nvPr>
        </p:nvSpPr>
        <p:spPr/>
        <p:txBody>
          <a:bodyPr/>
          <a:lstStyle/>
          <a:p>
            <a:r>
              <a:rPr lang="en-IN" dirty="0" smtClean="0"/>
              <a:t>NUMERICAL DATA ANALYSIS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697" y="1853248"/>
            <a:ext cx="9588137" cy="4787826"/>
          </a:xfrm>
          <a:prstGeom prst="rect">
            <a:avLst/>
          </a:prstGeom>
        </p:spPr>
      </p:pic>
    </p:spTree>
    <p:extLst>
      <p:ext uri="{BB962C8B-B14F-4D97-AF65-F5344CB8AC3E}">
        <p14:creationId xmlns:p14="http://schemas.microsoft.com/office/powerpoint/2010/main" val="1557213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954" y="352042"/>
            <a:ext cx="10342003" cy="757667"/>
          </a:xfrm>
        </p:spPr>
        <p:txBody>
          <a:bodyPr>
            <a:normAutofit/>
          </a:bodyPr>
          <a:lstStyle/>
          <a:p>
            <a:r>
              <a:rPr lang="en-IN" dirty="0" smtClean="0"/>
              <a:t>Displaying Correlation Matrix of all numerical data to visualize their relationships. </a:t>
            </a:r>
          </a:p>
          <a:p>
            <a:pPr lvl="1"/>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54" y="1101471"/>
            <a:ext cx="5910047" cy="50226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571" y="1109708"/>
            <a:ext cx="5925488" cy="5022651"/>
          </a:xfrm>
          <a:prstGeom prst="rect">
            <a:avLst/>
          </a:prstGeom>
        </p:spPr>
      </p:pic>
    </p:spTree>
    <p:extLst>
      <p:ext uri="{BB962C8B-B14F-4D97-AF65-F5344CB8AC3E}">
        <p14:creationId xmlns:p14="http://schemas.microsoft.com/office/powerpoint/2010/main" val="3749664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437" y="361895"/>
            <a:ext cx="9404723" cy="679820"/>
          </a:xfrm>
        </p:spPr>
        <p:txBody>
          <a:bodyPr/>
          <a:lstStyle/>
          <a:p>
            <a:r>
              <a:rPr lang="en-IN" sz="3200" dirty="0" smtClean="0"/>
              <a:t>Analysis</a:t>
            </a:r>
            <a:endParaRPr lang="en-IN" dirty="0"/>
          </a:p>
        </p:txBody>
      </p:sp>
      <p:sp>
        <p:nvSpPr>
          <p:cNvPr id="3" name="Content Placeholder 2"/>
          <p:cNvSpPr>
            <a:spLocks noGrp="1"/>
          </p:cNvSpPr>
          <p:nvPr>
            <p:ph idx="1"/>
          </p:nvPr>
        </p:nvSpPr>
        <p:spPr>
          <a:xfrm>
            <a:off x="444249" y="1137904"/>
            <a:ext cx="10962415" cy="1601636"/>
          </a:xfrm>
        </p:spPr>
        <p:txBody>
          <a:bodyPr>
            <a:normAutofit fontScale="85000" lnSpcReduction="10000"/>
          </a:bodyPr>
          <a:lstStyle/>
          <a:p>
            <a:r>
              <a:rPr lang="en-IN" dirty="0" smtClean="0"/>
              <a:t>From Correlation Matrix, </a:t>
            </a:r>
          </a:p>
          <a:p>
            <a:pPr lvl="1"/>
            <a:r>
              <a:rPr lang="en-IN" dirty="0" smtClean="0"/>
              <a:t>we see that a strong correlation exists between departure delay , arrival delay and late aircraft delay.</a:t>
            </a:r>
          </a:p>
          <a:p>
            <a:pPr lvl="1"/>
            <a:r>
              <a:rPr lang="en-IN" dirty="0" smtClean="0"/>
              <a:t>we </a:t>
            </a:r>
            <a:r>
              <a:rPr lang="en-IN" dirty="0"/>
              <a:t>see that a strong correlation exists between departure delay , arrival delay and a</a:t>
            </a:r>
            <a:r>
              <a:rPr lang="en-IN" dirty="0" smtClean="0"/>
              <a:t>irline delay.</a:t>
            </a:r>
          </a:p>
          <a:p>
            <a:r>
              <a:rPr lang="en-IN" dirty="0" smtClean="0"/>
              <a:t>Some direct correlation like departure delay to arrival delay also exists.</a:t>
            </a:r>
          </a:p>
          <a:p>
            <a:pPr marL="0" indent="0">
              <a:buNone/>
            </a:pPr>
            <a:endParaRPr lang="en-IN" dirty="0"/>
          </a:p>
        </p:txBody>
      </p:sp>
      <p:pic>
        <p:nvPicPr>
          <p:cNvPr id="5" name="Picture 4"/>
          <p:cNvPicPr>
            <a:picLocks noChangeAspect="1"/>
          </p:cNvPicPr>
          <p:nvPr/>
        </p:nvPicPr>
        <p:blipFill>
          <a:blip r:embed="rId2"/>
          <a:stretch>
            <a:fillRect/>
          </a:stretch>
        </p:blipFill>
        <p:spPr>
          <a:xfrm>
            <a:off x="367437" y="2996563"/>
            <a:ext cx="3823840" cy="2105025"/>
          </a:xfrm>
          <a:prstGeom prst="rect">
            <a:avLst/>
          </a:prstGeom>
        </p:spPr>
      </p:pic>
      <p:pic>
        <p:nvPicPr>
          <p:cNvPr id="7" name="Picture 6"/>
          <p:cNvPicPr>
            <a:picLocks noChangeAspect="1"/>
          </p:cNvPicPr>
          <p:nvPr/>
        </p:nvPicPr>
        <p:blipFill>
          <a:blip r:embed="rId3"/>
          <a:stretch>
            <a:fillRect/>
          </a:stretch>
        </p:blipFill>
        <p:spPr>
          <a:xfrm>
            <a:off x="4191277" y="2996563"/>
            <a:ext cx="2987185" cy="2105025"/>
          </a:xfrm>
          <a:prstGeom prst="rect">
            <a:avLst/>
          </a:prstGeom>
        </p:spPr>
      </p:pic>
      <p:pic>
        <p:nvPicPr>
          <p:cNvPr id="9" name="Picture 8"/>
          <p:cNvPicPr>
            <a:picLocks noChangeAspect="1"/>
          </p:cNvPicPr>
          <p:nvPr/>
        </p:nvPicPr>
        <p:blipFill>
          <a:blip r:embed="rId4"/>
          <a:stretch>
            <a:fillRect/>
          </a:stretch>
        </p:blipFill>
        <p:spPr>
          <a:xfrm>
            <a:off x="7529863" y="2996561"/>
            <a:ext cx="3472439" cy="2105025"/>
          </a:xfrm>
          <a:prstGeom prst="rect">
            <a:avLst/>
          </a:prstGeom>
        </p:spPr>
      </p:pic>
      <p:pic>
        <p:nvPicPr>
          <p:cNvPr id="10" name="Picture 9"/>
          <p:cNvPicPr>
            <a:picLocks noChangeAspect="1"/>
          </p:cNvPicPr>
          <p:nvPr/>
        </p:nvPicPr>
        <p:blipFill>
          <a:blip r:embed="rId5"/>
          <a:stretch>
            <a:fillRect/>
          </a:stretch>
        </p:blipFill>
        <p:spPr>
          <a:xfrm>
            <a:off x="11003009" y="2996561"/>
            <a:ext cx="807310" cy="2105025"/>
          </a:xfrm>
          <a:prstGeom prst="rect">
            <a:avLst/>
          </a:prstGeom>
        </p:spPr>
      </p:pic>
    </p:spTree>
    <p:extLst>
      <p:ext uri="{BB962C8B-B14F-4D97-AF65-F5344CB8AC3E}">
        <p14:creationId xmlns:p14="http://schemas.microsoft.com/office/powerpoint/2010/main" val="3594969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7442"/>
          </a:xfrm>
        </p:spPr>
        <p:txBody>
          <a:bodyPr/>
          <a:lstStyle/>
          <a:p>
            <a:r>
              <a:rPr lang="en-IN" dirty="0" smtClean="0"/>
              <a:t>Linear Regression</a:t>
            </a:r>
            <a:br>
              <a:rPr lang="en-IN" dirty="0" smtClean="0"/>
            </a:br>
            <a:endParaRPr lang="en-IN" dirty="0"/>
          </a:p>
        </p:txBody>
      </p:sp>
      <p:sp>
        <p:nvSpPr>
          <p:cNvPr id="3" name="Content Placeholder 2"/>
          <p:cNvSpPr>
            <a:spLocks noGrp="1"/>
          </p:cNvSpPr>
          <p:nvPr>
            <p:ph idx="1"/>
          </p:nvPr>
        </p:nvSpPr>
        <p:spPr>
          <a:xfrm>
            <a:off x="646111" y="1665513"/>
            <a:ext cx="4282940" cy="4502331"/>
          </a:xfrm>
        </p:spPr>
        <p:txBody>
          <a:bodyPr>
            <a:normAutofit/>
          </a:bodyPr>
          <a:lstStyle/>
          <a:p>
            <a:r>
              <a:rPr lang="en-IN" dirty="0" smtClean="0"/>
              <a:t>From correlation matrix we found out that Late Air craft delay shows some relation with departure and arrival delay.</a:t>
            </a:r>
          </a:p>
          <a:p>
            <a:r>
              <a:rPr lang="en-IN" dirty="0" smtClean="0"/>
              <a:t>Plot of linear regression between late aircraft delay and departure delay</a:t>
            </a:r>
          </a:p>
          <a:p>
            <a:r>
              <a:rPr lang="en-IN" dirty="0" smtClean="0"/>
              <a:t>Analysis- Positive relationship exists. Whenever the delay is because of the aircraft, the flight departure will be delayed.</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302" y="1552302"/>
            <a:ext cx="6540143" cy="4905107"/>
          </a:xfrm>
          <a:prstGeom prst="rect">
            <a:avLst/>
          </a:prstGeom>
        </p:spPr>
      </p:pic>
    </p:spTree>
    <p:extLst>
      <p:ext uri="{BB962C8B-B14F-4D97-AF65-F5344CB8AC3E}">
        <p14:creationId xmlns:p14="http://schemas.microsoft.com/office/powerpoint/2010/main" val="2116037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46111" y="452718"/>
            <a:ext cx="9404723" cy="827442"/>
          </a:xfrm>
        </p:spPr>
        <p:txBody>
          <a:bodyPr/>
          <a:lstStyle/>
          <a:p>
            <a:r>
              <a:rPr lang="en-IN" dirty="0" smtClean="0"/>
              <a:t>Linear Regression</a:t>
            </a:r>
            <a:br>
              <a:rPr lang="en-IN" dirty="0" smtClean="0"/>
            </a:br>
            <a:endParaRPr lang="en-IN" dirty="0"/>
          </a:p>
        </p:txBody>
      </p:sp>
      <p:sp>
        <p:nvSpPr>
          <p:cNvPr id="7" name="Content Placeholder 2"/>
          <p:cNvSpPr>
            <a:spLocks noGrp="1"/>
          </p:cNvSpPr>
          <p:nvPr>
            <p:ph idx="1"/>
          </p:nvPr>
        </p:nvSpPr>
        <p:spPr>
          <a:xfrm>
            <a:off x="646111" y="1665513"/>
            <a:ext cx="4282940" cy="4502331"/>
          </a:xfrm>
        </p:spPr>
        <p:txBody>
          <a:bodyPr>
            <a:normAutofit/>
          </a:bodyPr>
          <a:lstStyle/>
          <a:p>
            <a:r>
              <a:rPr lang="en-IN" dirty="0" smtClean="0"/>
              <a:t>From correlation matrix we found out that Airline delay shows some relation with departure and arrival delay.</a:t>
            </a:r>
          </a:p>
          <a:p>
            <a:r>
              <a:rPr lang="en-IN" dirty="0" smtClean="0"/>
              <a:t>Plot of linear regression between airline delay and departure delay</a:t>
            </a:r>
          </a:p>
          <a:p>
            <a:r>
              <a:rPr lang="en-IN" dirty="0" smtClean="0"/>
              <a:t>Analysis- Positive relationship exists. Whenever the delay is because of the airline, the flight departure will be delayed.</a:t>
            </a:r>
          </a:p>
          <a:p>
            <a:pPr marL="0" indent="0">
              <a:buNone/>
            </a:pP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800" y="1460858"/>
            <a:ext cx="6772372" cy="5079279"/>
          </a:xfrm>
          <a:prstGeom prst="rect">
            <a:avLst/>
          </a:prstGeom>
        </p:spPr>
      </p:pic>
    </p:spTree>
    <p:extLst>
      <p:ext uri="{BB962C8B-B14F-4D97-AF65-F5344CB8AC3E}">
        <p14:creationId xmlns:p14="http://schemas.microsoft.com/office/powerpoint/2010/main" val="286979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3568"/>
          </a:xfrm>
        </p:spPr>
        <p:txBody>
          <a:bodyPr/>
          <a:lstStyle/>
          <a:p>
            <a:r>
              <a:rPr lang="en-IN" dirty="0" smtClean="0"/>
              <a:t>CATEGORICAL DATA ANALYSIS</a:t>
            </a:r>
            <a:endParaRPr lang="en-IN" dirty="0"/>
          </a:p>
        </p:txBody>
      </p:sp>
      <p:sp>
        <p:nvSpPr>
          <p:cNvPr id="3" name="Content Placeholder 2"/>
          <p:cNvSpPr>
            <a:spLocks noGrp="1"/>
          </p:cNvSpPr>
          <p:nvPr>
            <p:ph idx="1"/>
          </p:nvPr>
        </p:nvSpPr>
        <p:spPr>
          <a:xfrm>
            <a:off x="646111" y="1373649"/>
            <a:ext cx="8946541" cy="1395677"/>
          </a:xfrm>
        </p:spPr>
        <p:txBody>
          <a:bodyPr/>
          <a:lstStyle/>
          <a:p>
            <a:r>
              <a:rPr lang="en-IN" dirty="0" smtClean="0"/>
              <a:t>Two data variables in consideration:</a:t>
            </a:r>
          </a:p>
          <a:p>
            <a:pPr lvl="1"/>
            <a:r>
              <a:rPr lang="en-IN" dirty="0" smtClean="0"/>
              <a:t>Airlines</a:t>
            </a:r>
          </a:p>
          <a:p>
            <a:pPr lvl="1"/>
            <a:r>
              <a:rPr lang="en-IN" dirty="0" smtClean="0"/>
              <a:t>Airports</a:t>
            </a:r>
          </a:p>
          <a:p>
            <a:endParaRPr lang="en-IN" dirty="0"/>
          </a:p>
          <a:p>
            <a:endParaRPr lang="en-IN" dirty="0" smtClean="0"/>
          </a:p>
        </p:txBody>
      </p:sp>
    </p:spTree>
    <p:extLst>
      <p:ext uri="{BB962C8B-B14F-4D97-AF65-F5344CB8AC3E}">
        <p14:creationId xmlns:p14="http://schemas.microsoft.com/office/powerpoint/2010/main" val="3132898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43558"/>
          </a:xfrm>
        </p:spPr>
        <p:txBody>
          <a:bodyPr>
            <a:normAutofit/>
          </a:bodyPr>
          <a:lstStyle/>
          <a:p>
            <a:pPr algn="l"/>
            <a:r>
              <a:rPr lang="en-IN" dirty="0" smtClean="0"/>
              <a:t>AIRLINES DATASET</a:t>
            </a:r>
            <a:endParaRPr lang="en-IN" dirty="0"/>
          </a:p>
        </p:txBody>
      </p:sp>
      <p:sp>
        <p:nvSpPr>
          <p:cNvPr id="3" name="Content Placeholder 2"/>
          <p:cNvSpPr>
            <a:spLocks noGrp="1"/>
          </p:cNvSpPr>
          <p:nvPr>
            <p:ph idx="1"/>
          </p:nvPr>
        </p:nvSpPr>
        <p:spPr>
          <a:xfrm>
            <a:off x="913774" y="1143000"/>
            <a:ext cx="10363826" cy="4648199"/>
          </a:xfrm>
        </p:spPr>
        <p:txBody>
          <a:bodyPr>
            <a:normAutofit/>
          </a:bodyPr>
          <a:lstStyle/>
          <a:p>
            <a:endParaRPr lang="en-IN" cap="none" dirty="0" smtClean="0"/>
          </a:p>
          <a:p>
            <a:r>
              <a:rPr lang="en-IN" cap="none" dirty="0" smtClean="0"/>
              <a:t>We believed </a:t>
            </a:r>
            <a:r>
              <a:rPr lang="en-IN" cap="none" dirty="0"/>
              <a:t>that higher the flights count of the airline more should be the </a:t>
            </a:r>
            <a:r>
              <a:rPr lang="en-IN" cap="none" dirty="0" smtClean="0"/>
              <a:t>delay because of which we tried finding the airlines that flew the most in United States for the year 2015 in order to see if the count of flights has any role to play in it being delayed.</a:t>
            </a:r>
          </a:p>
          <a:p>
            <a:pPr marL="0" indent="0">
              <a:buNone/>
            </a:pPr>
            <a:r>
              <a:rPr lang="en-IN" cap="none" dirty="0" smtClean="0"/>
              <a:t>  </a:t>
            </a:r>
          </a:p>
          <a:p>
            <a:pPr marL="0" indent="0">
              <a:buNone/>
            </a:pPr>
            <a:r>
              <a:rPr lang="en-IN" cap="none" dirty="0" smtClean="0"/>
              <a:t>RESULTS</a:t>
            </a:r>
          </a:p>
          <a:p>
            <a:pPr marL="0" indent="0">
              <a:buNone/>
            </a:pPr>
            <a:r>
              <a:rPr lang="en-IN" cap="none" dirty="0"/>
              <a:t>A</a:t>
            </a:r>
            <a:r>
              <a:rPr lang="en-IN" cap="none" dirty="0" smtClean="0"/>
              <a:t>irline </a:t>
            </a:r>
            <a:r>
              <a:rPr lang="en-IN" cap="none" dirty="0"/>
              <a:t>with the maximum number of FLIGHTS ('WN', </a:t>
            </a:r>
            <a:r>
              <a:rPr lang="en-IN" cap="none" dirty="0" smtClean="0"/>
              <a:t>1242403) where WN is Southwest Airlines</a:t>
            </a:r>
          </a:p>
        </p:txBody>
      </p:sp>
    </p:spTree>
    <p:extLst>
      <p:ext uri="{BB962C8B-B14F-4D97-AF65-F5344CB8AC3E}">
        <p14:creationId xmlns:p14="http://schemas.microsoft.com/office/powerpoint/2010/main" val="1963660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4294967295"/>
          </p:nvPr>
        </p:nvSpPr>
        <p:spPr>
          <a:xfrm>
            <a:off x="0" y="733425"/>
            <a:ext cx="4769708" cy="5475786"/>
          </a:xfrm>
        </p:spPr>
        <p:txBody>
          <a:bodyPr>
            <a:normAutofit/>
          </a:bodyPr>
          <a:lstStyle/>
          <a:p>
            <a:pPr algn="l"/>
            <a:r>
              <a:rPr lang="en-IN" sz="2400" cap="none" dirty="0" smtClean="0"/>
              <a:t>Here </a:t>
            </a:r>
            <a:r>
              <a:rPr lang="en-IN" sz="2400" cap="none" dirty="0"/>
              <a:t>is the pie chart </a:t>
            </a:r>
            <a:r>
              <a:rPr lang="en-IN" sz="2400" cap="none" dirty="0" smtClean="0"/>
              <a:t>depicting </a:t>
            </a:r>
            <a:r>
              <a:rPr lang="en-IN" sz="2400" cap="none" dirty="0"/>
              <a:t>the count of flights each airlines operated in the year </a:t>
            </a:r>
            <a:r>
              <a:rPr lang="en-IN" sz="2400" cap="none" dirty="0" smtClean="0"/>
              <a:t>2015</a:t>
            </a:r>
          </a:p>
          <a:p>
            <a:pPr algn="l"/>
            <a:r>
              <a:rPr lang="en-IN" sz="2400" cap="none" dirty="0" smtClean="0"/>
              <a:t>From the graph we can see that the Southwest airlines has the highest percentage of flights operating in the United States for the year 2015 followed by Delta airlines and American airlines with 15.2% and 12.5% respectively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0363" y="1308452"/>
            <a:ext cx="7086929" cy="5213797"/>
          </a:xfrm>
          <a:prstGeom prst="rect">
            <a:avLst/>
          </a:prstGeom>
        </p:spPr>
      </p:pic>
    </p:spTree>
    <p:extLst>
      <p:ext uri="{BB962C8B-B14F-4D97-AF65-F5344CB8AC3E}">
        <p14:creationId xmlns:p14="http://schemas.microsoft.com/office/powerpoint/2010/main" val="2005846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476858"/>
          </a:xfrm>
        </p:spPr>
        <p:txBody>
          <a:bodyPr>
            <a:normAutofit fontScale="90000"/>
          </a:bodyPr>
          <a:lstStyle/>
          <a:p>
            <a:r>
              <a:rPr lang="en-IN" dirty="0" smtClean="0"/>
              <a:t>Analysis</a:t>
            </a:r>
            <a:endParaRPr lang="en-IN" dirty="0"/>
          </a:p>
        </p:txBody>
      </p:sp>
      <p:sp>
        <p:nvSpPr>
          <p:cNvPr id="3" name="Content Placeholder 2"/>
          <p:cNvSpPr>
            <a:spLocks noGrp="1"/>
          </p:cNvSpPr>
          <p:nvPr>
            <p:ph idx="1"/>
          </p:nvPr>
        </p:nvSpPr>
        <p:spPr>
          <a:xfrm>
            <a:off x="852815" y="1654622"/>
            <a:ext cx="10363826" cy="3424107"/>
          </a:xfrm>
        </p:spPr>
        <p:txBody>
          <a:bodyPr/>
          <a:lstStyle/>
          <a:p>
            <a:r>
              <a:rPr lang="en-US" cap="none" dirty="0" smtClean="0"/>
              <a:t>As Southwest airlines co. has the maximum flights count in the United </a:t>
            </a:r>
            <a:r>
              <a:rPr lang="en-US" cap="none" dirty="0" err="1" smtClean="0"/>
              <a:t>States,we</a:t>
            </a:r>
            <a:r>
              <a:rPr lang="en-US" cap="none" dirty="0" smtClean="0"/>
              <a:t> tried finding if the Southwest airlines co. also has the maximum average delay</a:t>
            </a:r>
          </a:p>
          <a:p>
            <a:endParaRPr lang="en-US" cap="none" dirty="0" smtClean="0"/>
          </a:p>
          <a:p>
            <a:r>
              <a:rPr lang="en-US" cap="none" dirty="0"/>
              <a:t>C</a:t>
            </a:r>
            <a:r>
              <a:rPr lang="en-US" cap="none" dirty="0" smtClean="0"/>
              <a:t>alculating the total average delay of each airline we find that the airline codes as ‘NK’ has the highest delay, which is not Southwest Airlines</a:t>
            </a:r>
          </a:p>
          <a:p>
            <a:endParaRPr lang="en-IN" cap="none" dirty="0"/>
          </a:p>
        </p:txBody>
      </p:sp>
    </p:spTree>
    <p:extLst>
      <p:ext uri="{BB962C8B-B14F-4D97-AF65-F5344CB8AC3E}">
        <p14:creationId xmlns:p14="http://schemas.microsoft.com/office/powerpoint/2010/main" val="1092703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8"/>
            <a:ext cx="10364451" cy="650110"/>
          </a:xfrm>
        </p:spPr>
        <p:txBody>
          <a:bodyPr/>
          <a:lstStyle/>
          <a:p>
            <a:pPr algn="l"/>
            <a:r>
              <a:rPr lang="en-IN" sz="4000" dirty="0" smtClean="0"/>
              <a:t>AGENDA</a:t>
            </a:r>
            <a:endParaRPr lang="en-IN" dirty="0"/>
          </a:p>
        </p:txBody>
      </p:sp>
      <p:sp>
        <p:nvSpPr>
          <p:cNvPr id="5" name="Content Placeholder 4"/>
          <p:cNvSpPr>
            <a:spLocks noGrp="1"/>
          </p:cNvSpPr>
          <p:nvPr>
            <p:ph idx="1"/>
          </p:nvPr>
        </p:nvSpPr>
        <p:spPr>
          <a:xfrm>
            <a:off x="913775" y="1553108"/>
            <a:ext cx="10363826" cy="4522571"/>
          </a:xfrm>
        </p:spPr>
        <p:txBody>
          <a:bodyPr>
            <a:normAutofit/>
          </a:bodyPr>
          <a:lstStyle/>
          <a:p>
            <a:r>
              <a:rPr lang="en-IN" dirty="0" smtClean="0"/>
              <a:t>INTRODUCTION </a:t>
            </a:r>
          </a:p>
          <a:p>
            <a:pPr lvl="1"/>
            <a:r>
              <a:rPr lang="en-IN" dirty="0" smtClean="0"/>
              <a:t>THE PROBLEM AND ITS IMPORTANCE</a:t>
            </a:r>
          </a:p>
          <a:p>
            <a:r>
              <a:rPr lang="en-IN" dirty="0" smtClean="0"/>
              <a:t>ALL ABOUT THE DATASETS</a:t>
            </a:r>
          </a:p>
          <a:p>
            <a:r>
              <a:rPr lang="en-IN" dirty="0" smtClean="0"/>
              <a:t>THE ROADBLOCK!!</a:t>
            </a:r>
          </a:p>
          <a:p>
            <a:r>
              <a:rPr lang="en-IN" smtClean="0"/>
              <a:t>PREPARING </a:t>
            </a:r>
            <a:r>
              <a:rPr lang="en-IN" dirty="0" smtClean="0"/>
              <a:t>THE DATA	</a:t>
            </a:r>
          </a:p>
          <a:p>
            <a:pPr lvl="1"/>
            <a:r>
              <a:rPr lang="en-IN" dirty="0" smtClean="0"/>
              <a:t>CLEANING THE DATA	</a:t>
            </a:r>
          </a:p>
          <a:p>
            <a:pPr lvl="1"/>
            <a:r>
              <a:rPr lang="en-IN" dirty="0" smtClean="0"/>
              <a:t>MERGING THE DATA</a:t>
            </a:r>
          </a:p>
          <a:p>
            <a:r>
              <a:rPr lang="en-IN" dirty="0" smtClean="0"/>
              <a:t>DESCRIPTIVE STATISTICS</a:t>
            </a:r>
          </a:p>
          <a:p>
            <a:r>
              <a:rPr lang="en-IN" dirty="0" smtClean="0"/>
              <a:t>MODELING</a:t>
            </a:r>
          </a:p>
          <a:p>
            <a:r>
              <a:rPr lang="en-IN" dirty="0" smtClean="0"/>
              <a:t>CONCLUSION</a:t>
            </a:r>
          </a:p>
          <a:p>
            <a:pPr lvl="1"/>
            <a:endParaRPr lang="en-IN" dirty="0" smtClean="0"/>
          </a:p>
          <a:p>
            <a:pPr lvl="1"/>
            <a:endParaRPr lang="en-IN" dirty="0" smtClean="0"/>
          </a:p>
        </p:txBody>
      </p:sp>
    </p:spTree>
    <p:extLst>
      <p:ext uri="{BB962C8B-B14F-4D97-AF65-F5344CB8AC3E}">
        <p14:creationId xmlns:p14="http://schemas.microsoft.com/office/powerpoint/2010/main" val="4258201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78" y="1486984"/>
            <a:ext cx="6848453" cy="4696102"/>
          </a:xfrm>
          <a:prstGeom prst="rect">
            <a:avLst/>
          </a:prstGeom>
        </p:spPr>
      </p:pic>
      <p:sp>
        <p:nvSpPr>
          <p:cNvPr id="9" name="Content Placeholder 8"/>
          <p:cNvSpPr>
            <a:spLocks noGrp="1"/>
          </p:cNvSpPr>
          <p:nvPr>
            <p:ph idx="1"/>
          </p:nvPr>
        </p:nvSpPr>
        <p:spPr>
          <a:xfrm>
            <a:off x="8016" y="476250"/>
            <a:ext cx="11106776" cy="581026"/>
          </a:xfrm>
        </p:spPr>
        <p:txBody>
          <a:bodyPr/>
          <a:lstStyle/>
          <a:p>
            <a:r>
              <a:rPr lang="en-US" cap="none" dirty="0" smtClean="0"/>
              <a:t>Here </a:t>
            </a:r>
            <a:r>
              <a:rPr lang="en-US" cap="none" dirty="0"/>
              <a:t>is a plot stating the </a:t>
            </a:r>
            <a:r>
              <a:rPr lang="en-US" cap="none" dirty="0" smtClean="0"/>
              <a:t>average delays </a:t>
            </a:r>
            <a:r>
              <a:rPr lang="en-US" cap="none" dirty="0"/>
              <a:t>of each airline</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0731" y="1486984"/>
            <a:ext cx="5251269" cy="4696102"/>
          </a:xfrm>
          <a:prstGeom prst="rect">
            <a:avLst/>
          </a:prstGeom>
        </p:spPr>
      </p:pic>
    </p:spTree>
    <p:extLst>
      <p:ext uri="{BB962C8B-B14F-4D97-AF65-F5344CB8AC3E}">
        <p14:creationId xmlns:p14="http://schemas.microsoft.com/office/powerpoint/2010/main" val="3689986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524" y="976442"/>
            <a:ext cx="10363826" cy="5119558"/>
          </a:xfrm>
        </p:spPr>
        <p:txBody>
          <a:bodyPr/>
          <a:lstStyle/>
          <a:p>
            <a:endParaRPr lang="en-US" cap="none" dirty="0" smtClean="0"/>
          </a:p>
          <a:p>
            <a:endParaRPr lang="en-US" cap="none" dirty="0"/>
          </a:p>
          <a:p>
            <a:r>
              <a:rPr lang="en-US" cap="none" dirty="0" smtClean="0"/>
              <a:t>After plotting we find out that Southwest airlines co. may have the maximum number of flights running in the United States but it does not account for the maximum average delay</a:t>
            </a:r>
          </a:p>
          <a:p>
            <a:endParaRPr lang="en-US" cap="none" dirty="0" smtClean="0"/>
          </a:p>
          <a:p>
            <a:r>
              <a:rPr lang="en-US" cap="none" dirty="0" smtClean="0"/>
              <a:t>On the other hand, we noticed that the frontier airlines has the maximum average delay</a:t>
            </a:r>
          </a:p>
          <a:p>
            <a:endParaRPr lang="en-US" cap="none" dirty="0" smtClean="0"/>
          </a:p>
        </p:txBody>
      </p:sp>
    </p:spTree>
    <p:extLst>
      <p:ext uri="{BB962C8B-B14F-4D97-AF65-F5344CB8AC3E}">
        <p14:creationId xmlns:p14="http://schemas.microsoft.com/office/powerpoint/2010/main" val="153202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12" y="238817"/>
            <a:ext cx="10157732" cy="771378"/>
          </a:xfrm>
        </p:spPr>
        <p:txBody>
          <a:bodyPr>
            <a:normAutofit fontScale="90000"/>
          </a:bodyPr>
          <a:lstStyle/>
          <a:p>
            <a:pPr algn="l"/>
            <a:r>
              <a:rPr lang="en-US" sz="2200" cap="none" dirty="0" smtClean="0"/>
              <a:t>Breaking </a:t>
            </a:r>
            <a:r>
              <a:rPr lang="en-US" sz="2200" cap="none" dirty="0"/>
              <a:t>the delay in two parts, departure delay and arrival delay to analyze them separately</a:t>
            </a:r>
            <a:r>
              <a:rPr lang="en-IN" cap="none" dirty="0"/>
              <a:t/>
            </a:r>
            <a:br>
              <a:rPr lang="en-IN" cap="none" dirty="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12" y="1340557"/>
            <a:ext cx="11638188" cy="5439184"/>
          </a:xfrm>
          <a:prstGeom prst="rect">
            <a:avLst/>
          </a:prstGeom>
        </p:spPr>
      </p:pic>
    </p:spTree>
    <p:extLst>
      <p:ext uri="{BB962C8B-B14F-4D97-AF65-F5344CB8AC3E}">
        <p14:creationId xmlns:p14="http://schemas.microsoft.com/office/powerpoint/2010/main" val="1623366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3" y="769938"/>
            <a:ext cx="11590324" cy="5787616"/>
          </a:xfrm>
          <a:prstGeom prst="rect">
            <a:avLst/>
          </a:prstGeom>
        </p:spPr>
      </p:pic>
    </p:spTree>
    <p:extLst>
      <p:ext uri="{BB962C8B-B14F-4D97-AF65-F5344CB8AC3E}">
        <p14:creationId xmlns:p14="http://schemas.microsoft.com/office/powerpoint/2010/main" val="3293726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29283"/>
          </a:xfrm>
        </p:spPr>
        <p:txBody>
          <a:bodyPr/>
          <a:lstStyle/>
          <a:p>
            <a:pPr algn="l"/>
            <a:r>
              <a:rPr lang="en-IN" dirty="0" smtClean="0"/>
              <a:t>CONCLUSION-</a:t>
            </a:r>
            <a:r>
              <a:rPr lang="en-IN" dirty="0"/>
              <a:t>AIRLINES DATASET</a:t>
            </a:r>
          </a:p>
        </p:txBody>
      </p:sp>
      <p:sp>
        <p:nvSpPr>
          <p:cNvPr id="3" name="Content Placeholder 2"/>
          <p:cNvSpPr>
            <a:spLocks noGrp="1"/>
          </p:cNvSpPr>
          <p:nvPr>
            <p:ph idx="1"/>
          </p:nvPr>
        </p:nvSpPr>
        <p:spPr>
          <a:xfrm>
            <a:off x="913774" y="1447800"/>
            <a:ext cx="10363826" cy="4343399"/>
          </a:xfrm>
        </p:spPr>
        <p:txBody>
          <a:bodyPr>
            <a:normAutofit lnSpcReduction="10000"/>
          </a:bodyPr>
          <a:lstStyle/>
          <a:p>
            <a:r>
              <a:rPr lang="en-US" cap="none" dirty="0"/>
              <a:t>A</a:t>
            </a:r>
            <a:r>
              <a:rPr lang="en-US" cap="none" dirty="0" smtClean="0"/>
              <a:t>fter looking at the total flights number pie chart , we conclude that southwest airlines co. has the maximum number of flights flying in the year 2015 but does not play much of a role in the delays</a:t>
            </a:r>
          </a:p>
          <a:p>
            <a:endParaRPr lang="en-US" cap="none" dirty="0" smtClean="0"/>
          </a:p>
          <a:p>
            <a:r>
              <a:rPr lang="en-US" cap="none" dirty="0" smtClean="0"/>
              <a:t>Also, we conclude that although spirit(2%),frontier(1.6%) and united(8.8%) airlines hold very less share in the same plot ,they are the main contributors in the delays for the year 2015. </a:t>
            </a:r>
          </a:p>
          <a:p>
            <a:endParaRPr lang="en-US" cap="none" dirty="0" smtClean="0"/>
          </a:p>
          <a:p>
            <a:r>
              <a:rPr lang="en-US" cap="none" dirty="0" smtClean="0"/>
              <a:t>Here is some information about the airlines causing the most delays</a:t>
            </a:r>
          </a:p>
          <a:p>
            <a:pPr lvl="1"/>
            <a:r>
              <a:rPr lang="en-US" cap="none" dirty="0" smtClean="0"/>
              <a:t>The maximum average delay are spirit, frontier and united airlines respectively</a:t>
            </a:r>
          </a:p>
          <a:p>
            <a:pPr lvl="1"/>
            <a:r>
              <a:rPr lang="en-US" cap="none" dirty="0" smtClean="0"/>
              <a:t>The maximum departure delay are spirit, united and frontier airlines respectively</a:t>
            </a:r>
          </a:p>
          <a:p>
            <a:pPr lvl="1"/>
            <a:r>
              <a:rPr lang="en-US" cap="none" dirty="0" smtClean="0"/>
              <a:t>The maximum arrival delay are spirit, frontier and JetBlue airlines respectively.</a:t>
            </a:r>
            <a:endParaRPr lang="en-IN" cap="none" dirty="0"/>
          </a:p>
        </p:txBody>
      </p:sp>
    </p:spTree>
    <p:extLst>
      <p:ext uri="{BB962C8B-B14F-4D97-AF65-F5344CB8AC3E}">
        <p14:creationId xmlns:p14="http://schemas.microsoft.com/office/powerpoint/2010/main" val="24256370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14983"/>
          </a:xfrm>
        </p:spPr>
        <p:txBody>
          <a:bodyPr/>
          <a:lstStyle/>
          <a:p>
            <a:pPr algn="l"/>
            <a:r>
              <a:rPr lang="en-IN" dirty="0" smtClean="0"/>
              <a:t>AIRPORTS DATASET</a:t>
            </a:r>
            <a:endParaRPr lang="en-IN" dirty="0"/>
          </a:p>
        </p:txBody>
      </p:sp>
      <p:sp>
        <p:nvSpPr>
          <p:cNvPr id="3" name="Content Placeholder 2"/>
          <p:cNvSpPr>
            <a:spLocks noGrp="1"/>
          </p:cNvSpPr>
          <p:nvPr>
            <p:ph idx="1"/>
          </p:nvPr>
        </p:nvSpPr>
        <p:spPr>
          <a:xfrm>
            <a:off x="913774" y="1247776"/>
            <a:ext cx="10363826" cy="4543424"/>
          </a:xfrm>
        </p:spPr>
        <p:txBody>
          <a:bodyPr/>
          <a:lstStyle/>
          <a:p>
            <a:endParaRPr lang="en-US" cap="none" dirty="0" smtClean="0"/>
          </a:p>
          <a:p>
            <a:r>
              <a:rPr lang="en-US" cap="none" dirty="0" smtClean="0"/>
              <a:t>Lets shift our attention to the airports now to find the busiest origin airport and destination airport</a:t>
            </a:r>
          </a:p>
          <a:p>
            <a:endParaRPr lang="en-US" dirty="0" smtClean="0"/>
          </a:p>
          <a:p>
            <a:pPr marL="0" indent="0">
              <a:buNone/>
            </a:pPr>
            <a:r>
              <a:rPr lang="en-US" dirty="0" smtClean="0"/>
              <a:t>RESULTS</a:t>
            </a:r>
          </a:p>
          <a:p>
            <a:r>
              <a:rPr lang="en-US" dirty="0" smtClean="0"/>
              <a:t>Busiest </a:t>
            </a:r>
            <a:r>
              <a:rPr lang="en-US" dirty="0"/>
              <a:t>Origin Airport  ('ATL', </a:t>
            </a:r>
            <a:r>
              <a:rPr lang="en-US" dirty="0" smtClean="0"/>
              <a:t>343506)</a:t>
            </a:r>
          </a:p>
          <a:p>
            <a:r>
              <a:rPr lang="en-IN" dirty="0"/>
              <a:t>Busiest Destination Airport  ('ATL', 343076</a:t>
            </a:r>
            <a:r>
              <a:rPr lang="en-IN" dirty="0" smtClean="0"/>
              <a:t>)</a:t>
            </a:r>
          </a:p>
          <a:p>
            <a:pPr marL="457200" lvl="1" indent="0">
              <a:buNone/>
            </a:pPr>
            <a:r>
              <a:rPr lang="en-IN" cap="none" dirty="0" smtClean="0"/>
              <a:t>where ‘ATL’ is the Atlanta airport</a:t>
            </a:r>
            <a:endParaRPr lang="en-IN" cap="none" dirty="0"/>
          </a:p>
        </p:txBody>
      </p:sp>
    </p:spTree>
    <p:extLst>
      <p:ext uri="{BB962C8B-B14F-4D97-AF65-F5344CB8AC3E}">
        <p14:creationId xmlns:p14="http://schemas.microsoft.com/office/powerpoint/2010/main" val="2682485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149" y="1043117"/>
            <a:ext cx="10363826" cy="3424107"/>
          </a:xfrm>
        </p:spPr>
        <p:txBody>
          <a:bodyPr/>
          <a:lstStyle/>
          <a:p>
            <a:r>
              <a:rPr lang="en-IN" cap="none" dirty="0"/>
              <a:t>N</a:t>
            </a:r>
            <a:r>
              <a:rPr lang="en-IN" cap="none" dirty="0" smtClean="0"/>
              <a:t>ow let us try to see if the busiest airport is the airport with the most delays</a:t>
            </a:r>
          </a:p>
          <a:p>
            <a:r>
              <a:rPr lang="en-US" cap="none" dirty="0" smtClean="0"/>
              <a:t>Calculating </a:t>
            </a:r>
            <a:r>
              <a:rPr lang="en-US" cap="none" dirty="0"/>
              <a:t>the </a:t>
            </a:r>
            <a:r>
              <a:rPr lang="en-US" cap="none" dirty="0" smtClean="0"/>
              <a:t>airport with the maximum average </a:t>
            </a:r>
            <a:r>
              <a:rPr lang="en-US" cap="none" dirty="0"/>
              <a:t>delay </a:t>
            </a:r>
            <a:r>
              <a:rPr lang="en-US" cap="none" dirty="0" smtClean="0"/>
              <a:t>we </a:t>
            </a:r>
            <a:r>
              <a:rPr lang="en-US" cap="none" dirty="0"/>
              <a:t>find that the </a:t>
            </a:r>
            <a:r>
              <a:rPr lang="en-US" cap="none" dirty="0" smtClean="0"/>
              <a:t>airport </a:t>
            </a:r>
            <a:r>
              <a:rPr lang="en-US" cap="none" dirty="0"/>
              <a:t>called Wilmington Airport has </a:t>
            </a:r>
            <a:r>
              <a:rPr lang="en-US" cap="none" dirty="0" smtClean="0"/>
              <a:t>highest </a:t>
            </a:r>
            <a:r>
              <a:rPr lang="en-US" cap="none" dirty="0"/>
              <a:t>delay, which is not </a:t>
            </a:r>
            <a:r>
              <a:rPr lang="en-US" cap="none" dirty="0" smtClean="0"/>
              <a:t>Atlanta airport(the busiest airport).</a:t>
            </a:r>
          </a:p>
          <a:p>
            <a:endParaRPr lang="en-US" cap="none" dirty="0"/>
          </a:p>
          <a:p>
            <a:r>
              <a:rPr lang="en-US" cap="none" dirty="0" smtClean="0"/>
              <a:t>Note: as the count of number of airports is more than 300,showing a plot would make no sense, hence</a:t>
            </a:r>
            <a:r>
              <a:rPr lang="en-US" dirty="0" smtClean="0"/>
              <a:t> we tried creating plot of</a:t>
            </a:r>
            <a:r>
              <a:rPr lang="en-IN" cap="none" dirty="0" smtClean="0"/>
              <a:t> all the airports on the map on United </a:t>
            </a:r>
            <a:r>
              <a:rPr lang="en-IN" cap="none" dirty="0"/>
              <a:t>S</a:t>
            </a:r>
            <a:r>
              <a:rPr lang="en-IN" cap="none" dirty="0" smtClean="0"/>
              <a:t>tates.</a:t>
            </a:r>
          </a:p>
          <a:p>
            <a:endParaRPr lang="en-IN" dirty="0"/>
          </a:p>
        </p:txBody>
      </p:sp>
    </p:spTree>
    <p:extLst>
      <p:ext uri="{BB962C8B-B14F-4D97-AF65-F5344CB8AC3E}">
        <p14:creationId xmlns:p14="http://schemas.microsoft.com/office/powerpoint/2010/main" val="42215850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AIRPORTS ON THE MAP </a:t>
            </a:r>
            <a:br>
              <a:rPr lang="en-IN" dirty="0" smtClean="0"/>
            </a:br>
            <a:r>
              <a:rPr lang="en-IN" dirty="0" smtClean="0"/>
              <a:t>OF </a:t>
            </a:r>
            <a:br>
              <a:rPr lang="en-IN" dirty="0" smtClean="0"/>
            </a:br>
            <a:r>
              <a:rPr lang="en-IN" dirty="0" smtClean="0"/>
              <a:t>UNITED STATES</a:t>
            </a:r>
            <a:endParaRPr lang="en-IN" dirty="0"/>
          </a:p>
        </p:txBody>
      </p:sp>
      <p:pic>
        <p:nvPicPr>
          <p:cNvPr id="4" name="Content Placeholder 3"/>
          <p:cNvPicPr>
            <a:picLocks noGrp="1" noChangeAspect="1"/>
          </p:cNvPicPr>
          <p:nvPr>
            <p:ph idx="1"/>
          </p:nvPr>
        </p:nvPicPr>
        <p:blipFill>
          <a:blip r:embed="rId2"/>
          <a:stretch>
            <a:fillRect/>
          </a:stretch>
        </p:blipFill>
        <p:spPr>
          <a:xfrm>
            <a:off x="1077235" y="2505720"/>
            <a:ext cx="8690756" cy="4195762"/>
          </a:xfrm>
          <a:prstGeom prst="rect">
            <a:avLst/>
          </a:prstGeom>
        </p:spPr>
      </p:pic>
    </p:spTree>
    <p:extLst>
      <p:ext uri="{BB962C8B-B14F-4D97-AF65-F5344CB8AC3E}">
        <p14:creationId xmlns:p14="http://schemas.microsoft.com/office/powerpoint/2010/main" val="2932254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34689" cy="1400530"/>
          </a:xfrm>
        </p:spPr>
        <p:txBody>
          <a:bodyPr/>
          <a:lstStyle/>
          <a:p>
            <a:pPr algn="ctr"/>
            <a:r>
              <a:rPr lang="en-IN" sz="8000" dirty="0" smtClean="0"/>
              <a:t>MODELING</a:t>
            </a:r>
            <a:endParaRPr lang="en-IN" dirty="0"/>
          </a:p>
        </p:txBody>
      </p:sp>
      <p:sp>
        <p:nvSpPr>
          <p:cNvPr id="3" name="Content Placeholder 2"/>
          <p:cNvSpPr>
            <a:spLocks noGrp="1"/>
          </p:cNvSpPr>
          <p:nvPr>
            <p:ph idx="1"/>
          </p:nvPr>
        </p:nvSpPr>
        <p:spPr/>
        <p:txBody>
          <a:bodyPr>
            <a:normAutofit/>
          </a:bodyPr>
          <a:lstStyle/>
          <a:p>
            <a:pPr algn="ctr"/>
            <a:r>
              <a:rPr lang="en-IN" sz="3200" dirty="0" smtClean="0"/>
              <a:t>CLUSTER</a:t>
            </a:r>
          </a:p>
          <a:p>
            <a:pPr algn="ctr"/>
            <a:r>
              <a:rPr lang="en-IN" sz="3200" dirty="0" smtClean="0"/>
              <a:t>TIME SERIES</a:t>
            </a:r>
          </a:p>
          <a:p>
            <a:pPr algn="ctr"/>
            <a:r>
              <a:rPr lang="en-IN" sz="3200" dirty="0" smtClean="0"/>
              <a:t>FIXED EFFECT</a:t>
            </a:r>
          </a:p>
          <a:p>
            <a:pPr algn="ctr"/>
            <a:r>
              <a:rPr lang="en-IN" sz="3200" dirty="0" smtClean="0"/>
              <a:t>RANDOM FOREST</a:t>
            </a:r>
            <a:endParaRPr lang="en-IN" sz="3200" dirty="0"/>
          </a:p>
        </p:txBody>
      </p:sp>
    </p:spTree>
    <p:extLst>
      <p:ext uri="{BB962C8B-B14F-4D97-AF65-F5344CB8AC3E}">
        <p14:creationId xmlns:p14="http://schemas.microsoft.com/office/powerpoint/2010/main" val="3484655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CLUSTER</a:t>
            </a:r>
            <a:endParaRPr lang="en-IN" dirty="0"/>
          </a:p>
        </p:txBody>
      </p:sp>
      <p:sp>
        <p:nvSpPr>
          <p:cNvPr id="3" name="Content Placeholder 2"/>
          <p:cNvSpPr>
            <a:spLocks noGrp="1"/>
          </p:cNvSpPr>
          <p:nvPr>
            <p:ph idx="1"/>
          </p:nvPr>
        </p:nvSpPr>
        <p:spPr>
          <a:xfrm>
            <a:off x="646111" y="1594008"/>
            <a:ext cx="3875088" cy="4195481"/>
          </a:xfrm>
        </p:spPr>
        <p:txBody>
          <a:bodyPr/>
          <a:lstStyle/>
          <a:p>
            <a:r>
              <a:rPr lang="en-IN" dirty="0" smtClean="0"/>
              <a:t>Distance and Flight Delay</a:t>
            </a:r>
            <a:endParaRPr lang="en-IN" dirty="0"/>
          </a:p>
        </p:txBody>
      </p:sp>
      <p:pic>
        <p:nvPicPr>
          <p:cNvPr id="7" name="Content Placeholder 3">
            <a:extLst>
              <a:ext uri="{FF2B5EF4-FFF2-40B4-BE49-F238E27FC236}">
                <a16:creationId xmlns:a16="http://schemas.microsoft.com/office/drawing/2014/main" xmlns="" id="{EF23B8FC-2BB9-415E-A81A-8040C9DEB5FC}"/>
              </a:ext>
            </a:extLst>
          </p:cNvPr>
          <p:cNvPicPr>
            <a:picLocks noChangeAspect="1"/>
          </p:cNvPicPr>
          <p:nvPr/>
        </p:nvPicPr>
        <p:blipFill>
          <a:blip r:embed="rId2"/>
          <a:stretch>
            <a:fillRect/>
          </a:stretch>
        </p:blipFill>
        <p:spPr>
          <a:xfrm>
            <a:off x="646111" y="2088279"/>
            <a:ext cx="10499684" cy="4654391"/>
          </a:xfrm>
          <a:prstGeom prst="rect">
            <a:avLst/>
          </a:prstGeom>
        </p:spPr>
      </p:pic>
    </p:spTree>
    <p:extLst>
      <p:ext uri="{BB962C8B-B14F-4D97-AF65-F5344CB8AC3E}">
        <p14:creationId xmlns:p14="http://schemas.microsoft.com/office/powerpoint/2010/main" val="3502950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380" y="2381415"/>
            <a:ext cx="10364451" cy="1580986"/>
          </a:xfrm>
        </p:spPr>
        <p:txBody>
          <a:bodyPr/>
          <a:lstStyle/>
          <a:p>
            <a:r>
              <a:rPr lang="en-IN" sz="9600" dirty="0" smtClean="0"/>
              <a:t>INTRODUCTION</a:t>
            </a:r>
            <a:endParaRPr lang="en-IN" dirty="0"/>
          </a:p>
        </p:txBody>
      </p:sp>
    </p:spTree>
    <p:extLst>
      <p:ext uri="{BB962C8B-B14F-4D97-AF65-F5344CB8AC3E}">
        <p14:creationId xmlns:p14="http://schemas.microsoft.com/office/powerpoint/2010/main" val="1607556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3574"/>
          </a:xfrm>
        </p:spPr>
        <p:txBody>
          <a:bodyPr/>
          <a:lstStyle/>
          <a:p>
            <a:r>
              <a:rPr lang="en-IN" dirty="0" smtClean="0"/>
              <a:t>TIME SERIES</a:t>
            </a:r>
            <a:endParaRPr lang="en-IN" dirty="0"/>
          </a:p>
        </p:txBody>
      </p:sp>
      <p:pic>
        <p:nvPicPr>
          <p:cNvPr id="4" name="Content Placeholder 3">
            <a:extLst>
              <a:ext uri="{FF2B5EF4-FFF2-40B4-BE49-F238E27FC236}">
                <a16:creationId xmlns:a16="http://schemas.microsoft.com/office/drawing/2014/main" xmlns="" id="{2DD96E2F-4C3E-43EB-B093-C703184DD928}"/>
              </a:ext>
            </a:extLst>
          </p:cNvPr>
          <p:cNvPicPr>
            <a:picLocks noGrp="1" noChangeAspect="1"/>
          </p:cNvPicPr>
          <p:nvPr>
            <p:ph idx="1"/>
          </p:nvPr>
        </p:nvPicPr>
        <p:blipFill>
          <a:blip r:embed="rId2"/>
          <a:stretch>
            <a:fillRect/>
          </a:stretch>
        </p:blipFill>
        <p:spPr>
          <a:xfrm>
            <a:off x="701859" y="1979181"/>
            <a:ext cx="9293225" cy="3055554"/>
          </a:xfrm>
          <a:prstGeom prst="rect">
            <a:avLst/>
          </a:prstGeom>
        </p:spPr>
      </p:pic>
    </p:spTree>
    <p:extLst>
      <p:ext uri="{BB962C8B-B14F-4D97-AF65-F5344CB8AC3E}">
        <p14:creationId xmlns:p14="http://schemas.microsoft.com/office/powerpoint/2010/main" val="3834449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5336"/>
          </a:xfrm>
        </p:spPr>
        <p:txBody>
          <a:bodyPr/>
          <a:lstStyle/>
          <a:p>
            <a:r>
              <a:rPr lang="en-IN" dirty="0" smtClean="0"/>
              <a:t>FIXED EFFECT</a:t>
            </a:r>
            <a:endParaRPr lang="en-IN" dirty="0"/>
          </a:p>
        </p:txBody>
      </p:sp>
      <p:sp>
        <p:nvSpPr>
          <p:cNvPr id="3" name="Content Placeholder 2"/>
          <p:cNvSpPr>
            <a:spLocks noGrp="1"/>
          </p:cNvSpPr>
          <p:nvPr>
            <p:ph idx="1"/>
          </p:nvPr>
        </p:nvSpPr>
        <p:spPr>
          <a:xfrm>
            <a:off x="1103312" y="1318054"/>
            <a:ext cx="8946541" cy="4930345"/>
          </a:xfrm>
        </p:spPr>
        <p:txBody>
          <a:bodyPr/>
          <a:lstStyle/>
          <a:p>
            <a:pPr marL="0" indent="0">
              <a:buNone/>
            </a:pPr>
            <a:r>
              <a:rPr lang="en-IN" dirty="0" smtClean="0"/>
              <a:t>Day of week, Departure time and Departure delay</a:t>
            </a:r>
          </a:p>
          <a:p>
            <a:r>
              <a:rPr lang="en-IN" dirty="0" smtClean="0"/>
              <a:t>Linear regression doesn’t work</a:t>
            </a:r>
          </a:p>
          <a:p>
            <a:pPr marL="0" indent="0">
              <a:buNone/>
            </a:pPr>
            <a:r>
              <a:rPr lang="en-IN" dirty="0" smtClean="0"/>
              <a:t>Formula </a:t>
            </a:r>
          </a:p>
          <a:p>
            <a:pPr marL="0" indent="0">
              <a:buNone/>
            </a:pPr>
            <a:endParaRPr lang="en-IN" dirty="0" smtClean="0"/>
          </a:p>
          <a:p>
            <a:pPr marL="0" indent="0">
              <a:buNone/>
            </a:pPr>
            <a:endParaRPr lang="en-IN" dirty="0"/>
          </a:p>
          <a:p>
            <a:pPr marL="0" indent="0">
              <a:buNone/>
            </a:pPr>
            <a:r>
              <a:rPr lang="en-IN" dirty="0" smtClean="0"/>
              <a:t>For </a:t>
            </a:r>
          </a:p>
          <a:p>
            <a:pPr marL="0" indent="0">
              <a:buNone/>
            </a:pPr>
            <a:r>
              <a:rPr lang="en-IN" dirty="0" smtClean="0"/>
              <a:t>Matrix for i: Separate a day(24 hours) into 96 </a:t>
            </a:r>
          </a:p>
          <a:p>
            <a:pPr marL="0" indent="0">
              <a:buNone/>
            </a:pPr>
            <a:r>
              <a:rPr lang="en-IN" dirty="0" smtClean="0"/>
              <a:t>Matrix for t: everyday</a:t>
            </a:r>
          </a:p>
          <a:p>
            <a:pPr marL="0" indent="0">
              <a:buNone/>
            </a:pPr>
            <a:r>
              <a:rPr lang="en-IN" dirty="0" smtClean="0"/>
              <a:t>Count </a:t>
            </a:r>
            <a:r>
              <a:rPr lang="en-IN" dirty="0" err="1"/>
              <a:t>A</a:t>
            </a:r>
            <a:r>
              <a:rPr lang="en-IN" dirty="0" err="1" smtClean="0"/>
              <a:t>vg</a:t>
            </a:r>
            <a:endParaRPr lang="en-IN" dirty="0" smtClean="0"/>
          </a:p>
          <a:p>
            <a:pPr marL="0" indent="0">
              <a:buNone/>
            </a:pPr>
            <a:r>
              <a:rPr lang="en-IN" dirty="0" smtClean="0"/>
              <a:t>For</a:t>
            </a:r>
          </a:p>
          <a:p>
            <a:pPr marL="0" indent="0">
              <a:buNone/>
            </a:pPr>
            <a:r>
              <a:rPr lang="en-IN" dirty="0" smtClean="0"/>
              <a:t>Matrix for </a:t>
            </a:r>
            <a:r>
              <a:rPr lang="en-IN" dirty="0" err="1" smtClean="0"/>
              <a:t>erro</a:t>
            </a:r>
            <a:r>
              <a:rPr lang="en-IN" dirty="0" smtClean="0"/>
              <a:t> </a:t>
            </a:r>
          </a:p>
        </p:txBody>
      </p:sp>
      <p:pic>
        <p:nvPicPr>
          <p:cNvPr id="4" name="Picture 3"/>
          <p:cNvPicPr>
            <a:picLocks noChangeAspect="1"/>
          </p:cNvPicPr>
          <p:nvPr/>
        </p:nvPicPr>
        <p:blipFill>
          <a:blip r:embed="rId2"/>
          <a:stretch>
            <a:fillRect/>
          </a:stretch>
        </p:blipFill>
        <p:spPr>
          <a:xfrm>
            <a:off x="1222933" y="2706901"/>
            <a:ext cx="3940554" cy="579995"/>
          </a:xfrm>
          <a:prstGeom prst="rect">
            <a:avLst/>
          </a:prstGeom>
        </p:spPr>
      </p:pic>
      <p:pic>
        <p:nvPicPr>
          <p:cNvPr id="5" name="Picture 4"/>
          <p:cNvPicPr>
            <a:picLocks noChangeAspect="1"/>
          </p:cNvPicPr>
          <p:nvPr/>
        </p:nvPicPr>
        <p:blipFill>
          <a:blip r:embed="rId3"/>
          <a:stretch>
            <a:fillRect/>
          </a:stretch>
        </p:blipFill>
        <p:spPr>
          <a:xfrm>
            <a:off x="1717202" y="3535448"/>
            <a:ext cx="371475" cy="314325"/>
          </a:xfrm>
          <a:prstGeom prst="rect">
            <a:avLst/>
          </a:prstGeom>
        </p:spPr>
      </p:pic>
      <p:pic>
        <p:nvPicPr>
          <p:cNvPr id="6" name="Picture 5"/>
          <p:cNvPicPr>
            <a:picLocks noChangeAspect="1"/>
          </p:cNvPicPr>
          <p:nvPr/>
        </p:nvPicPr>
        <p:blipFill>
          <a:blip r:embed="rId4"/>
          <a:stretch>
            <a:fillRect/>
          </a:stretch>
        </p:blipFill>
        <p:spPr>
          <a:xfrm>
            <a:off x="1634752" y="5242482"/>
            <a:ext cx="453925" cy="309822"/>
          </a:xfrm>
          <a:prstGeom prst="rect">
            <a:avLst/>
          </a:prstGeom>
        </p:spPr>
      </p:pic>
    </p:spTree>
    <p:extLst>
      <p:ext uri="{BB962C8B-B14F-4D97-AF65-F5344CB8AC3E}">
        <p14:creationId xmlns:p14="http://schemas.microsoft.com/office/powerpoint/2010/main" val="3213394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FOREST</a:t>
            </a:r>
            <a:endParaRPr lang="en-IN" dirty="0"/>
          </a:p>
        </p:txBody>
      </p:sp>
      <p:sp>
        <p:nvSpPr>
          <p:cNvPr id="3" name="Content Placeholder 2"/>
          <p:cNvSpPr>
            <a:spLocks noGrp="1"/>
          </p:cNvSpPr>
          <p:nvPr>
            <p:ph idx="1"/>
          </p:nvPr>
        </p:nvSpPr>
        <p:spPr/>
        <p:txBody>
          <a:bodyPr/>
          <a:lstStyle/>
          <a:p>
            <a:r>
              <a:rPr lang="en-US" dirty="0" smtClean="0"/>
              <a:t>Medium </a:t>
            </a:r>
            <a:r>
              <a:rPr lang="en-US" dirty="0"/>
              <a:t>data size </a:t>
            </a:r>
          </a:p>
          <a:p>
            <a:r>
              <a:rPr lang="en-US" dirty="0" smtClean="0"/>
              <a:t>Categorical </a:t>
            </a:r>
            <a:r>
              <a:rPr lang="en-US" dirty="0"/>
              <a:t>nature of many variables</a:t>
            </a:r>
          </a:p>
          <a:p>
            <a:r>
              <a:rPr lang="en-US" dirty="0" smtClean="0"/>
              <a:t>Non-linearity </a:t>
            </a:r>
            <a:r>
              <a:rPr lang="en-US" dirty="0"/>
              <a:t>of dataset (Linear Regression was attempted but had </a:t>
            </a:r>
            <a:r>
              <a:rPr lang="en-US" dirty="0" smtClean="0"/>
              <a:t>high </a:t>
            </a:r>
            <a:r>
              <a:rPr lang="en-US" dirty="0"/>
              <a:t>MSE; Linear relation doesn't exist for many variables)</a:t>
            </a:r>
          </a:p>
          <a:p>
            <a:r>
              <a:rPr lang="en-US" dirty="0" smtClean="0"/>
              <a:t>Underlying </a:t>
            </a:r>
            <a:r>
              <a:rPr lang="en-US" dirty="0"/>
              <a:t>complex dependencies between variables</a:t>
            </a:r>
          </a:p>
          <a:p>
            <a:r>
              <a:rPr lang="en-US" dirty="0" smtClean="0"/>
              <a:t>Non-</a:t>
            </a:r>
            <a:r>
              <a:rPr lang="en-US" dirty="0" err="1" smtClean="0"/>
              <a:t>parameteric</a:t>
            </a:r>
            <a:r>
              <a:rPr lang="en-US" dirty="0" smtClean="0"/>
              <a:t> </a:t>
            </a:r>
            <a:r>
              <a:rPr lang="en-US" dirty="0"/>
              <a:t>approach without much assumptions</a:t>
            </a:r>
          </a:p>
          <a:p>
            <a:endParaRPr lang="en-IN" dirty="0"/>
          </a:p>
        </p:txBody>
      </p:sp>
    </p:spTree>
    <p:extLst>
      <p:ext uri="{BB962C8B-B14F-4D97-AF65-F5344CB8AC3E}">
        <p14:creationId xmlns:p14="http://schemas.microsoft.com/office/powerpoint/2010/main" val="39670277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1458AA6-431F-43A3-9D2F-94B232275AA9}"/>
              </a:ext>
            </a:extLst>
          </p:cNvPr>
          <p:cNvPicPr>
            <a:picLocks noChangeAspect="1"/>
          </p:cNvPicPr>
          <p:nvPr/>
        </p:nvPicPr>
        <p:blipFill>
          <a:blip r:embed="rId2"/>
          <a:stretch>
            <a:fillRect/>
          </a:stretch>
        </p:blipFill>
        <p:spPr>
          <a:xfrm>
            <a:off x="348932" y="758507"/>
            <a:ext cx="6048375" cy="504825"/>
          </a:xfrm>
          <a:prstGeom prst="rect">
            <a:avLst/>
          </a:prstGeom>
        </p:spPr>
      </p:pic>
      <p:sp>
        <p:nvSpPr>
          <p:cNvPr id="4" name="Content Placeholder 3">
            <a:extLst>
              <a:ext uri="{FF2B5EF4-FFF2-40B4-BE49-F238E27FC236}">
                <a16:creationId xmlns:a16="http://schemas.microsoft.com/office/drawing/2014/main" xmlns="" id="{006A8AAC-F0FA-4BF0-BA72-97C4F442FC3A}"/>
              </a:ext>
            </a:extLst>
          </p:cNvPr>
          <p:cNvSpPr>
            <a:spLocks noGrp="1"/>
          </p:cNvSpPr>
          <p:nvPr>
            <p:ph idx="1"/>
          </p:nvPr>
        </p:nvSpPr>
        <p:spPr>
          <a:xfrm>
            <a:off x="348932" y="1500505"/>
            <a:ext cx="5928360" cy="1303655"/>
          </a:xfrm>
        </p:spPr>
        <p:txBody>
          <a:bodyPr/>
          <a:lstStyle/>
          <a:p>
            <a:r>
              <a:rPr lang="en-US" dirty="0"/>
              <a:t>Training : Testing 8:2</a:t>
            </a:r>
          </a:p>
          <a:p>
            <a:r>
              <a:rPr lang="en-US" dirty="0"/>
              <a:t>Dimension : 27</a:t>
            </a:r>
          </a:p>
        </p:txBody>
      </p:sp>
      <p:pic>
        <p:nvPicPr>
          <p:cNvPr id="5" name="Picture 4">
            <a:extLst>
              <a:ext uri="{FF2B5EF4-FFF2-40B4-BE49-F238E27FC236}">
                <a16:creationId xmlns:a16="http://schemas.microsoft.com/office/drawing/2014/main" xmlns="" id="{FBBA5D16-6BF0-41A5-9B18-0229D5AD2789}"/>
              </a:ext>
            </a:extLst>
          </p:cNvPr>
          <p:cNvPicPr>
            <a:picLocks noChangeAspect="1"/>
          </p:cNvPicPr>
          <p:nvPr/>
        </p:nvPicPr>
        <p:blipFill>
          <a:blip r:embed="rId3"/>
          <a:stretch>
            <a:fillRect/>
          </a:stretch>
        </p:blipFill>
        <p:spPr>
          <a:xfrm>
            <a:off x="3908742" y="1500505"/>
            <a:ext cx="7381875" cy="4371975"/>
          </a:xfrm>
          <a:prstGeom prst="rect">
            <a:avLst/>
          </a:prstGeom>
        </p:spPr>
      </p:pic>
    </p:spTree>
    <p:extLst>
      <p:ext uri="{BB962C8B-B14F-4D97-AF65-F5344CB8AC3E}">
        <p14:creationId xmlns:p14="http://schemas.microsoft.com/office/powerpoint/2010/main" val="3802625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64A1846-9F8F-4E49-BEF3-FBDFC5C979BB}"/>
              </a:ext>
            </a:extLst>
          </p:cNvPr>
          <p:cNvPicPr>
            <a:picLocks noChangeAspect="1"/>
          </p:cNvPicPr>
          <p:nvPr/>
        </p:nvPicPr>
        <p:blipFill>
          <a:blip r:embed="rId2"/>
          <a:stretch>
            <a:fillRect/>
          </a:stretch>
        </p:blipFill>
        <p:spPr>
          <a:xfrm>
            <a:off x="3757929" y="156844"/>
            <a:ext cx="4685915" cy="6528435"/>
          </a:xfrm>
          <a:prstGeom prst="rect">
            <a:avLst/>
          </a:prstGeom>
        </p:spPr>
      </p:pic>
    </p:spTree>
    <p:extLst>
      <p:ext uri="{BB962C8B-B14F-4D97-AF65-F5344CB8AC3E}">
        <p14:creationId xmlns:p14="http://schemas.microsoft.com/office/powerpoint/2010/main" val="498433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646111" y="1532239"/>
            <a:ext cx="10107826" cy="4971534"/>
          </a:xfrm>
        </p:spPr>
        <p:txBody>
          <a:bodyPr/>
          <a:lstStyle/>
          <a:p>
            <a:r>
              <a:rPr lang="en-IN" dirty="0" smtClean="0"/>
              <a:t>Working and understanding such a large dataset was difficult.</a:t>
            </a:r>
          </a:p>
          <a:p>
            <a:r>
              <a:rPr lang="en-IN" dirty="0" smtClean="0"/>
              <a:t>We learnt about the following packages:</a:t>
            </a:r>
          </a:p>
          <a:p>
            <a:pPr lvl="1"/>
            <a:r>
              <a:rPr lang="en-IN" dirty="0" smtClean="0"/>
              <a:t>Pandas, </a:t>
            </a:r>
            <a:r>
              <a:rPr lang="en-IN" dirty="0" err="1" smtClean="0"/>
              <a:t>Numpy</a:t>
            </a:r>
            <a:r>
              <a:rPr lang="en-IN" dirty="0" smtClean="0"/>
              <a:t>, </a:t>
            </a:r>
            <a:r>
              <a:rPr lang="en-IN" dirty="0" err="1" smtClean="0"/>
              <a:t>Datetime</a:t>
            </a:r>
            <a:r>
              <a:rPr lang="en-IN" dirty="0" smtClean="0"/>
              <a:t>, CSV, </a:t>
            </a:r>
            <a:r>
              <a:rPr lang="en-IN" dirty="0" err="1" smtClean="0"/>
              <a:t>Plotly</a:t>
            </a:r>
            <a:r>
              <a:rPr lang="en-IN" dirty="0" smtClean="0"/>
              <a:t>, </a:t>
            </a:r>
            <a:r>
              <a:rPr lang="en-IN" dirty="0" err="1" smtClean="0"/>
              <a:t>Matplotlib</a:t>
            </a:r>
            <a:r>
              <a:rPr lang="en-IN" dirty="0" smtClean="0"/>
              <a:t>, </a:t>
            </a:r>
            <a:r>
              <a:rPr lang="en-IN" dirty="0" err="1" smtClean="0"/>
              <a:t>Scipy</a:t>
            </a:r>
            <a:r>
              <a:rPr lang="en-IN" dirty="0" smtClean="0"/>
              <a:t>, </a:t>
            </a:r>
            <a:r>
              <a:rPr lang="en-IN" dirty="0" err="1" smtClean="0"/>
              <a:t>Sklearn</a:t>
            </a:r>
            <a:r>
              <a:rPr lang="en-IN" dirty="0" smtClean="0"/>
              <a:t>.</a:t>
            </a:r>
          </a:p>
          <a:p>
            <a:r>
              <a:rPr lang="en-IN" dirty="0" smtClean="0"/>
              <a:t>From the descriptive analysis of the data we can visualize the data variables and see potential relationships. </a:t>
            </a:r>
          </a:p>
          <a:p>
            <a:r>
              <a:rPr lang="en-IN" dirty="0" smtClean="0"/>
              <a:t>From the modelling analysis of the data we learnt models and saw different trends in different relationships</a:t>
            </a:r>
          </a:p>
          <a:p>
            <a:pPr lvl="1"/>
            <a:endParaRPr lang="en-IN" dirty="0" smtClean="0"/>
          </a:p>
          <a:p>
            <a:pPr lvl="1"/>
            <a:endParaRPr lang="en-IN" dirty="0" smtClean="0"/>
          </a:p>
          <a:p>
            <a:pPr lvl="1"/>
            <a:endParaRPr lang="en-IN" dirty="0" smtClean="0"/>
          </a:p>
          <a:p>
            <a:pPr lvl="1"/>
            <a:endParaRPr lang="en-IN" dirty="0"/>
          </a:p>
        </p:txBody>
      </p:sp>
    </p:spTree>
    <p:extLst>
      <p:ext uri="{BB962C8B-B14F-4D97-AF65-F5344CB8AC3E}">
        <p14:creationId xmlns:p14="http://schemas.microsoft.com/office/powerpoint/2010/main" val="1801271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08" y="312675"/>
            <a:ext cx="9404723" cy="840623"/>
          </a:xfrm>
        </p:spPr>
        <p:txBody>
          <a:bodyPr>
            <a:normAutofit/>
          </a:bodyPr>
          <a:lstStyle/>
          <a:p>
            <a:pPr algn="l"/>
            <a:r>
              <a:rPr lang="en-IN" dirty="0" smtClean="0"/>
              <a:t>THE PROBLEM AND ITS IMPORTANCE</a:t>
            </a:r>
            <a:endParaRPr lang="en-IN" dirty="0"/>
          </a:p>
        </p:txBody>
      </p:sp>
      <p:sp>
        <p:nvSpPr>
          <p:cNvPr id="4" name="Content Placeholder 3"/>
          <p:cNvSpPr>
            <a:spLocks noGrp="1"/>
          </p:cNvSpPr>
          <p:nvPr>
            <p:ph idx="1"/>
          </p:nvPr>
        </p:nvSpPr>
        <p:spPr>
          <a:xfrm>
            <a:off x="275408" y="1334530"/>
            <a:ext cx="10527957" cy="4077729"/>
          </a:xfrm>
        </p:spPr>
        <p:txBody>
          <a:bodyPr>
            <a:normAutofit/>
          </a:bodyPr>
          <a:lstStyle/>
          <a:p>
            <a:pPr fontAlgn="base"/>
            <a:r>
              <a:rPr lang="en-US" cap="none" dirty="0"/>
              <a:t>Now a days ,with quite a lot of airlines operating, it has become really necessary to have some kind of </a:t>
            </a:r>
            <a:r>
              <a:rPr lang="en-US" cap="none" dirty="0" smtClean="0"/>
              <a:t>predictive </a:t>
            </a:r>
            <a:r>
              <a:rPr lang="en-US" cap="none" dirty="0"/>
              <a:t>analysis in hand so has </a:t>
            </a:r>
            <a:r>
              <a:rPr lang="en-US" cap="none" dirty="0" smtClean="0"/>
              <a:t>to select the best one possible at an economical price. Hence, the problem we will considering in our final study is</a:t>
            </a:r>
          </a:p>
          <a:p>
            <a:pPr marL="0" indent="0" algn="ctr" fontAlgn="base">
              <a:buNone/>
            </a:pPr>
            <a:r>
              <a:rPr lang="en-US" dirty="0"/>
              <a:t>H</a:t>
            </a:r>
            <a:r>
              <a:rPr lang="en-US" dirty="0" smtClean="0"/>
              <a:t>ow </a:t>
            </a:r>
            <a:r>
              <a:rPr lang="en-US" dirty="0"/>
              <a:t>much </a:t>
            </a:r>
            <a:r>
              <a:rPr lang="en-US" dirty="0" smtClean="0"/>
              <a:t>will a flight </a:t>
            </a:r>
            <a:r>
              <a:rPr lang="en-US" dirty="0"/>
              <a:t>will probably be </a:t>
            </a:r>
            <a:r>
              <a:rPr lang="en-US" dirty="0" smtClean="0"/>
              <a:t>delayed </a:t>
            </a:r>
          </a:p>
          <a:p>
            <a:pPr marL="0" indent="0" algn="ctr" fontAlgn="base">
              <a:buNone/>
            </a:pPr>
            <a:r>
              <a:rPr lang="en-US" dirty="0" smtClean="0"/>
              <a:t>AND </a:t>
            </a:r>
          </a:p>
          <a:p>
            <a:pPr marL="0" indent="0" algn="ctr" fontAlgn="base">
              <a:buNone/>
            </a:pPr>
            <a:r>
              <a:rPr lang="en-US" dirty="0" smtClean="0"/>
              <a:t>What may be the possible reasons for the same</a:t>
            </a:r>
          </a:p>
          <a:p>
            <a:pPr marL="0" indent="0" algn="ctr" fontAlgn="base">
              <a:buNone/>
            </a:pPr>
            <a:endParaRPr lang="en-US" dirty="0" smtClean="0"/>
          </a:p>
          <a:p>
            <a:pPr marL="0" indent="0" algn="ctr" fontAlgn="base">
              <a:buNone/>
            </a:pPr>
            <a:r>
              <a:rPr lang="en-US" dirty="0" smtClean="0"/>
              <a:t>									</a:t>
            </a:r>
          </a:p>
          <a:p>
            <a:pPr fontAlgn="base"/>
            <a:endParaRPr lang="en-US" dirty="0"/>
          </a:p>
        </p:txBody>
      </p:sp>
    </p:spTree>
    <p:extLst>
      <p:ext uri="{BB962C8B-B14F-4D97-AF65-F5344CB8AC3E}">
        <p14:creationId xmlns:p14="http://schemas.microsoft.com/office/powerpoint/2010/main" val="2154949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415267"/>
            <a:ext cx="10364451" cy="584207"/>
          </a:xfrm>
        </p:spPr>
        <p:txBody>
          <a:bodyPr>
            <a:normAutofit fontScale="90000"/>
          </a:bodyPr>
          <a:lstStyle/>
          <a:p>
            <a:pPr algn="l"/>
            <a:r>
              <a:rPr lang="en-IN" dirty="0" smtClean="0"/>
              <a:t>ALL ABOUT THE DATASETS</a:t>
            </a:r>
            <a:endParaRPr lang="en-IN" dirty="0"/>
          </a:p>
        </p:txBody>
      </p:sp>
      <p:sp>
        <p:nvSpPr>
          <p:cNvPr id="3" name="Content Placeholder 2"/>
          <p:cNvSpPr>
            <a:spLocks noGrp="1"/>
          </p:cNvSpPr>
          <p:nvPr>
            <p:ph idx="1"/>
          </p:nvPr>
        </p:nvSpPr>
        <p:spPr>
          <a:xfrm>
            <a:off x="913774" y="1375253"/>
            <a:ext cx="10363826" cy="4588475"/>
          </a:xfrm>
        </p:spPr>
        <p:txBody>
          <a:bodyPr>
            <a:normAutofit fontScale="77500" lnSpcReduction="20000"/>
          </a:bodyPr>
          <a:lstStyle/>
          <a:p>
            <a:r>
              <a:rPr lang="en-IN" cap="none" dirty="0"/>
              <a:t>W</a:t>
            </a:r>
            <a:r>
              <a:rPr lang="en-IN" cap="none" dirty="0" smtClean="0"/>
              <a:t>e are considering the delay datasets for the year 2015</a:t>
            </a:r>
            <a:r>
              <a:rPr lang="en-IN" cap="none" dirty="0"/>
              <a:t> </a:t>
            </a:r>
            <a:r>
              <a:rPr lang="en-IN" cap="none" dirty="0" smtClean="0"/>
              <a:t>for the airlines flying in the United States</a:t>
            </a:r>
          </a:p>
          <a:p>
            <a:r>
              <a:rPr lang="en-IN" dirty="0" smtClean="0"/>
              <a:t>We have the following </a:t>
            </a:r>
            <a:r>
              <a:rPr lang="en-IN" dirty="0"/>
              <a:t>three </a:t>
            </a:r>
            <a:r>
              <a:rPr lang="en-IN" dirty="0" smtClean="0"/>
              <a:t>datasets:</a:t>
            </a:r>
            <a:endParaRPr lang="en-IN" cap="none" dirty="0" smtClean="0"/>
          </a:p>
          <a:p>
            <a:pPr lvl="1"/>
            <a:r>
              <a:rPr lang="en-IN" cap="none" dirty="0" smtClean="0"/>
              <a:t>Flights Dataset-The MAIN dataset ,has </a:t>
            </a:r>
            <a:r>
              <a:rPr lang="en-IN" cap="none" dirty="0"/>
              <a:t>5819079 rows and 31 columns in raw form</a:t>
            </a:r>
            <a:endParaRPr lang="en-IN" cap="none" dirty="0" smtClean="0"/>
          </a:p>
          <a:p>
            <a:pPr lvl="1"/>
            <a:r>
              <a:rPr lang="en-IN" cap="none" dirty="0" smtClean="0"/>
              <a:t>Airline Dataset- The dataset has a list of all the airlines operating in the United States</a:t>
            </a:r>
          </a:p>
          <a:p>
            <a:pPr lvl="1"/>
            <a:r>
              <a:rPr lang="en-IN" cap="none" dirty="0" smtClean="0"/>
              <a:t>Airport Dataset-The dataset has a list of all the airports currently in the United States</a:t>
            </a:r>
          </a:p>
          <a:p>
            <a:r>
              <a:rPr lang="en-IN" cap="none" dirty="0" smtClean="0"/>
              <a:t>Here is the list of few of the important variables in the main dataset when in raw form</a:t>
            </a:r>
          </a:p>
          <a:p>
            <a:pPr lvl="1"/>
            <a:r>
              <a:rPr lang="en-US" dirty="0"/>
              <a:t>YEAR, MONTH, DAY, DAY_OF_WEEK: </a:t>
            </a:r>
            <a:r>
              <a:rPr lang="en-US" cap="none" dirty="0"/>
              <a:t>d</a:t>
            </a:r>
            <a:r>
              <a:rPr lang="en-US" cap="none" dirty="0" smtClean="0"/>
              <a:t>ates of the flight</a:t>
            </a:r>
            <a:r>
              <a:rPr lang="en-US" dirty="0"/>
              <a:t> </a:t>
            </a:r>
          </a:p>
          <a:p>
            <a:pPr lvl="1"/>
            <a:r>
              <a:rPr lang="en-US" dirty="0"/>
              <a:t>AIRLINE: </a:t>
            </a:r>
            <a:r>
              <a:rPr lang="en-US" cap="none" dirty="0" smtClean="0"/>
              <a:t>an identification number assigned by us dot to identify a unique airline </a:t>
            </a:r>
          </a:p>
          <a:p>
            <a:pPr lvl="1"/>
            <a:r>
              <a:rPr lang="en-US" dirty="0" smtClean="0"/>
              <a:t>ORIGIN_AIRPORT,DESTINATION_AIRPORT</a:t>
            </a:r>
            <a:r>
              <a:rPr lang="en-US" dirty="0"/>
              <a:t>: </a:t>
            </a:r>
            <a:r>
              <a:rPr lang="en-US" cap="none" dirty="0" smtClean="0"/>
              <a:t>code attributed by </a:t>
            </a:r>
            <a:r>
              <a:rPr lang="en-US" cap="none" dirty="0" err="1" smtClean="0"/>
              <a:t>iata</a:t>
            </a:r>
            <a:r>
              <a:rPr lang="en-US" cap="none" dirty="0" smtClean="0"/>
              <a:t> to identify the airports</a:t>
            </a:r>
            <a:r>
              <a:rPr lang="en-US" dirty="0"/>
              <a:t> </a:t>
            </a:r>
          </a:p>
          <a:p>
            <a:pPr lvl="1"/>
            <a:r>
              <a:rPr lang="en-US" dirty="0" smtClean="0"/>
              <a:t>SCHEDULED_DEPARTURE</a:t>
            </a:r>
            <a:r>
              <a:rPr lang="en-US" dirty="0"/>
              <a:t>,</a:t>
            </a:r>
            <a:r>
              <a:rPr lang="en-US" dirty="0" smtClean="0"/>
              <a:t>SCHEDULED_ARRIVAL</a:t>
            </a:r>
            <a:r>
              <a:rPr lang="en-US" dirty="0"/>
              <a:t> : </a:t>
            </a:r>
            <a:r>
              <a:rPr lang="en-US" cap="none" dirty="0" smtClean="0"/>
              <a:t>scheduled times of take-off and landing</a:t>
            </a:r>
            <a:r>
              <a:rPr lang="en-US" dirty="0"/>
              <a:t> </a:t>
            </a:r>
          </a:p>
          <a:p>
            <a:pPr lvl="1"/>
            <a:r>
              <a:rPr lang="en-US" dirty="0" smtClean="0"/>
              <a:t>DEPARTURE_TIME,ARRIVAL_TIME</a:t>
            </a:r>
            <a:r>
              <a:rPr lang="en-US" dirty="0"/>
              <a:t>: </a:t>
            </a:r>
            <a:r>
              <a:rPr lang="en-US" cap="none" dirty="0" smtClean="0"/>
              <a:t>real times at which take-off and landing took place</a:t>
            </a:r>
            <a:r>
              <a:rPr lang="en-US" dirty="0"/>
              <a:t> </a:t>
            </a:r>
          </a:p>
          <a:p>
            <a:pPr lvl="1"/>
            <a:r>
              <a:rPr lang="en-US" dirty="0" smtClean="0"/>
              <a:t>DEPARTURE_DELAY,ARRIVAL_DELAY</a:t>
            </a:r>
            <a:r>
              <a:rPr lang="en-US" dirty="0"/>
              <a:t>: </a:t>
            </a:r>
            <a:r>
              <a:rPr lang="en-US" cap="none" dirty="0" smtClean="0"/>
              <a:t>difference (in minutes) between planned and real times </a:t>
            </a:r>
          </a:p>
          <a:p>
            <a:pPr lvl="1"/>
            <a:r>
              <a:rPr lang="en-US" dirty="0" smtClean="0"/>
              <a:t>DISTANCE</a:t>
            </a:r>
            <a:r>
              <a:rPr lang="en-US" dirty="0"/>
              <a:t>: </a:t>
            </a:r>
            <a:r>
              <a:rPr lang="en-US" cap="none" dirty="0" smtClean="0"/>
              <a:t>distance (in miles)</a:t>
            </a:r>
            <a:r>
              <a:rPr lang="en-US" dirty="0"/>
              <a:t> </a:t>
            </a:r>
          </a:p>
          <a:p>
            <a:pPr lvl="1"/>
            <a:endParaRPr lang="en-IN" cap="none" dirty="0" smtClean="0"/>
          </a:p>
          <a:p>
            <a:pPr marL="457200" lvl="1" indent="0">
              <a:buNone/>
            </a:pPr>
            <a:r>
              <a:rPr lang="en-IN" cap="none" dirty="0" smtClean="0"/>
              <a:t>The datasets can be found </a:t>
            </a:r>
            <a:r>
              <a:rPr lang="en-IN" cap="none" dirty="0"/>
              <a:t>here: </a:t>
            </a:r>
            <a:r>
              <a:rPr lang="en-IN" u="sng" cap="none" dirty="0"/>
              <a:t>https://www.transtats.bts.gov/DL_SelectFields.asp?Table_ID=236</a:t>
            </a:r>
            <a:endParaRPr lang="en-IN" u="sng" cap="none" dirty="0" smtClean="0"/>
          </a:p>
        </p:txBody>
      </p:sp>
      <p:sp>
        <p:nvSpPr>
          <p:cNvPr id="5" name="Rectangle 2"/>
          <p:cNvSpPr>
            <a:spLocks noChangeArrowheads="1"/>
          </p:cNvSpPr>
          <p:nvPr/>
        </p:nvSpPr>
        <p:spPr bwMode="auto">
          <a:xfrm>
            <a:off x="-313" y="292156"/>
            <a:ext cx="28854"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4359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741" y="247581"/>
            <a:ext cx="10364451" cy="1236161"/>
          </a:xfrm>
        </p:spPr>
        <p:txBody>
          <a:bodyPr>
            <a:normAutofit fontScale="90000"/>
          </a:bodyPr>
          <a:lstStyle/>
          <a:p>
            <a:pPr algn="l"/>
            <a:r>
              <a:rPr lang="en-IN" dirty="0" smtClean="0"/>
              <a:t>THE FIRST ROADBLOCK</a:t>
            </a:r>
            <a:br>
              <a:rPr lang="en-IN" dirty="0" smtClean="0"/>
            </a:br>
            <a:r>
              <a:rPr lang="en-IN" dirty="0" smtClean="0"/>
              <a:t>(BEFORE ANYTHING STARTED!)</a:t>
            </a:r>
            <a:endParaRPr lang="en-IN" dirty="0"/>
          </a:p>
        </p:txBody>
      </p:sp>
      <p:sp>
        <p:nvSpPr>
          <p:cNvPr id="3" name="Content Placeholder 2"/>
          <p:cNvSpPr>
            <a:spLocks noGrp="1"/>
          </p:cNvSpPr>
          <p:nvPr>
            <p:ph idx="1"/>
          </p:nvPr>
        </p:nvSpPr>
        <p:spPr>
          <a:xfrm>
            <a:off x="905147" y="1725823"/>
            <a:ext cx="10363826" cy="4505323"/>
          </a:xfrm>
        </p:spPr>
        <p:txBody>
          <a:bodyPr/>
          <a:lstStyle/>
          <a:p>
            <a:r>
              <a:rPr lang="en-IN" cap="none" dirty="0" smtClean="0"/>
              <a:t>The first roadblock we faced while trying to load our main dataset, a file with more than 58 million rows, in our 32 bit PYTHON IDE was that of a low memory timeout which not only resulted in extensive load on the CPU’s processor, resulting in pausing the windows for quite a few number of times but also absorbed 5 days of our project(before even starting!!)</a:t>
            </a:r>
          </a:p>
          <a:p>
            <a:endParaRPr lang="en-IN" cap="none" dirty="0" smtClean="0"/>
          </a:p>
          <a:p>
            <a:r>
              <a:rPr lang="en-IN" cap="none" dirty="0" smtClean="0"/>
              <a:t>THE SOLUTION</a:t>
            </a:r>
            <a:endParaRPr lang="en-IN" cap="none" dirty="0"/>
          </a:p>
          <a:p>
            <a:pPr lvl="1"/>
            <a:r>
              <a:rPr lang="en-IN" cap="none" dirty="0" smtClean="0"/>
              <a:t>After googling all over the internet ,we found that a 32 bit PYTHON IDLE can maximum be allowed to have 2 GB RAM at once which was quite less than what out dataset wanted.</a:t>
            </a:r>
          </a:p>
          <a:p>
            <a:pPr lvl="1"/>
            <a:r>
              <a:rPr lang="en-IN" cap="none" dirty="0" smtClean="0"/>
              <a:t>We uninstalled the 32 bit PYTHON IDLE version only to install the 64 bit </a:t>
            </a:r>
            <a:r>
              <a:rPr lang="en-IN" cap="none" dirty="0"/>
              <a:t>PYTHON </a:t>
            </a:r>
            <a:r>
              <a:rPr lang="en-IN" cap="none" dirty="0" smtClean="0"/>
              <a:t>IDLE version which resulted in the smooth execution </a:t>
            </a:r>
            <a:r>
              <a:rPr lang="en-IN" dirty="0"/>
              <a:t>of </a:t>
            </a:r>
            <a:r>
              <a:rPr lang="en-IN" dirty="0" smtClean="0"/>
              <a:t>loading the </a:t>
            </a:r>
            <a:r>
              <a:rPr lang="en-IN" cap="none" dirty="0" smtClean="0"/>
              <a:t>dataset as the 64 bit PYTHON had no upper limit for the memory</a:t>
            </a:r>
          </a:p>
          <a:p>
            <a:endParaRPr lang="en-IN" cap="none" dirty="0" smtClean="0"/>
          </a:p>
          <a:p>
            <a:endParaRPr lang="en-IN" cap="none" dirty="0"/>
          </a:p>
        </p:txBody>
      </p:sp>
    </p:spTree>
    <p:extLst>
      <p:ext uri="{BB962C8B-B14F-4D97-AF65-F5344CB8AC3E}">
        <p14:creationId xmlns:p14="http://schemas.microsoft.com/office/powerpoint/2010/main" val="2060368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619" y="586237"/>
            <a:ext cx="10364451" cy="3986343"/>
          </a:xfrm>
        </p:spPr>
        <p:txBody>
          <a:bodyPr>
            <a:noAutofit/>
          </a:bodyPr>
          <a:lstStyle/>
          <a:p>
            <a:pPr algn="ctr"/>
            <a:r>
              <a:rPr lang="en-IN" sz="9600" dirty="0" smtClean="0"/>
              <a:t>PREPARING </a:t>
            </a:r>
            <a:br>
              <a:rPr lang="en-IN" sz="9600" dirty="0" smtClean="0"/>
            </a:br>
            <a:r>
              <a:rPr lang="en-IN" sz="9600" dirty="0" smtClean="0"/>
              <a:t>THE </a:t>
            </a:r>
            <a:br>
              <a:rPr lang="en-IN" sz="9600" dirty="0" smtClean="0"/>
            </a:br>
            <a:r>
              <a:rPr lang="en-IN" sz="9600" dirty="0" smtClean="0"/>
              <a:t>DATA</a:t>
            </a:r>
            <a:br>
              <a:rPr lang="en-IN" sz="9600" dirty="0" smtClean="0"/>
            </a:br>
            <a:endParaRPr lang="en-IN" sz="9600" dirty="0"/>
          </a:p>
        </p:txBody>
      </p:sp>
      <p:sp>
        <p:nvSpPr>
          <p:cNvPr id="4" name="Content Placeholder 3"/>
          <p:cNvSpPr>
            <a:spLocks noGrp="1"/>
          </p:cNvSpPr>
          <p:nvPr>
            <p:ph idx="1"/>
          </p:nvPr>
        </p:nvSpPr>
        <p:spPr>
          <a:xfrm>
            <a:off x="905066" y="4782639"/>
            <a:ext cx="10363826" cy="1809750"/>
          </a:xfrm>
        </p:spPr>
        <p:txBody>
          <a:bodyPr/>
          <a:lstStyle/>
          <a:p>
            <a:pPr algn="ctr"/>
            <a:endParaRPr lang="en-IN" dirty="0" smtClean="0"/>
          </a:p>
          <a:p>
            <a:pPr algn="ctr"/>
            <a:r>
              <a:rPr lang="en-IN" dirty="0" smtClean="0"/>
              <a:t>CLEANING </a:t>
            </a:r>
            <a:r>
              <a:rPr lang="en-IN" dirty="0"/>
              <a:t>THE </a:t>
            </a:r>
            <a:r>
              <a:rPr lang="en-IN" dirty="0" smtClean="0"/>
              <a:t>DATA</a:t>
            </a:r>
          </a:p>
          <a:p>
            <a:pPr algn="ctr"/>
            <a:r>
              <a:rPr lang="en-IN" dirty="0" smtClean="0"/>
              <a:t>MERGING </a:t>
            </a:r>
            <a:r>
              <a:rPr lang="en-IN" dirty="0"/>
              <a:t>THE DATA</a:t>
            </a:r>
          </a:p>
        </p:txBody>
      </p:sp>
    </p:spTree>
    <p:extLst>
      <p:ext uri="{BB962C8B-B14F-4D97-AF65-F5344CB8AC3E}">
        <p14:creationId xmlns:p14="http://schemas.microsoft.com/office/powerpoint/2010/main" val="3134288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124558"/>
          </a:xfrm>
        </p:spPr>
        <p:txBody>
          <a:bodyPr>
            <a:normAutofit/>
          </a:bodyPr>
          <a:lstStyle/>
          <a:p>
            <a:pPr algn="l"/>
            <a:r>
              <a:rPr lang="en-IN" sz="4000" dirty="0" smtClean="0"/>
              <a:t>CLEANING THE DATASET</a:t>
            </a:r>
            <a:endParaRPr lang="en-IN" sz="4000" dirty="0"/>
          </a:p>
        </p:txBody>
      </p:sp>
      <p:sp>
        <p:nvSpPr>
          <p:cNvPr id="3" name="Content Placeholder 2"/>
          <p:cNvSpPr>
            <a:spLocks noGrp="1"/>
          </p:cNvSpPr>
          <p:nvPr>
            <p:ph idx="1"/>
          </p:nvPr>
        </p:nvSpPr>
        <p:spPr>
          <a:xfrm>
            <a:off x="914400" y="1743075"/>
            <a:ext cx="10363826" cy="4591049"/>
          </a:xfrm>
        </p:spPr>
        <p:txBody>
          <a:bodyPr/>
          <a:lstStyle/>
          <a:p>
            <a:r>
              <a:rPr lang="en-IN" cap="none" dirty="0"/>
              <a:t>A</a:t>
            </a:r>
            <a:r>
              <a:rPr lang="en-IN" cap="none" dirty="0" smtClean="0"/>
              <a:t>fter the successful loading the flights dataset we started working on cleaning the dataset</a:t>
            </a:r>
          </a:p>
          <a:p>
            <a:r>
              <a:rPr lang="en-IN" cap="none" dirty="0" smtClean="0"/>
              <a:t>The following steps were followed:</a:t>
            </a:r>
          </a:p>
          <a:p>
            <a:pPr lvl="1"/>
            <a:r>
              <a:rPr lang="en-IN" cap="none" dirty="0" smtClean="0"/>
              <a:t>Step1:</a:t>
            </a:r>
            <a:r>
              <a:rPr lang="en-US" cap="none" dirty="0"/>
              <a:t> Combine </a:t>
            </a:r>
            <a:r>
              <a:rPr lang="en-US" cap="none" dirty="0" smtClean="0"/>
              <a:t>columns like YEAR, MONTH, DAY</a:t>
            </a:r>
            <a:r>
              <a:rPr lang="en-US" dirty="0"/>
              <a:t> </a:t>
            </a:r>
            <a:r>
              <a:rPr lang="en-US" cap="none" dirty="0" err="1" smtClean="0"/>
              <a:t>etc</a:t>
            </a:r>
            <a:r>
              <a:rPr lang="en-US" cap="none" dirty="0" smtClean="0"/>
              <a:t> </a:t>
            </a:r>
            <a:r>
              <a:rPr lang="en-US" cap="none" dirty="0"/>
              <a:t>to create a </a:t>
            </a:r>
            <a:r>
              <a:rPr lang="en-US" cap="none" dirty="0" smtClean="0"/>
              <a:t>DATE column</a:t>
            </a:r>
          </a:p>
          <a:p>
            <a:pPr lvl="1"/>
            <a:r>
              <a:rPr lang="en-US" cap="none" dirty="0"/>
              <a:t>Step 2: Formatting various columns in time </a:t>
            </a:r>
            <a:r>
              <a:rPr lang="en-US" cap="none" dirty="0" smtClean="0"/>
              <a:t>format</a:t>
            </a:r>
          </a:p>
          <a:p>
            <a:pPr lvl="2"/>
            <a:r>
              <a:rPr lang="en-US" cap="none" dirty="0" smtClean="0"/>
              <a:t>Created a function to change the format of </a:t>
            </a:r>
            <a:r>
              <a:rPr lang="en-US" cap="none" dirty="0"/>
              <a:t>many </a:t>
            </a:r>
            <a:r>
              <a:rPr lang="en-US" cap="none" dirty="0" smtClean="0"/>
              <a:t>delay type </a:t>
            </a:r>
            <a:r>
              <a:rPr lang="en-US" cap="none" dirty="0"/>
              <a:t>columns like SCHEDULED_DEPARTURE, DEPARTURE_TIME </a:t>
            </a:r>
            <a:r>
              <a:rPr lang="en-US" cap="none" dirty="0" smtClean="0"/>
              <a:t>to have an exact time of the day</a:t>
            </a:r>
          </a:p>
          <a:p>
            <a:pPr lvl="1"/>
            <a:r>
              <a:rPr lang="en-US" cap="none" dirty="0" smtClean="0"/>
              <a:t>Step </a:t>
            </a:r>
            <a:r>
              <a:rPr lang="en-US" cap="none" dirty="0"/>
              <a:t>3: </a:t>
            </a:r>
            <a:r>
              <a:rPr lang="en-US" cap="none" dirty="0" smtClean="0"/>
              <a:t>Removing </a:t>
            </a:r>
            <a:r>
              <a:rPr lang="en-US" cap="none" dirty="0"/>
              <a:t>unwanted </a:t>
            </a:r>
            <a:r>
              <a:rPr lang="en-US" cap="none" dirty="0" smtClean="0"/>
              <a:t>columns like YEAR, MONTH, DAY </a:t>
            </a:r>
            <a:r>
              <a:rPr lang="en-US" cap="none" dirty="0" err="1" smtClean="0"/>
              <a:t>etc</a:t>
            </a:r>
            <a:endParaRPr lang="en-US" cap="none" dirty="0" smtClean="0"/>
          </a:p>
          <a:p>
            <a:pPr lvl="1"/>
            <a:r>
              <a:rPr lang="en-US" cap="none" dirty="0"/>
              <a:t>Step 4-Deleting/Replacing blank value </a:t>
            </a:r>
            <a:r>
              <a:rPr lang="en-US" cap="none" dirty="0" smtClean="0"/>
              <a:t>rows ,that is, handling </a:t>
            </a:r>
            <a:r>
              <a:rPr lang="en-US" cap="none" dirty="0"/>
              <a:t>NA’s and </a:t>
            </a:r>
            <a:r>
              <a:rPr lang="en-US" cap="none" dirty="0" smtClean="0"/>
              <a:t>CANCELLED/DIVERTED </a:t>
            </a:r>
            <a:r>
              <a:rPr lang="en-US" cap="none" dirty="0"/>
              <a:t>flights as they won't affect </a:t>
            </a:r>
            <a:r>
              <a:rPr lang="en-US" cap="none" dirty="0" smtClean="0"/>
              <a:t>delays </a:t>
            </a:r>
          </a:p>
          <a:p>
            <a:pPr lvl="1"/>
            <a:r>
              <a:rPr lang="en-US" cap="none" dirty="0" smtClean="0"/>
              <a:t>Step 5-The last was rearranging the columns in order to better understand the dataset</a:t>
            </a:r>
          </a:p>
          <a:p>
            <a:pPr lvl="1"/>
            <a:endParaRPr lang="en-IN" cap="none" dirty="0"/>
          </a:p>
        </p:txBody>
      </p:sp>
    </p:spTree>
    <p:extLst>
      <p:ext uri="{BB962C8B-B14F-4D97-AF65-F5344CB8AC3E}">
        <p14:creationId xmlns:p14="http://schemas.microsoft.com/office/powerpoint/2010/main" val="1516330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115032"/>
          </a:xfrm>
        </p:spPr>
        <p:txBody>
          <a:bodyPr>
            <a:normAutofit/>
          </a:bodyPr>
          <a:lstStyle/>
          <a:p>
            <a:pPr algn="l"/>
            <a:r>
              <a:rPr lang="en-IN" sz="4000" dirty="0" smtClean="0"/>
              <a:t>MERGING THE DATA</a:t>
            </a:r>
            <a:endParaRPr lang="en-IN" sz="4000" dirty="0"/>
          </a:p>
        </p:txBody>
      </p:sp>
      <p:sp>
        <p:nvSpPr>
          <p:cNvPr id="3" name="Content Placeholder 2"/>
          <p:cNvSpPr>
            <a:spLocks noGrp="1"/>
          </p:cNvSpPr>
          <p:nvPr>
            <p:ph idx="1"/>
          </p:nvPr>
        </p:nvSpPr>
        <p:spPr>
          <a:xfrm>
            <a:off x="913774" y="2143125"/>
            <a:ext cx="10363826" cy="3648074"/>
          </a:xfrm>
        </p:spPr>
        <p:txBody>
          <a:bodyPr/>
          <a:lstStyle/>
          <a:p>
            <a:r>
              <a:rPr lang="en-IN" cap="none" dirty="0" smtClean="0"/>
              <a:t>The main dataset had just the code instead of the airline name which made us merge the two datasets ,that is ,airlines and flights for the easy understanding of the datasets.</a:t>
            </a:r>
          </a:p>
          <a:p>
            <a:endParaRPr lang="en-IN" cap="none" dirty="0" smtClean="0"/>
          </a:p>
          <a:p>
            <a:pPr lvl="1"/>
            <a:endParaRPr lang="en-IN" cap="none" dirty="0"/>
          </a:p>
        </p:txBody>
      </p:sp>
    </p:spTree>
    <p:extLst>
      <p:ext uri="{BB962C8B-B14F-4D97-AF65-F5344CB8AC3E}">
        <p14:creationId xmlns:p14="http://schemas.microsoft.com/office/powerpoint/2010/main" val="11526324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803</TotalTime>
  <Words>1398</Words>
  <Application>Microsoft Office PowerPoint</Application>
  <PresentationFormat>Widescreen</PresentationFormat>
  <Paragraphs>160</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Century Gothic</vt:lpstr>
      <vt:lpstr>Wingdings 3</vt:lpstr>
      <vt:lpstr>Ion</vt:lpstr>
      <vt:lpstr>        IDS 494-PYTHON  FOR  DATA SCIENCE   A STUDY ON “FLIGHT DELAYS”  </vt:lpstr>
      <vt:lpstr>AGENDA</vt:lpstr>
      <vt:lpstr>INTRODUCTION</vt:lpstr>
      <vt:lpstr>THE PROBLEM AND ITS IMPORTANCE</vt:lpstr>
      <vt:lpstr>ALL ABOUT THE DATASETS</vt:lpstr>
      <vt:lpstr>THE FIRST ROADBLOCK (BEFORE ANYTHING STARTED!)</vt:lpstr>
      <vt:lpstr>PREPARING  THE  DATA </vt:lpstr>
      <vt:lpstr>CLEANING THE DATASET</vt:lpstr>
      <vt:lpstr>MERGING THE DATA</vt:lpstr>
      <vt:lpstr>DESCRIPTIVE ANALYSIS STUDYING THE DATASETS</vt:lpstr>
      <vt:lpstr>NUMERICAL DATA ANALYSIS</vt:lpstr>
      <vt:lpstr>PowerPoint Presentation</vt:lpstr>
      <vt:lpstr>Analysis</vt:lpstr>
      <vt:lpstr>Linear Regression </vt:lpstr>
      <vt:lpstr>Linear Regression </vt:lpstr>
      <vt:lpstr>CATEGORICAL DATA ANALYSIS</vt:lpstr>
      <vt:lpstr>AIRLINES DATASET</vt:lpstr>
      <vt:lpstr>PowerPoint Presentation</vt:lpstr>
      <vt:lpstr>Analysis</vt:lpstr>
      <vt:lpstr>PowerPoint Presentation</vt:lpstr>
      <vt:lpstr>PowerPoint Presentation</vt:lpstr>
      <vt:lpstr>Breaking the delay in two parts, departure delay and arrival delay to analyze them separately </vt:lpstr>
      <vt:lpstr>PowerPoint Presentation</vt:lpstr>
      <vt:lpstr>CONCLUSION-AIRLINES DATASET</vt:lpstr>
      <vt:lpstr>AIRPORTS DATASET</vt:lpstr>
      <vt:lpstr>PowerPoint Presentation</vt:lpstr>
      <vt:lpstr>AIRPORTS ON THE MAP  OF  UNITED STATES</vt:lpstr>
      <vt:lpstr>MODELING</vt:lpstr>
      <vt:lpstr>CLUSTER</vt:lpstr>
      <vt:lpstr>TIME SERIES</vt:lpstr>
      <vt:lpstr>FIXED EFFECT</vt:lpstr>
      <vt:lpstr>RANDOM FOREST</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IDS 494-PYTHON FOR DATA SCIENCE  PREDECTING FLIGHT DELAYs</dc:title>
  <dc:creator>Khurana, Tarun</dc:creator>
  <cp:lastModifiedBy>Khurana, Tarun</cp:lastModifiedBy>
  <cp:revision>68</cp:revision>
  <dcterms:created xsi:type="dcterms:W3CDTF">2017-12-05T01:25:22Z</dcterms:created>
  <dcterms:modified xsi:type="dcterms:W3CDTF">2017-12-12T01:31:05Z</dcterms:modified>
</cp:coreProperties>
</file>