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ng.td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>
        <p:scale>
          <a:sx n="157" d="100"/>
          <a:sy n="157" d="100"/>
        </p:scale>
        <p:origin x="-294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308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82138"/>
            <a:ext cx="6726000" cy="2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6" y="3182883"/>
            <a:ext cx="2307899" cy="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1942558"/>
            <a:ext cx="6726000" cy="12453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33785" y="1942558"/>
            <a:ext cx="2307899" cy="12453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0241" y="2050281"/>
            <a:ext cx="6108000" cy="1029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1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0241" y="3295529"/>
            <a:ext cx="6108000" cy="838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r" rtl="0">
              <a:lnSpc>
                <a:spcPct val="90000"/>
              </a:lnSpc>
              <a:spcBef>
                <a:spcPts val="800"/>
              </a:spcBef>
              <a:buClr>
                <a:srgbClr val="000090"/>
              </a:buClr>
              <a:buFont typeface="Arial"/>
              <a:buNone/>
              <a:defRPr sz="15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None/>
              <a:defRPr sz="15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None/>
              <a:defRPr sz="14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None/>
              <a:defRPr sz="12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None/>
              <a:defRPr sz="12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941509" y="2062752"/>
            <a:ext cx="879000" cy="1017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0" y="3425991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939370" y="3425991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0241" y="3533712"/>
            <a:ext cx="7210500" cy="339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10241" y="457197"/>
            <a:ext cx="7210500" cy="2692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10239" y="3877187"/>
            <a:ext cx="7210500" cy="467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200"/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047090" y="3533481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3425991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939370" y="3425991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10241" y="457197"/>
            <a:ext cx="7210500" cy="2694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2400"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10241" y="3533710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200"/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47090" y="353371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3425991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939370" y="3425991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45891" y="457198"/>
            <a:ext cx="6539099" cy="227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2400"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51716" y="2740034"/>
            <a:ext cx="6117299" cy="41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510241" y="3533710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200"/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047090" y="3532443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37679" y="56108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vi"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247107" y="2275142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vi"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3425991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939370" y="3425991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10239" y="3533710"/>
            <a:ext cx="7210500" cy="44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10240" y="3985353"/>
            <a:ext cx="7210500" cy="376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200"/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047090" y="3532443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1916" y="564920"/>
            <a:ext cx="7218599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95709" y="1752654"/>
            <a:ext cx="23024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510241" y="2267004"/>
            <a:ext cx="2287199" cy="2185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2967018" y="1752654"/>
            <a:ext cx="22973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4"/>
          </p:nvPr>
        </p:nvSpPr>
        <p:spPr>
          <a:xfrm>
            <a:off x="2959102" y="2267004"/>
            <a:ext cx="2297399" cy="2185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5"/>
          </p:nvPr>
        </p:nvSpPr>
        <p:spPr>
          <a:xfrm>
            <a:off x="5418117" y="1752654"/>
            <a:ext cx="23024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6"/>
          </p:nvPr>
        </p:nvSpPr>
        <p:spPr>
          <a:xfrm>
            <a:off x="5418117" y="2267004"/>
            <a:ext cx="2302499" cy="2185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0241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10238" y="3223127"/>
            <a:ext cx="22871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510238" y="1752654"/>
            <a:ext cx="2287199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510238" y="3655323"/>
            <a:ext cx="2287199" cy="796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2959103" y="3223127"/>
            <a:ext cx="22973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5"/>
          </p:nvPr>
        </p:nvSpPr>
        <p:spPr>
          <a:xfrm>
            <a:off x="2959102" y="1752654"/>
            <a:ext cx="2297399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2958087" y="3655323"/>
            <a:ext cx="2300399" cy="796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5423008" y="3223127"/>
            <a:ext cx="2297700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8"/>
          </p:nvPr>
        </p:nvSpPr>
        <p:spPr>
          <a:xfrm>
            <a:off x="5423007" y="1752654"/>
            <a:ext cx="229770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91666"/>
              <a:buFont typeface="Trebuchet MS"/>
              <a:buNone/>
              <a:defRPr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5422914" y="3655321"/>
            <a:ext cx="2300700" cy="796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1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900"/>
            </a:lvl2pPr>
            <a:lvl3pPr marL="685800" indent="0" rtl="0">
              <a:spcBef>
                <a:spcPts val="0"/>
              </a:spcBef>
              <a:buFont typeface="Trebuchet MS"/>
              <a:buNone/>
              <a:defRPr sz="8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7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7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7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7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7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7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 rot="5400000">
            <a:off x="2765686" y="-502895"/>
            <a:ext cx="2699400" cy="721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000090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000090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000090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000090"/>
                </a:solidFill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5400000">
            <a:off x="6087299" y="1402050"/>
            <a:ext cx="3830100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5400000">
            <a:off x="7401299" y="4029302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 rot="5400000">
            <a:off x="6366924" y="1687047"/>
            <a:ext cx="3265200" cy="8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 rot="5400000">
            <a:off x="1839094" y="-871652"/>
            <a:ext cx="3994799" cy="6652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000090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000090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000090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000090"/>
                </a:solidFill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105344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4595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573162" y="4048974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7210500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5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651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7" y="30659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-1" y="20447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939368" y="20447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0241" y="2152421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 sz="27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0241" y="3174128"/>
            <a:ext cx="7210500" cy="12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r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5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500">
                <a:solidFill>
                  <a:schemeClr val="lt1"/>
                </a:solidFill>
              </a:defRPr>
            </a:lvl2pPr>
            <a:lvl3pPr marL="6858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3pPr>
            <a:lvl4pPr marL="10287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4pPr>
            <a:lvl5pPr marL="1371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5pPr>
            <a:lvl6pPr marL="17145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6pPr>
            <a:lvl7pPr marL="2057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7pPr>
            <a:lvl8pPr marL="24003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8pPr>
            <a:lvl9pPr marL="2743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47090" y="2152421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3523800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76200" algn="l" rtl="0">
              <a:lnSpc>
                <a:spcPct val="90000"/>
              </a:lnSpc>
              <a:spcBef>
                <a:spcPts val="800"/>
              </a:spcBef>
              <a:buClr>
                <a:srgbClr val="000090"/>
              </a:buClr>
              <a:buFont typeface="Arial"/>
              <a:buChar char="•"/>
              <a:defRPr sz="15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0700" indent="-889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4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indent="-1016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2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195592" y="1752654"/>
            <a:ext cx="3524999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76200" algn="l" rtl="0">
              <a:lnSpc>
                <a:spcPct val="90000"/>
              </a:lnSpc>
              <a:spcBef>
                <a:spcPts val="800"/>
              </a:spcBef>
              <a:buClr>
                <a:srgbClr val="000090"/>
              </a:buClr>
              <a:buFont typeface="Arial"/>
              <a:buChar char="•"/>
              <a:defRPr sz="15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0700" indent="-889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4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indent="-1016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2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Font typeface="Arial"/>
              <a:buChar char="•"/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10239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9762" y="1752654"/>
            <a:ext cx="3354300" cy="519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1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10241" y="2272506"/>
            <a:ext cx="3523800" cy="2179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000090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000090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000090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000090"/>
                </a:solidFill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4365115" y="1752654"/>
            <a:ext cx="3355499" cy="518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800" b="1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500" b="1"/>
            </a:lvl2pPr>
            <a:lvl3pPr marL="685800" indent="0" rtl="0">
              <a:spcBef>
                <a:spcPts val="0"/>
              </a:spcBef>
              <a:buFont typeface="Trebuchet MS"/>
              <a:buNone/>
              <a:defRPr sz="1400" b="1"/>
            </a:lvl3pPr>
            <a:lvl4pPr marL="1028700" indent="0" rtl="0">
              <a:spcBef>
                <a:spcPts val="0"/>
              </a:spcBef>
              <a:buFont typeface="Trebuchet MS"/>
              <a:buNone/>
              <a:defRPr sz="1200" b="1"/>
            </a:lvl4pPr>
            <a:lvl5pPr marL="1371600" indent="0" rtl="0">
              <a:spcBef>
                <a:spcPts val="0"/>
              </a:spcBef>
              <a:buFont typeface="Trebuchet MS"/>
              <a:buNone/>
              <a:defRPr sz="1200" b="1"/>
            </a:lvl5pPr>
            <a:lvl6pPr marL="1714500" indent="0" rtl="0">
              <a:spcBef>
                <a:spcPts val="0"/>
              </a:spcBef>
              <a:buFont typeface="Trebuchet MS"/>
              <a:buNone/>
              <a:defRPr sz="1200" b="1"/>
            </a:lvl6pPr>
            <a:lvl7pPr marL="2057400" indent="0" rtl="0">
              <a:spcBef>
                <a:spcPts val="0"/>
              </a:spcBef>
              <a:buFont typeface="Trebuchet MS"/>
              <a:buNone/>
              <a:defRPr sz="1200" b="1"/>
            </a:lvl7pPr>
            <a:lvl8pPr marL="2400300" indent="0" rtl="0">
              <a:spcBef>
                <a:spcPts val="0"/>
              </a:spcBef>
              <a:buFont typeface="Trebuchet MS"/>
              <a:buNone/>
              <a:defRPr sz="1200" b="1"/>
            </a:lvl8pPr>
            <a:lvl9pPr marL="2743200" indent="0" rtl="0">
              <a:spcBef>
                <a:spcPts val="0"/>
              </a:spcBef>
              <a:buFont typeface="Trebuchet MS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4195592" y="2272506"/>
            <a:ext cx="3524999" cy="2179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000090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000090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000090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000090"/>
                </a:solidFill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27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514384" y="1752654"/>
            <a:ext cx="4206299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000090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000090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000090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000090"/>
                </a:solidFill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510241" y="1752654"/>
            <a:ext cx="2842499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>
                <a:solidFill>
                  <a:srgbClr val="000090"/>
                </a:solidFill>
              </a:defRPr>
            </a:lvl1pPr>
            <a:lvl2pPr rtl="0">
              <a:spcBef>
                <a:spcPts val="0"/>
              </a:spcBef>
              <a:defRPr sz="14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12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110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499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100" cy="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457200"/>
            <a:ext cx="7828499" cy="1026000"/>
          </a:xfrm>
          <a:prstGeom prst="rect">
            <a:avLst/>
          </a:prstGeom>
          <a:solidFill>
            <a:srgbClr val="142C5B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939370" y="457200"/>
            <a:ext cx="1202100" cy="10260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10242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 sz="27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3651249" y="1752655"/>
            <a:ext cx="4069500" cy="26994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10242" y="1752654"/>
            <a:ext cx="2907299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Clr>
                <a:srgbClr val="000090"/>
              </a:buClr>
              <a:buFont typeface="Trebuchet MS"/>
              <a:buNone/>
              <a:defRPr sz="1200">
                <a:solidFill>
                  <a:srgbClr val="000090"/>
                </a:solidFill>
              </a:defRPr>
            </a:lvl1pPr>
            <a:lvl2pPr marL="342900" indent="0" rtl="0">
              <a:spcBef>
                <a:spcPts val="0"/>
              </a:spcBef>
              <a:buFont typeface="Trebuchet MS"/>
              <a:buNone/>
              <a:defRPr sz="1100"/>
            </a:lvl2pPr>
            <a:lvl3pPr marL="685800" indent="0" rtl="0">
              <a:spcBef>
                <a:spcPts val="0"/>
              </a:spcBef>
              <a:buFont typeface="Trebuchet MS"/>
              <a:buNone/>
              <a:defRPr sz="900"/>
            </a:lvl3pPr>
            <a:lvl4pPr marL="1028700" indent="0" rtl="0">
              <a:spcBef>
                <a:spcPts val="0"/>
              </a:spcBef>
              <a:buFont typeface="Trebuchet MS"/>
              <a:buNone/>
              <a:defRPr sz="800"/>
            </a:lvl4pPr>
            <a:lvl5pPr marL="1371600" indent="0" rtl="0">
              <a:spcBef>
                <a:spcPts val="0"/>
              </a:spcBef>
              <a:buFont typeface="Trebuchet MS"/>
              <a:buNone/>
              <a:defRPr sz="800"/>
            </a:lvl5pPr>
            <a:lvl6pPr marL="1714500" indent="0" rtl="0">
              <a:spcBef>
                <a:spcPts val="0"/>
              </a:spcBef>
              <a:buFont typeface="Trebuchet MS"/>
              <a:buNone/>
              <a:defRPr sz="800"/>
            </a:lvl6pPr>
            <a:lvl7pPr marL="2057400" indent="0" rtl="0">
              <a:spcBef>
                <a:spcPts val="0"/>
              </a:spcBef>
              <a:buFont typeface="Trebuchet MS"/>
              <a:buNone/>
              <a:defRPr sz="800"/>
            </a:lvl7pPr>
            <a:lvl8pPr marL="2400300" indent="0" rtl="0">
              <a:spcBef>
                <a:spcPts val="0"/>
              </a:spcBef>
              <a:buFont typeface="Trebuchet MS"/>
              <a:buNone/>
              <a:defRPr sz="800"/>
            </a:lvl8pPr>
            <a:lvl9pPr marL="2743200" indent="0" rtl="0">
              <a:spcBef>
                <a:spcPts val="0"/>
              </a:spcBef>
              <a:buFont typeface="Trebuchet MS"/>
              <a:buNone/>
              <a:defRPr sz="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F74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0740"/>
              <a:buFont typeface="Trebuchet MS"/>
              <a:buNone/>
              <a:defRPr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7210500" cy="269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76200" algn="l" rtl="0">
              <a:lnSpc>
                <a:spcPct val="90000"/>
              </a:lnSpc>
              <a:spcBef>
                <a:spcPts val="800"/>
              </a:spcBef>
              <a:buClr>
                <a:srgbClr val="000090"/>
              </a:buClr>
              <a:buSzPct val="73333"/>
              <a:buFont typeface="Arial"/>
              <a:buChar char="•"/>
              <a:defRPr sz="15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0700" marR="0" indent="-889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indent="-1016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91666"/>
              <a:buFont typeface="Arial"/>
              <a:buChar char="•"/>
              <a:defRPr sz="12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indent="-114300" algn="l" rtl="0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rgbClr val="00009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buSzPct val="137500"/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37500"/>
              <a:defRPr sz="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vi" sz="2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vi" sz="2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cut/>
  </p:transition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510241" y="2050281"/>
            <a:ext cx="6108000" cy="10299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Git for newbie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510241" y="3295529"/>
            <a:ext cx="6108000" cy="838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400">
                <a:solidFill>
                  <a:srgbClr val="000000"/>
                </a:solidFill>
              </a:rPr>
              <a:t>Web dept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2400">
                <a:solidFill>
                  <a:srgbClr val="000000"/>
                </a:solidFill>
              </a:rPr>
              <a:t>Tran Dinh Hung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6</a:t>
            </a:r>
            <a:r>
              <a:rPr lang="vi" dirty="0" smtClean="0"/>
              <a:t>. </a:t>
            </a:r>
            <a:r>
              <a:rPr lang="vi" dirty="0"/>
              <a:t>Git Flow</a:t>
            </a:r>
          </a:p>
        </p:txBody>
      </p:sp>
      <p:sp>
        <p:nvSpPr>
          <p:cNvPr id="290" name="Shape 290"/>
          <p:cNvSpPr/>
          <p:nvPr/>
        </p:nvSpPr>
        <p:spPr>
          <a:xfrm>
            <a:off x="108475" y="2272250"/>
            <a:ext cx="3383405" cy="13076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000" dirty="0">
                <a:latin typeface="Trebuchet MS" pitchFamily="34" charset="0"/>
              </a:rPr>
              <a:t> 2. </a:t>
            </a:r>
            <a:r>
              <a:rPr lang="vi" sz="2000" dirty="0" smtClean="0">
                <a:latin typeface="Trebuchet MS" pitchFamily="34" charset="0"/>
              </a:rPr>
              <a:t>Providing </a:t>
            </a:r>
            <a:r>
              <a:rPr lang="vi" sz="2000" dirty="0">
                <a:latin typeface="Trebuchet MS" pitchFamily="34" charset="0"/>
              </a:rPr>
              <a:t>high-level operations for Vincent Driessen’s branching model</a:t>
            </a:r>
          </a:p>
        </p:txBody>
      </p:sp>
      <p:sp>
        <p:nvSpPr>
          <p:cNvPr id="291" name="Shape 291"/>
          <p:cNvSpPr/>
          <p:nvPr/>
        </p:nvSpPr>
        <p:spPr>
          <a:xfrm>
            <a:off x="108475" y="3651870"/>
            <a:ext cx="3383405" cy="720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000" dirty="0" smtClean="0">
                <a:latin typeface="Trebuchet MS" pitchFamily="34" charset="0"/>
              </a:rPr>
              <a:t> 3. A merge based solution</a:t>
            </a:r>
            <a:endParaRPr lang="vi" sz="2000" dirty="0">
              <a:latin typeface="Trebuchet MS" pitchFamily="34" charset="0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850" y="1601275"/>
            <a:ext cx="5514951" cy="27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90"/>
          <p:cNvSpPr/>
          <p:nvPr/>
        </p:nvSpPr>
        <p:spPr>
          <a:xfrm>
            <a:off x="107504" y="1563638"/>
            <a:ext cx="3383405" cy="6480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latin typeface="Trebuchet MS" pitchFamily="34" charset="0"/>
              </a:rPr>
              <a:t>1</a:t>
            </a:r>
            <a:r>
              <a:rPr lang="vi" sz="2000" dirty="0" smtClean="0">
                <a:latin typeface="Trebuchet MS" pitchFamily="34" charset="0"/>
              </a:rPr>
              <a:t>. </a:t>
            </a:r>
            <a:r>
              <a:rPr lang="en-US" sz="2000" dirty="0" smtClean="0">
                <a:latin typeface="Trebuchet MS" pitchFamily="34" charset="0"/>
              </a:rPr>
              <a:t>A set of </a:t>
            </a:r>
            <a:r>
              <a:rPr lang="en-US" sz="2000" dirty="0" err="1" smtClean="0">
                <a:latin typeface="Trebuchet MS" pitchFamily="34" charset="0"/>
              </a:rPr>
              <a:t>git</a:t>
            </a:r>
            <a:r>
              <a:rPr lang="en-US" sz="2000" dirty="0" smtClean="0">
                <a:latin typeface="Trebuchet MS" pitchFamily="34" charset="0"/>
              </a:rPr>
              <a:t> extensions</a:t>
            </a:r>
            <a:endParaRPr lang="vi" sz="20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6</a:t>
            </a:r>
            <a:r>
              <a:rPr lang="vi" dirty="0" smtClean="0"/>
              <a:t>. </a:t>
            </a:r>
            <a:r>
              <a:rPr lang="vi" dirty="0"/>
              <a:t>Git Flow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1494281"/>
            <a:ext cx="2395824" cy="35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54"/>
          <p:cNvSpPr/>
          <p:nvPr/>
        </p:nvSpPr>
        <p:spPr>
          <a:xfrm>
            <a:off x="107504" y="1563638"/>
            <a:ext cx="3014099" cy="1800200"/>
          </a:xfrm>
          <a:prstGeom prst="wedgeRoundRectCallout">
            <a:avLst>
              <a:gd name="adj1" fmla="val 87512"/>
              <a:gd name="adj2" fmla="val -27152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b="1" dirty="0" smtClean="0"/>
              <a:t>DEVELOP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endParaRPr lang="en-US" sz="1800" b="1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en-US" sz="1800" dirty="0" smtClean="0"/>
              <a:t>Serving as an integration branch for features</a:t>
            </a:r>
            <a:endParaRPr lang="vi"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8" name="Shape 254"/>
          <p:cNvSpPr/>
          <p:nvPr/>
        </p:nvSpPr>
        <p:spPr>
          <a:xfrm>
            <a:off x="6012160" y="1707654"/>
            <a:ext cx="3014099" cy="1512168"/>
          </a:xfrm>
          <a:prstGeom prst="wedgeRoundRectCallout">
            <a:avLst>
              <a:gd name="adj1" fmla="val -79619"/>
              <a:gd name="adj2" fmla="val 24286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b="1" dirty="0" smtClean="0"/>
              <a:t>MASTER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endParaRPr lang="en-US" sz="1800" b="1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en-US" sz="1800" dirty="0" smtClean="0"/>
              <a:t>Storing the official release history</a:t>
            </a: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6</a:t>
            </a:r>
            <a:r>
              <a:rPr lang="vi" dirty="0" smtClean="0"/>
              <a:t>. </a:t>
            </a:r>
            <a:r>
              <a:rPr lang="vi" dirty="0"/>
              <a:t>Git Flow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95536" y="1752650"/>
            <a:ext cx="3431100" cy="2699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vi" sz="2500" b="1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Supporting branches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Feature branches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Release branches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Hotfix branches</a:t>
            </a:r>
          </a:p>
        </p:txBody>
      </p:sp>
      <p:sp>
        <p:nvSpPr>
          <p:cNvPr id="308" name="Shape 308"/>
          <p:cNvSpPr/>
          <p:nvPr/>
        </p:nvSpPr>
        <p:spPr>
          <a:xfrm>
            <a:off x="276768" y="2571750"/>
            <a:ext cx="4068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76768" y="2903906"/>
            <a:ext cx="4068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Picture 9" descr="git-workflow-release-cycle-4mainten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35646"/>
            <a:ext cx="5119389" cy="31683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Shape 308"/>
          <p:cNvSpPr/>
          <p:nvPr/>
        </p:nvSpPr>
        <p:spPr>
          <a:xfrm>
            <a:off x="251520" y="2255834"/>
            <a:ext cx="4068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8" grpId="1" animBg="1"/>
      <p:bldP spid="310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6</a:t>
            </a:r>
            <a:r>
              <a:rPr lang="vi" dirty="0" smtClean="0"/>
              <a:t>. </a:t>
            </a:r>
            <a:r>
              <a:rPr lang="vi" dirty="0"/>
              <a:t>Git </a:t>
            </a:r>
            <a:r>
              <a:rPr lang="vi" dirty="0" smtClean="0"/>
              <a:t>Flow</a:t>
            </a:r>
            <a:endParaRPr dirty="0"/>
          </a:p>
        </p:txBody>
      </p:sp>
      <p:pic>
        <p:nvPicPr>
          <p:cNvPr id="5" name="Picture 4" descr="gitflow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75179"/>
            <a:ext cx="5760640" cy="368885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Q&amp;A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chỉ mụ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69" y="2412851"/>
            <a:ext cx="2619375" cy="1743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ỉ mụ dfg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93" y="2139702"/>
            <a:ext cx="2314543" cy="230425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 dirty="0"/>
              <a:t>Agenda	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86450" y="1600249"/>
            <a:ext cx="7210500" cy="3055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Introduction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What is git?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Why should we use git?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Setup and foundation </a:t>
            </a:r>
            <a:r>
              <a:rPr lang="vi" sz="2500" dirty="0" smtClean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concepts</a:t>
            </a:r>
            <a:endParaRPr lang="vi" sz="2500" dirty="0">
              <a:solidFill>
                <a:srgbClr val="000000"/>
              </a:solidFill>
              <a:latin typeface="Trebuchet MS" pitchFamily="34" charset="0"/>
              <a:ea typeface="Arial"/>
              <a:cs typeface="Arial"/>
              <a:sym typeface="Arial"/>
            </a:endParaRP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Repository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Branch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Tag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vi" sz="2500" dirty="0" smtClean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-</a:t>
            </a:r>
            <a:r>
              <a:rPr lang="vi" sz="2500" dirty="0" smtClean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flow</a:t>
            </a:r>
            <a:endParaRPr lang="vi" sz="2500" dirty="0">
              <a:solidFill>
                <a:srgbClr val="000000"/>
              </a:solidFill>
              <a:latin typeface="Trebuchet MS" pitchFamily="34" charset="0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 dirty="0"/>
              <a:t>1.1 What is git?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600" y="1725950"/>
            <a:ext cx="5420518" cy="31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24" y="1725950"/>
            <a:ext cx="2761050" cy="31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 dirty="0"/>
              <a:t>1.2 Why should we use git?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78" y="1752653"/>
            <a:ext cx="5642975" cy="25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64350" y="1752650"/>
            <a:ext cx="5527799" cy="6914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" sz="2500" dirty="0">
                <a:solidFill>
                  <a:schemeClr val="dk1"/>
                </a:solidFill>
              </a:rPr>
              <a:t>Easy to use, safe and quick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664350" y="2139300"/>
            <a:ext cx="7508050" cy="6914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</a:rPr>
              <a:t>Easy to manage code, code revision history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664350" y="2548675"/>
            <a:ext cx="4027199" cy="730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</a:rPr>
              <a:t>Work offline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4"/>
          </p:nvPr>
        </p:nvSpPr>
        <p:spPr>
          <a:xfrm>
            <a:off x="664350" y="2952050"/>
            <a:ext cx="4208099" cy="6914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</a:rPr>
              <a:t>Work with team easier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5"/>
          </p:nvPr>
        </p:nvSpPr>
        <p:spPr>
          <a:xfrm>
            <a:off x="664350" y="3355075"/>
            <a:ext cx="4506299" cy="730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vi" sz="2500" dirty="0">
                <a:solidFill>
                  <a:schemeClr val="dk1"/>
                </a:solidFill>
                <a:latin typeface="Trebuchet MS" pitchFamily="34" charset="0"/>
              </a:rPr>
              <a:t>Easy to deploy product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 build="p"/>
      <p:bldP spid="221" grpId="0" build="p"/>
      <p:bldP spid="222" grpId="0" build="p"/>
      <p:bldP spid="2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 dirty="0"/>
              <a:t>2. Setup and foundation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76473" y="1779662"/>
            <a:ext cx="2843399" cy="2699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vi" sz="2500" dirty="0">
                <a:solidFill>
                  <a:srgbClr val="000000"/>
                </a:solidFill>
              </a:rPr>
              <a:t>2.1 Setup</a:t>
            </a:r>
          </a:p>
          <a:p>
            <a:pPr rtl="0">
              <a:spcBef>
                <a:spcPts val="0"/>
              </a:spcBef>
              <a:buNone/>
            </a:pPr>
            <a:r>
              <a:rPr lang="vi" sz="2500" dirty="0">
                <a:solidFill>
                  <a:srgbClr val="000000"/>
                </a:solidFill>
              </a:rPr>
              <a:t>2.2 Commit</a:t>
            </a:r>
          </a:p>
          <a:p>
            <a:pPr rtl="0">
              <a:spcBef>
                <a:spcPts val="0"/>
              </a:spcBef>
              <a:buNone/>
            </a:pPr>
            <a:r>
              <a:rPr lang="vi" sz="2500" dirty="0">
                <a:solidFill>
                  <a:srgbClr val="000000"/>
                </a:solidFill>
              </a:rPr>
              <a:t>2.3 Push</a:t>
            </a:r>
          </a:p>
          <a:p>
            <a:pPr rtl="0">
              <a:spcBef>
                <a:spcPts val="0"/>
              </a:spcBef>
              <a:buNone/>
            </a:pPr>
            <a:r>
              <a:rPr lang="vi" sz="2500" dirty="0">
                <a:solidFill>
                  <a:srgbClr val="000000"/>
                </a:solidFill>
              </a:rPr>
              <a:t>2.4 Pull</a:t>
            </a:r>
          </a:p>
          <a:p>
            <a:pPr rtl="0">
              <a:spcBef>
                <a:spcPts val="0"/>
              </a:spcBef>
              <a:buNone/>
            </a:pPr>
            <a:r>
              <a:rPr lang="vi" sz="2500" dirty="0">
                <a:solidFill>
                  <a:srgbClr val="000000"/>
                </a:solidFill>
              </a:rPr>
              <a:t>2.5 </a:t>
            </a:r>
            <a:r>
              <a:rPr lang="vi" sz="2500" dirty="0" smtClean="0">
                <a:solidFill>
                  <a:srgbClr val="000000"/>
                </a:solidFill>
              </a:rPr>
              <a:t>Clone</a:t>
            </a:r>
            <a:endParaRPr lang="en-US" sz="2500" dirty="0" smtClean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2.6 Merge</a:t>
            </a:r>
            <a:endParaRPr lang="vi" sz="2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500" dirty="0">
              <a:solidFill>
                <a:srgbClr val="000000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3528" y="1851670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44" y="1635646"/>
            <a:ext cx="4710574" cy="30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04" y="2119486"/>
            <a:ext cx="22479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912" y="1995686"/>
            <a:ext cx="4981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912" y="1923678"/>
            <a:ext cx="4981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048" y="2146920"/>
            <a:ext cx="30289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230"/>
          <p:cNvSpPr/>
          <p:nvPr/>
        </p:nvSpPr>
        <p:spPr>
          <a:xfrm>
            <a:off x="323528" y="2191494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30"/>
          <p:cNvSpPr/>
          <p:nvPr/>
        </p:nvSpPr>
        <p:spPr>
          <a:xfrm>
            <a:off x="323528" y="2571750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30"/>
          <p:cNvSpPr/>
          <p:nvPr/>
        </p:nvSpPr>
        <p:spPr>
          <a:xfrm>
            <a:off x="323528" y="2859782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30"/>
          <p:cNvSpPr/>
          <p:nvPr/>
        </p:nvSpPr>
        <p:spPr>
          <a:xfrm>
            <a:off x="323528" y="3230594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30"/>
          <p:cNvSpPr/>
          <p:nvPr/>
        </p:nvSpPr>
        <p:spPr>
          <a:xfrm>
            <a:off x="323528" y="3579862"/>
            <a:ext cx="359069" cy="277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" name="Shape 2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5936" y="1851670"/>
            <a:ext cx="4752528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3</a:t>
            </a:r>
            <a:r>
              <a:rPr lang="vi" dirty="0" smtClean="0"/>
              <a:t>. </a:t>
            </a:r>
            <a:r>
              <a:rPr lang="vi" dirty="0"/>
              <a:t>Repository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510250" y="1752651"/>
            <a:ext cx="7210500" cy="615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</a:rPr>
              <a:t>Storage for revision history and state of folder and file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0" y="1563638"/>
            <a:ext cx="595312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107504" y="1491630"/>
            <a:ext cx="3014099" cy="1599899"/>
          </a:xfrm>
          <a:prstGeom prst="wedgeRoundRectCallout">
            <a:avLst>
              <a:gd name="adj1" fmla="val 59105"/>
              <a:gd name="adj2" fmla="val -5330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 dirty="0"/>
              <a:t>Setup on server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 dirty="0"/>
              <a:t>Share resource between multi user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55" name="Shape 255"/>
          <p:cNvSpPr/>
          <p:nvPr/>
        </p:nvSpPr>
        <p:spPr>
          <a:xfrm>
            <a:off x="5871825" y="2283718"/>
            <a:ext cx="3222000" cy="1101300"/>
          </a:xfrm>
          <a:prstGeom prst="wedgeRoundRectCallout">
            <a:avLst>
              <a:gd name="adj1" fmla="val -60069"/>
              <a:gd name="adj2" fmla="val 73631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 dirty="0"/>
              <a:t>Setup on local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 dirty="0"/>
              <a:t>Only one local user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build="p"/>
      <p:bldP spid="251" grpId="1" build="p"/>
      <p:bldP spid="254" grpId="0" animBg="1"/>
      <p:bldP spid="2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4</a:t>
            </a:r>
            <a:r>
              <a:rPr lang="vi" dirty="0" smtClean="0"/>
              <a:t>. </a:t>
            </a:r>
            <a:r>
              <a:rPr lang="vi" dirty="0"/>
              <a:t>Branch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10250" y="1752652"/>
            <a:ext cx="7210500" cy="1284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Used to ramify, record the flow of history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Not affect the other branches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vi" sz="2500" dirty="0">
                <a:solidFill>
                  <a:srgbClr val="000000"/>
                </a:solidFill>
                <a:latin typeface="Trebuchet MS" pitchFamily="34" charset="0"/>
                <a:ea typeface="Arial"/>
                <a:cs typeface="Arial"/>
                <a:sym typeface="Arial"/>
              </a:rPr>
              <a:t>Can be merged together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707654"/>
            <a:ext cx="7556225" cy="28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4</a:t>
            </a:r>
            <a:r>
              <a:rPr lang="vi" dirty="0" smtClean="0"/>
              <a:t>. </a:t>
            </a:r>
            <a:r>
              <a:rPr lang="vi" dirty="0"/>
              <a:t>Branch</a:t>
            </a:r>
          </a:p>
        </p:txBody>
      </p:sp>
      <p:sp>
        <p:nvSpPr>
          <p:cNvPr id="268" name="Shape 268"/>
          <p:cNvSpPr/>
          <p:nvPr/>
        </p:nvSpPr>
        <p:spPr>
          <a:xfrm>
            <a:off x="189850" y="2874600"/>
            <a:ext cx="1066799" cy="677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 sz="1800" dirty="0"/>
              <a:t>Branch</a:t>
            </a:r>
          </a:p>
        </p:txBody>
      </p:sp>
      <p:sp>
        <p:nvSpPr>
          <p:cNvPr id="269" name="Shape 269"/>
          <p:cNvSpPr/>
          <p:nvPr/>
        </p:nvSpPr>
        <p:spPr>
          <a:xfrm>
            <a:off x="1536725" y="1962875"/>
            <a:ext cx="1735499" cy="677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vi" sz="1800"/>
              <a:t>Intergration Branch</a:t>
            </a:r>
          </a:p>
        </p:txBody>
      </p:sp>
      <p:sp>
        <p:nvSpPr>
          <p:cNvPr id="270" name="Shape 270"/>
          <p:cNvSpPr/>
          <p:nvPr/>
        </p:nvSpPr>
        <p:spPr>
          <a:xfrm>
            <a:off x="1540600" y="3761625"/>
            <a:ext cx="1735499" cy="677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vi" sz="1800"/>
              <a:t>Topic Branch</a:t>
            </a:r>
          </a:p>
        </p:txBody>
      </p:sp>
      <p:cxnSp>
        <p:nvCxnSpPr>
          <p:cNvPr id="271" name="Shape 271"/>
          <p:cNvCxnSpPr>
            <a:stCxn id="268" idx="3"/>
            <a:endCxn id="269" idx="1"/>
          </p:cNvCxnSpPr>
          <p:nvPr/>
        </p:nvCxnSpPr>
        <p:spPr>
          <a:xfrm rot="10800000" flipH="1">
            <a:off x="1256649" y="2301899"/>
            <a:ext cx="280200" cy="911700"/>
          </a:xfrm>
          <a:prstGeom prst="bentConnector3">
            <a:avLst>
              <a:gd name="adj1" fmla="val 49978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8" idx="3"/>
            <a:endCxn id="270" idx="1"/>
          </p:cNvCxnSpPr>
          <p:nvPr/>
        </p:nvCxnSpPr>
        <p:spPr>
          <a:xfrm>
            <a:off x="1256649" y="3213599"/>
            <a:ext cx="284100" cy="887099"/>
          </a:xfrm>
          <a:prstGeom prst="bentConnector3">
            <a:avLst>
              <a:gd name="adj1" fmla="val 50026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/>
          <p:nvPr/>
        </p:nvSpPr>
        <p:spPr>
          <a:xfrm>
            <a:off x="4057475" y="1632875"/>
            <a:ext cx="4520999" cy="133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Already to release product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Resource to ramify for topic branch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Stable is necessary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The place to merge other branches</a:t>
            </a:r>
          </a:p>
        </p:txBody>
      </p:sp>
      <p:sp>
        <p:nvSpPr>
          <p:cNvPr id="274" name="Shape 274"/>
          <p:cNvSpPr/>
          <p:nvPr/>
        </p:nvSpPr>
        <p:spPr>
          <a:xfrm>
            <a:off x="4057475" y="3431625"/>
            <a:ext cx="4520999" cy="133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Created based on specified job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Created from stable integration branch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vi" sz="1800"/>
              <a:t>Merge into integration branch</a:t>
            </a:r>
          </a:p>
        </p:txBody>
      </p:sp>
      <p:cxnSp>
        <p:nvCxnSpPr>
          <p:cNvPr id="275" name="Shape 275"/>
          <p:cNvCxnSpPr>
            <a:stCxn id="269" idx="3"/>
            <a:endCxn id="273" idx="1"/>
          </p:cNvCxnSpPr>
          <p:nvPr/>
        </p:nvCxnSpPr>
        <p:spPr>
          <a:xfrm>
            <a:off x="3272224" y="2301874"/>
            <a:ext cx="785399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>
            <a:stCxn id="270" idx="3"/>
            <a:endCxn id="274" idx="1"/>
          </p:cNvCxnSpPr>
          <p:nvPr/>
        </p:nvCxnSpPr>
        <p:spPr>
          <a:xfrm>
            <a:off x="3276099" y="4100624"/>
            <a:ext cx="781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08" y="1635646"/>
            <a:ext cx="6494870" cy="2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69" grpId="1" animBg="1"/>
      <p:bldP spid="270" grpId="0" animBg="1"/>
      <p:bldP spid="270" grpId="1" animBg="1"/>
      <p:bldP spid="273" grpId="0" animBg="1"/>
      <p:bldP spid="273" grpId="1" animBg="1"/>
      <p:bldP spid="274" grpId="0" animBg="1"/>
      <p:bldP spid="27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500" cy="810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5</a:t>
            </a:r>
            <a:r>
              <a:rPr lang="vi" dirty="0" smtClean="0"/>
              <a:t>. </a:t>
            </a:r>
            <a:r>
              <a:rPr lang="vi" dirty="0"/>
              <a:t>Tag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7210500" cy="2699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- A symbolic names for a given revision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- They do not change</a:t>
            </a:r>
            <a:endParaRPr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255</Words>
  <Application>Microsoft Office PowerPoint</Application>
  <PresentationFormat>On-screen Show (16:9)</PresentationFormat>
  <Paragraphs>68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1_Berlin</vt:lpstr>
      <vt:lpstr>Git for newbie</vt:lpstr>
      <vt:lpstr>Agenda </vt:lpstr>
      <vt:lpstr>1.1 What is git?</vt:lpstr>
      <vt:lpstr>1.2 Why should we use git?</vt:lpstr>
      <vt:lpstr>2. Setup and foundation concepts</vt:lpstr>
      <vt:lpstr>3. Repository</vt:lpstr>
      <vt:lpstr>4. Branch</vt:lpstr>
      <vt:lpstr>4. Branch</vt:lpstr>
      <vt:lpstr>5. Tag</vt:lpstr>
      <vt:lpstr>6. Git Flow</vt:lpstr>
      <vt:lpstr>6. Git Flow</vt:lpstr>
      <vt:lpstr>6. Git Flow</vt:lpstr>
      <vt:lpstr>6. Git Flow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newbie</dc:title>
  <cp:lastModifiedBy>Arisvn-04</cp:lastModifiedBy>
  <cp:revision>17</cp:revision>
  <dcterms:modified xsi:type="dcterms:W3CDTF">2017-03-16T10:20:18Z</dcterms:modified>
</cp:coreProperties>
</file>