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0" r:id="rId4"/>
    <p:sldId id="257" r:id="rId5"/>
    <p:sldId id="275" r:id="rId6"/>
    <p:sldId id="261" r:id="rId7"/>
    <p:sldId id="259" r:id="rId8"/>
    <p:sldId id="263" r:id="rId9"/>
    <p:sldId id="264" r:id="rId10"/>
    <p:sldId id="265" r:id="rId11"/>
    <p:sldId id="276" r:id="rId12"/>
    <p:sldId id="277" r:id="rId13"/>
    <p:sldId id="278" r:id="rId14"/>
    <p:sldId id="27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DF"/>
    <a:srgbClr val="0D3D59"/>
    <a:srgbClr val="C89696"/>
    <a:srgbClr val="762121"/>
    <a:srgbClr val="CAF0F8"/>
    <a:srgbClr val="03045E"/>
    <a:srgbClr val="28324B"/>
    <a:srgbClr val="001524"/>
    <a:srgbClr val="1D2840"/>
    <a:srgbClr val="033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8B62-5D91-EE9F-7A90-07AAFBD28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5EDDA8-005D-2C3D-A3D8-668243A57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D61258-F743-8676-294F-3F60870A02B1}"/>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F44F948C-24B5-3169-FA06-0FC6FC84B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BE8E4-12AF-CD16-2C9F-EFB57A3A4CC5}"/>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99801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3080-554C-FF24-3CEB-FD7D15909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4F867A-3180-D337-DA53-DAD4A7C88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2754A-4CEE-12CF-64DB-FB1AA302E3C7}"/>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38437F37-6063-3EED-867F-B45C58A4B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2A793-A870-F120-60F3-F12C589E7B70}"/>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92487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FC648-83F1-5747-90B4-3C785EF16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6715C-D187-7912-0DE4-C1C02C9E3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3FD1D-9382-D9E7-708B-18FF87870ABC}"/>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468578F0-06A3-A522-5685-66E6FE643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72434-772B-1CAC-20DB-E7F8D1B19862}"/>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406909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5512-D821-E7F3-124A-8E95CA851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08E8DA-950B-AC02-E2AE-62CFEFB38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72D09-5901-59C3-0B58-DFBC2F11057A}"/>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DC5F8C0E-49D3-A423-81A1-FC98DE8C6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81F094-F769-F524-61D3-525A3C44CD75}"/>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42305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FA8E-1CC5-E9DD-44B2-8762160F6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352929-87A5-1FFC-3B35-D224E0412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9A0F6-AEA7-4A88-2A81-3E3B5B024063}"/>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CBD00CD2-AD3B-34EB-D82B-34867C37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258B3-4375-A3B7-EF29-DC69E447D51A}"/>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22799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6CCB-2B0A-E140-35A2-DB6338911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6E10AE-A32A-0F03-4755-F04F18E28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ADADE9-4F20-E7CB-1C8E-5E7C1537B4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EA34D-41E6-E5B3-D397-F1C1CA4A8202}"/>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54A272B7-B562-7F99-3794-9311EADA7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2C7ED-3CD7-C905-2C76-DBBE20FCB2C4}"/>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50324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2388-EB4E-437B-C3BC-8D252A8FCB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070CD-34AF-5C56-C499-824383EFF6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126EB-48CA-754A-5705-BE3E4A78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8D8CA2-1A51-CA42-C608-F7A0DF7B2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0F46D-3495-5583-BD7D-48ADB1EA1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F76435-1331-7F85-73B9-C6DB4B44B165}"/>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8" name="Footer Placeholder 7">
            <a:extLst>
              <a:ext uri="{FF2B5EF4-FFF2-40B4-BE49-F238E27FC236}">
                <a16:creationId xmlns:a16="http://schemas.microsoft.com/office/drawing/2014/main" id="{15A712C0-7DEB-57CF-D6E3-B2862928E3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6EE87B-CE93-24F9-8A1E-2E7B880376B3}"/>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217795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2692-AAC9-2C4A-71A8-481701BFEE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30FA3-9D7A-81C0-E25E-8DD1B1563B0F}"/>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4" name="Footer Placeholder 3">
            <a:extLst>
              <a:ext uri="{FF2B5EF4-FFF2-40B4-BE49-F238E27FC236}">
                <a16:creationId xmlns:a16="http://schemas.microsoft.com/office/drawing/2014/main" id="{8C932F6D-D4F7-60AF-129A-E7FFE11683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1D0422-C6C4-B0E4-0BBD-549685835FBE}"/>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236394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6AACA-9BA6-BA75-6313-7E880DC7B800}"/>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3" name="Footer Placeholder 2">
            <a:extLst>
              <a:ext uri="{FF2B5EF4-FFF2-40B4-BE49-F238E27FC236}">
                <a16:creationId xmlns:a16="http://schemas.microsoft.com/office/drawing/2014/main" id="{12213B40-14F5-B1BF-94F6-0F9C6A5228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7A5D4C-D6C2-9D3D-794E-9F032959CEE4}"/>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115712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5AC4-510B-CD1C-83B8-5A5084537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E5EA92-AE31-C9DD-E466-8F3E546FE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B225F5-BB50-FC8F-8B82-6C25597B7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6459C-4072-4FD2-272E-B9D0C2ED293A}"/>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9E9F6426-95B3-8867-6D06-BB36E35DC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859F9-6876-A683-3FC9-A4757E07BF4D}"/>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399303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5D86-A9A9-F85A-21B8-C4CA2E912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4B1710-18E1-8D91-BBF6-6AABAC12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9CFE-5DEC-73DB-DF2C-90D254D20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5EDB8-2104-9196-BFAE-23B4714B63D9}"/>
              </a:ext>
            </a:extLst>
          </p:cNvPr>
          <p:cNvSpPr>
            <a:spLocks noGrp="1"/>
          </p:cNvSpPr>
          <p:nvPr>
            <p:ph type="dt" sz="half" idx="10"/>
          </p:nvPr>
        </p:nvSpPr>
        <p:spPr/>
        <p:txBody>
          <a:bodyPr/>
          <a:lstStyle/>
          <a:p>
            <a:fld id="{6773BD16-1C13-48FB-8D91-8CD8F0D2CAC9}" type="datetimeFigureOut">
              <a:rPr lang="en-IN" smtClean="0"/>
              <a:t>24-10-2022</a:t>
            </a:fld>
            <a:endParaRPr lang="en-IN"/>
          </a:p>
        </p:txBody>
      </p:sp>
      <p:sp>
        <p:nvSpPr>
          <p:cNvPr id="6" name="Footer Placeholder 5">
            <a:extLst>
              <a:ext uri="{FF2B5EF4-FFF2-40B4-BE49-F238E27FC236}">
                <a16:creationId xmlns:a16="http://schemas.microsoft.com/office/drawing/2014/main" id="{B7A8B6D7-3500-B39E-F67E-1DA2AC45E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32A7E-04CC-E322-0958-2015C6BA4A5C}"/>
              </a:ext>
            </a:extLst>
          </p:cNvPr>
          <p:cNvSpPr>
            <a:spLocks noGrp="1"/>
          </p:cNvSpPr>
          <p:nvPr>
            <p:ph type="sldNum" sz="quarter" idx="12"/>
          </p:nvPr>
        </p:nvSpPr>
        <p:spPr/>
        <p:txBody>
          <a:bodyPr/>
          <a:lstStyle/>
          <a:p>
            <a:fld id="{19172ADE-9334-4C76-8978-00FE8625FDE5}" type="slidenum">
              <a:rPr lang="en-IN" smtClean="0"/>
              <a:t>‹#›</a:t>
            </a:fld>
            <a:endParaRPr lang="en-IN"/>
          </a:p>
        </p:txBody>
      </p:sp>
    </p:spTree>
    <p:extLst>
      <p:ext uri="{BB962C8B-B14F-4D97-AF65-F5344CB8AC3E}">
        <p14:creationId xmlns:p14="http://schemas.microsoft.com/office/powerpoint/2010/main" val="7032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82579-0A3D-6D82-A020-8112917AD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AD6DA-C4CE-C13B-C6AB-AEC464BCF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B1791-9F4E-CD21-9B36-30BE0D8FB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3BD16-1C13-48FB-8D91-8CD8F0D2CAC9}" type="datetimeFigureOut">
              <a:rPr lang="en-IN" smtClean="0"/>
              <a:t>24-10-2022</a:t>
            </a:fld>
            <a:endParaRPr lang="en-IN"/>
          </a:p>
        </p:txBody>
      </p:sp>
      <p:sp>
        <p:nvSpPr>
          <p:cNvPr id="5" name="Footer Placeholder 4">
            <a:extLst>
              <a:ext uri="{FF2B5EF4-FFF2-40B4-BE49-F238E27FC236}">
                <a16:creationId xmlns:a16="http://schemas.microsoft.com/office/drawing/2014/main" id="{4AD88DC5-850B-685A-D406-9DC736C54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D1E03E-78F8-BE88-A4FB-9712F737A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72ADE-9334-4C76-8978-00FE8625FDE5}" type="slidenum">
              <a:rPr lang="en-IN" smtClean="0"/>
              <a:t>‹#›</a:t>
            </a:fld>
            <a:endParaRPr lang="en-IN"/>
          </a:p>
        </p:txBody>
      </p:sp>
    </p:spTree>
    <p:extLst>
      <p:ext uri="{BB962C8B-B14F-4D97-AF65-F5344CB8AC3E}">
        <p14:creationId xmlns:p14="http://schemas.microsoft.com/office/powerpoint/2010/main" val="34573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18.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46.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zkxBR2swfruUD_0_gXleloBfhD_0eilQ?usp=sharing" TargetMode="Externa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4.png"/><Relationship Id="rId7"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8.png"/><Relationship Id="rId7"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AFB9-11B9-96DD-EB34-E1B9441423E9}"/>
              </a:ext>
            </a:extLst>
          </p:cNvPr>
          <p:cNvPicPr>
            <a:picLocks noChangeAspect="1"/>
          </p:cNvPicPr>
          <p:nvPr/>
        </p:nvPicPr>
        <p:blipFill rotWithShape="1">
          <a:blip r:embed="rId2"/>
          <a:srcRect l="4716" r="3568" b="4923"/>
          <a:stretch/>
        </p:blipFill>
        <p:spPr>
          <a:xfrm>
            <a:off x="11663" y="0"/>
            <a:ext cx="6350889" cy="3448946"/>
          </a:xfrm>
          <a:prstGeom prst="rect">
            <a:avLst/>
          </a:prstGeom>
        </p:spPr>
      </p:pic>
      <p:sp>
        <p:nvSpPr>
          <p:cNvPr id="6" name="Right Triangle 5">
            <a:extLst>
              <a:ext uri="{FF2B5EF4-FFF2-40B4-BE49-F238E27FC236}">
                <a16:creationId xmlns:a16="http://schemas.microsoft.com/office/drawing/2014/main" id="{0800AF0F-F2D5-7B9B-A68E-AACC3659A231}"/>
              </a:ext>
            </a:extLst>
          </p:cNvPr>
          <p:cNvSpPr/>
          <p:nvPr/>
        </p:nvSpPr>
        <p:spPr>
          <a:xfrm flipH="1">
            <a:off x="21477" y="0"/>
            <a:ext cx="12170521" cy="6858001"/>
          </a:xfrm>
          <a:prstGeom prst="rtTriangle">
            <a:avLst/>
          </a:prstGeom>
          <a:solidFill>
            <a:srgbClr val="001524"/>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TextBox 6">
            <a:extLst>
              <a:ext uri="{FF2B5EF4-FFF2-40B4-BE49-F238E27FC236}">
                <a16:creationId xmlns:a16="http://schemas.microsoft.com/office/drawing/2014/main" id="{E3D29246-896B-3CAD-7B27-87A713F4061F}"/>
              </a:ext>
            </a:extLst>
          </p:cNvPr>
          <p:cNvSpPr txBox="1"/>
          <p:nvPr/>
        </p:nvSpPr>
        <p:spPr>
          <a:xfrm>
            <a:off x="6817068" y="3620338"/>
            <a:ext cx="4565863" cy="954107"/>
          </a:xfrm>
          <a:prstGeom prst="rect">
            <a:avLst/>
          </a:prstGeom>
          <a:noFill/>
        </p:spPr>
        <p:txBody>
          <a:bodyPr wrap="square" rtlCol="0">
            <a:spAutoFit/>
          </a:bodyPr>
          <a:lstStyle/>
          <a:p>
            <a:pPr algn="ctr"/>
            <a:r>
              <a:rPr lang="en-IN" sz="2800" b="1" dirty="0">
                <a:solidFill>
                  <a:schemeClr val="bg1"/>
                </a:solidFill>
              </a:rPr>
              <a:t>Exploratory Data Analysis on Factors Affecting Attrition</a:t>
            </a:r>
          </a:p>
        </p:txBody>
      </p:sp>
      <p:sp>
        <p:nvSpPr>
          <p:cNvPr id="2" name="TextBox 1">
            <a:extLst>
              <a:ext uri="{FF2B5EF4-FFF2-40B4-BE49-F238E27FC236}">
                <a16:creationId xmlns:a16="http://schemas.microsoft.com/office/drawing/2014/main" id="{E1A5408F-2104-29A6-4E3E-89D70D82E3F7}"/>
              </a:ext>
            </a:extLst>
          </p:cNvPr>
          <p:cNvSpPr txBox="1"/>
          <p:nvPr/>
        </p:nvSpPr>
        <p:spPr>
          <a:xfrm>
            <a:off x="9018273" y="5116058"/>
            <a:ext cx="2943572" cy="1200329"/>
          </a:xfrm>
          <a:prstGeom prst="rect">
            <a:avLst/>
          </a:prstGeom>
          <a:noFill/>
        </p:spPr>
        <p:txBody>
          <a:bodyPr wrap="square" rtlCol="0">
            <a:spAutoFit/>
          </a:bodyPr>
          <a:lstStyle/>
          <a:p>
            <a:r>
              <a:rPr lang="en-IN" dirty="0">
                <a:solidFill>
                  <a:schemeClr val="bg1"/>
                </a:solidFill>
              </a:rPr>
              <a:t>Submitted by</a:t>
            </a:r>
          </a:p>
          <a:p>
            <a:r>
              <a:rPr lang="en-IN" dirty="0">
                <a:solidFill>
                  <a:schemeClr val="bg1"/>
                </a:solidFill>
              </a:rPr>
              <a:t>Aswin Kumar D22010</a:t>
            </a:r>
          </a:p>
          <a:p>
            <a:r>
              <a:rPr lang="en-IN" dirty="0">
                <a:solidFill>
                  <a:schemeClr val="bg1"/>
                </a:solidFill>
              </a:rPr>
              <a:t>Priyankan Dutta D22038</a:t>
            </a:r>
          </a:p>
          <a:p>
            <a:r>
              <a:rPr lang="en-IN" dirty="0">
                <a:solidFill>
                  <a:schemeClr val="bg1"/>
                </a:solidFill>
              </a:rPr>
              <a:t>Rajesh Velpandian D22040</a:t>
            </a:r>
          </a:p>
        </p:txBody>
      </p:sp>
    </p:spTree>
    <p:extLst>
      <p:ext uri="{BB962C8B-B14F-4D97-AF65-F5344CB8AC3E}">
        <p14:creationId xmlns:p14="http://schemas.microsoft.com/office/powerpoint/2010/main" val="415386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F9C7CB-D8CF-B7C3-80BA-4E5C292ECFF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3602216-BE82-C028-BC51-816D61528E2F}"/>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id="{15BA6DD3-7E88-9CE6-ABF0-E00F8F104AE1}"/>
              </a:ext>
            </a:extLst>
          </p:cNvPr>
          <p:cNvSpPr txBox="1"/>
          <p:nvPr/>
        </p:nvSpPr>
        <p:spPr>
          <a:xfrm>
            <a:off x="408037" y="839604"/>
            <a:ext cx="3077498" cy="369332"/>
          </a:xfrm>
          <a:prstGeom prst="rect">
            <a:avLst/>
          </a:prstGeom>
          <a:noFill/>
        </p:spPr>
        <p:txBody>
          <a:bodyPr wrap="square" rtlCol="0">
            <a:spAutoFit/>
          </a:bodyPr>
          <a:lstStyle/>
          <a:p>
            <a:pPr algn="ctr"/>
            <a:r>
              <a:rPr lang="en-IN" b="1" dirty="0"/>
              <a:t>Work Life Balance vs Attrition</a:t>
            </a:r>
          </a:p>
        </p:txBody>
      </p:sp>
      <p:sp>
        <p:nvSpPr>
          <p:cNvPr id="10" name="TextBox 9">
            <a:extLst>
              <a:ext uri="{FF2B5EF4-FFF2-40B4-BE49-F238E27FC236}">
                <a16:creationId xmlns:a16="http://schemas.microsoft.com/office/drawing/2014/main" id="{344FD2F5-49F8-4A0B-DE1D-4FE85CB5F5EF}"/>
              </a:ext>
            </a:extLst>
          </p:cNvPr>
          <p:cNvSpPr txBox="1"/>
          <p:nvPr/>
        </p:nvSpPr>
        <p:spPr>
          <a:xfrm>
            <a:off x="7786751" y="839604"/>
            <a:ext cx="3446206" cy="369332"/>
          </a:xfrm>
          <a:prstGeom prst="rect">
            <a:avLst/>
          </a:prstGeom>
          <a:noFill/>
        </p:spPr>
        <p:txBody>
          <a:bodyPr wrap="square" rtlCol="0">
            <a:spAutoFit/>
          </a:bodyPr>
          <a:lstStyle/>
          <a:p>
            <a:pPr algn="ctr"/>
            <a:r>
              <a:rPr lang="en-IN" b="1" dirty="0"/>
              <a:t>Distance From Home vs Attrition</a:t>
            </a:r>
          </a:p>
        </p:txBody>
      </p:sp>
      <p:pic>
        <p:nvPicPr>
          <p:cNvPr id="12" name="Picture 11">
            <a:extLst>
              <a:ext uri="{FF2B5EF4-FFF2-40B4-BE49-F238E27FC236}">
                <a16:creationId xmlns:a16="http://schemas.microsoft.com/office/drawing/2014/main" id="{8362B2A8-FB60-3EA4-A904-5FD05131BC73}"/>
              </a:ext>
            </a:extLst>
          </p:cNvPr>
          <p:cNvPicPr>
            <a:picLocks noChangeAspect="1"/>
          </p:cNvPicPr>
          <p:nvPr/>
        </p:nvPicPr>
        <p:blipFill>
          <a:blip r:embed="rId2"/>
          <a:stretch>
            <a:fillRect/>
          </a:stretch>
        </p:blipFill>
        <p:spPr>
          <a:xfrm>
            <a:off x="90618" y="1328015"/>
            <a:ext cx="3190898" cy="1714513"/>
          </a:xfrm>
          <a:prstGeom prst="rect">
            <a:avLst/>
          </a:prstGeom>
          <a:ln w="12700">
            <a:solidFill>
              <a:schemeClr val="tx1"/>
            </a:solidFill>
          </a:ln>
        </p:spPr>
      </p:pic>
      <p:pic>
        <p:nvPicPr>
          <p:cNvPr id="14" name="Picture 13">
            <a:extLst>
              <a:ext uri="{FF2B5EF4-FFF2-40B4-BE49-F238E27FC236}">
                <a16:creationId xmlns:a16="http://schemas.microsoft.com/office/drawing/2014/main" id="{A261C0B3-7741-3DBD-BC40-52DB3D78D960}"/>
              </a:ext>
            </a:extLst>
          </p:cNvPr>
          <p:cNvPicPr>
            <a:picLocks noChangeAspect="1"/>
          </p:cNvPicPr>
          <p:nvPr/>
        </p:nvPicPr>
        <p:blipFill>
          <a:blip r:embed="rId3"/>
          <a:stretch>
            <a:fillRect/>
          </a:stretch>
        </p:blipFill>
        <p:spPr>
          <a:xfrm>
            <a:off x="3404404" y="1302305"/>
            <a:ext cx="3190898" cy="2153856"/>
          </a:xfrm>
          <a:prstGeom prst="rect">
            <a:avLst/>
          </a:prstGeom>
          <a:ln w="12700">
            <a:solidFill>
              <a:schemeClr val="tx1"/>
            </a:solidFill>
          </a:ln>
        </p:spPr>
      </p:pic>
      <p:sp>
        <p:nvSpPr>
          <p:cNvPr id="16" name="TextBox 15">
            <a:extLst>
              <a:ext uri="{FF2B5EF4-FFF2-40B4-BE49-F238E27FC236}">
                <a16:creationId xmlns:a16="http://schemas.microsoft.com/office/drawing/2014/main" id="{BAA4E6F2-89A0-3A46-FBB2-128C61655019}"/>
              </a:ext>
            </a:extLst>
          </p:cNvPr>
          <p:cNvSpPr txBox="1"/>
          <p:nvPr/>
        </p:nvSpPr>
        <p:spPr>
          <a:xfrm>
            <a:off x="90617" y="3955570"/>
            <a:ext cx="6570737" cy="830997"/>
          </a:xfrm>
          <a:prstGeom prst="rect">
            <a:avLst/>
          </a:prstGeom>
          <a:noFill/>
        </p:spPr>
        <p:txBody>
          <a:bodyPr wrap="square">
            <a:spAutoFit/>
          </a:bodyPr>
          <a:lstStyle/>
          <a:p>
            <a:pPr algn="just"/>
            <a:r>
              <a:rPr lang="en-IN" sz="1600" dirty="0"/>
              <a:t>Employees in our organization have the highest attrition rate when their work life balance is the lowest. The attrition rate for work life balance more than 1 is almost similar</a:t>
            </a:r>
          </a:p>
        </p:txBody>
      </p:sp>
      <p:pic>
        <p:nvPicPr>
          <p:cNvPr id="18" name="Picture 17">
            <a:extLst>
              <a:ext uri="{FF2B5EF4-FFF2-40B4-BE49-F238E27FC236}">
                <a16:creationId xmlns:a16="http://schemas.microsoft.com/office/drawing/2014/main" id="{30ED426C-784B-2F34-C8E3-692242010174}"/>
              </a:ext>
            </a:extLst>
          </p:cNvPr>
          <p:cNvPicPr>
            <a:picLocks noChangeAspect="1"/>
          </p:cNvPicPr>
          <p:nvPr/>
        </p:nvPicPr>
        <p:blipFill>
          <a:blip r:embed="rId4"/>
          <a:stretch>
            <a:fillRect/>
          </a:stretch>
        </p:blipFill>
        <p:spPr>
          <a:xfrm>
            <a:off x="7646871" y="1302305"/>
            <a:ext cx="3190898" cy="2068317"/>
          </a:xfrm>
          <a:prstGeom prst="rect">
            <a:avLst/>
          </a:prstGeom>
          <a:ln w="12700">
            <a:solidFill>
              <a:schemeClr val="tx1"/>
            </a:solidFill>
          </a:ln>
        </p:spPr>
      </p:pic>
      <p:sp>
        <p:nvSpPr>
          <p:cNvPr id="20" name="TextBox 19">
            <a:extLst>
              <a:ext uri="{FF2B5EF4-FFF2-40B4-BE49-F238E27FC236}">
                <a16:creationId xmlns:a16="http://schemas.microsoft.com/office/drawing/2014/main" id="{505365F7-A188-4A2F-9691-980386EB9104}"/>
              </a:ext>
            </a:extLst>
          </p:cNvPr>
          <p:cNvSpPr txBox="1"/>
          <p:nvPr/>
        </p:nvSpPr>
        <p:spPr>
          <a:xfrm>
            <a:off x="7346824" y="4051552"/>
            <a:ext cx="4798206" cy="1077218"/>
          </a:xfrm>
          <a:prstGeom prst="rect">
            <a:avLst/>
          </a:prstGeom>
          <a:noFill/>
        </p:spPr>
        <p:txBody>
          <a:bodyPr wrap="square">
            <a:spAutoFit/>
          </a:bodyPr>
          <a:lstStyle/>
          <a:p>
            <a:r>
              <a:rPr lang="en-IN" sz="1600" dirty="0"/>
              <a:t>As per the analysis done above, there is no such association between attrition rate in our company and distance from home of employees which is quite surprising</a:t>
            </a:r>
          </a:p>
        </p:txBody>
      </p:sp>
      <p:pic>
        <p:nvPicPr>
          <p:cNvPr id="21" name="Picture 4" descr="Findings">
            <a:extLst>
              <a:ext uri="{FF2B5EF4-FFF2-40B4-BE49-F238E27FC236}">
                <a16:creationId xmlns:a16="http://schemas.microsoft.com/office/drawing/2014/main" id="{4F2A6849-2B4D-9046-7ABD-D13E3197B0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2160C7-21BF-B3B8-27ED-985BCA99F2DE}"/>
              </a:ext>
            </a:extLst>
          </p:cNvPr>
          <p:cNvSpPr txBox="1"/>
          <p:nvPr/>
        </p:nvSpPr>
        <p:spPr>
          <a:xfrm>
            <a:off x="90618" y="3562834"/>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CB57FE71-B2BE-DA8C-C6BC-D8FA3229A4EF}"/>
              </a:ext>
            </a:extLst>
          </p:cNvPr>
          <p:cNvPicPr>
            <a:picLocks noChangeAspect="1"/>
          </p:cNvPicPr>
          <p:nvPr/>
        </p:nvPicPr>
        <p:blipFill>
          <a:blip r:embed="rId6"/>
          <a:stretch>
            <a:fillRect/>
          </a:stretch>
        </p:blipFill>
        <p:spPr>
          <a:xfrm>
            <a:off x="1088459" y="3456161"/>
            <a:ext cx="479589" cy="479589"/>
          </a:xfrm>
          <a:prstGeom prst="rect">
            <a:avLst/>
          </a:prstGeom>
        </p:spPr>
      </p:pic>
      <p:sp>
        <p:nvSpPr>
          <p:cNvPr id="4" name="TextBox 3">
            <a:extLst>
              <a:ext uri="{FF2B5EF4-FFF2-40B4-BE49-F238E27FC236}">
                <a16:creationId xmlns:a16="http://schemas.microsoft.com/office/drawing/2014/main" id="{9ED505AF-F3BE-A268-4A86-2B7509D6DB1C}"/>
              </a:ext>
            </a:extLst>
          </p:cNvPr>
          <p:cNvSpPr txBox="1"/>
          <p:nvPr/>
        </p:nvSpPr>
        <p:spPr>
          <a:xfrm>
            <a:off x="90618" y="4937046"/>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descr="Interpretation - Free miscellaneous icons">
            <a:extLst>
              <a:ext uri="{FF2B5EF4-FFF2-40B4-BE49-F238E27FC236}">
                <a16:creationId xmlns:a16="http://schemas.microsoft.com/office/drawing/2014/main" id="{AE0D9C2B-3055-4CC2-F5C7-E852AD8422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285" y="4760721"/>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565723-C483-8579-730C-4B196C193BC3}"/>
              </a:ext>
            </a:extLst>
          </p:cNvPr>
          <p:cNvSpPr txBox="1"/>
          <p:nvPr/>
        </p:nvSpPr>
        <p:spPr>
          <a:xfrm>
            <a:off x="7346824" y="3669507"/>
            <a:ext cx="997841" cy="338554"/>
          </a:xfrm>
          <a:prstGeom prst="rect">
            <a:avLst/>
          </a:prstGeom>
          <a:noFill/>
        </p:spPr>
        <p:txBody>
          <a:bodyPr wrap="square">
            <a:spAutoFit/>
          </a:bodyPr>
          <a:lstStyle/>
          <a:p>
            <a:r>
              <a:rPr lang="en-IN" sz="1600" b="1" dirty="0"/>
              <a:t>Inference</a:t>
            </a:r>
            <a:endParaRPr lang="en-IN" sz="1600" dirty="0"/>
          </a:p>
        </p:txBody>
      </p:sp>
      <p:pic>
        <p:nvPicPr>
          <p:cNvPr id="13" name="Picture 12">
            <a:extLst>
              <a:ext uri="{FF2B5EF4-FFF2-40B4-BE49-F238E27FC236}">
                <a16:creationId xmlns:a16="http://schemas.microsoft.com/office/drawing/2014/main" id="{E479B4B2-4325-855D-34BE-FBD3EE73710C}"/>
              </a:ext>
            </a:extLst>
          </p:cNvPr>
          <p:cNvPicPr>
            <a:picLocks noChangeAspect="1"/>
          </p:cNvPicPr>
          <p:nvPr/>
        </p:nvPicPr>
        <p:blipFill>
          <a:blip r:embed="rId6"/>
          <a:stretch>
            <a:fillRect/>
          </a:stretch>
        </p:blipFill>
        <p:spPr>
          <a:xfrm>
            <a:off x="8344665" y="3562834"/>
            <a:ext cx="479589" cy="479589"/>
          </a:xfrm>
          <a:prstGeom prst="rect">
            <a:avLst/>
          </a:prstGeom>
        </p:spPr>
      </p:pic>
      <p:sp>
        <p:nvSpPr>
          <p:cNvPr id="15" name="TextBox 14">
            <a:extLst>
              <a:ext uri="{FF2B5EF4-FFF2-40B4-BE49-F238E27FC236}">
                <a16:creationId xmlns:a16="http://schemas.microsoft.com/office/drawing/2014/main" id="{AF5D3B2F-FFC2-0A9E-34C8-9866AB64D4D3}"/>
              </a:ext>
            </a:extLst>
          </p:cNvPr>
          <p:cNvSpPr txBox="1"/>
          <p:nvPr/>
        </p:nvSpPr>
        <p:spPr>
          <a:xfrm>
            <a:off x="7283511" y="5129824"/>
            <a:ext cx="1394953" cy="338554"/>
          </a:xfrm>
          <a:prstGeom prst="rect">
            <a:avLst/>
          </a:prstGeom>
          <a:noFill/>
        </p:spPr>
        <p:txBody>
          <a:bodyPr wrap="square">
            <a:spAutoFit/>
          </a:bodyPr>
          <a:lstStyle/>
          <a:p>
            <a:r>
              <a:rPr lang="en-IN" sz="1600" b="1" dirty="0"/>
              <a:t>Interpretation</a:t>
            </a:r>
            <a:endParaRPr lang="en-IN" sz="1600" dirty="0"/>
          </a:p>
        </p:txBody>
      </p:sp>
      <p:pic>
        <p:nvPicPr>
          <p:cNvPr id="17" name="Picture 16" descr="Interpretation - Free miscellaneous icons">
            <a:extLst>
              <a:ext uri="{FF2B5EF4-FFF2-40B4-BE49-F238E27FC236}">
                <a16:creationId xmlns:a16="http://schemas.microsoft.com/office/drawing/2014/main" id="{C3A9A128-5C14-D20F-7BB6-3FAD94D67C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40178" y="4953499"/>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77A6C6E-28A3-278C-E13F-EE58F7D7F4C7}"/>
              </a:ext>
            </a:extLst>
          </p:cNvPr>
          <p:cNvSpPr txBox="1"/>
          <p:nvPr/>
        </p:nvSpPr>
        <p:spPr>
          <a:xfrm>
            <a:off x="137652" y="5417579"/>
            <a:ext cx="6523703"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This can be due to various reasons like work pressure, work after leaving the office, available 24/7</a:t>
            </a:r>
          </a:p>
          <a:p>
            <a:pPr marL="285750" indent="-285750" algn="just">
              <a:buFont typeface="Arial" panose="020B0604020202020204" pitchFamily="34" charset="0"/>
              <a:buChar char="•"/>
            </a:pPr>
            <a:r>
              <a:rPr lang="en-IN" sz="1600" dirty="0"/>
              <a:t>Employees also leave when they have the highest &amp; perfect work life balance possibly due to stagnation in learning &amp; getting too comfortable with their job which makes them go in search of the new thrill in their life</a:t>
            </a:r>
          </a:p>
        </p:txBody>
      </p:sp>
      <p:sp>
        <p:nvSpPr>
          <p:cNvPr id="22" name="TextBox 21">
            <a:extLst>
              <a:ext uri="{FF2B5EF4-FFF2-40B4-BE49-F238E27FC236}">
                <a16:creationId xmlns:a16="http://schemas.microsoft.com/office/drawing/2014/main" id="{36261CA9-6D8C-0386-E306-71E838F80A37}"/>
              </a:ext>
            </a:extLst>
          </p:cNvPr>
          <p:cNvSpPr txBox="1"/>
          <p:nvPr/>
        </p:nvSpPr>
        <p:spPr>
          <a:xfrm>
            <a:off x="7346824" y="5608717"/>
            <a:ext cx="4707524"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t>Some employees may prioritise salary, learning &amp; work culture over distance</a:t>
            </a:r>
          </a:p>
          <a:p>
            <a:pPr marL="285750" indent="-285750">
              <a:buFont typeface="Arial" panose="020B0604020202020204" pitchFamily="34" charset="0"/>
              <a:buChar char="•"/>
            </a:pPr>
            <a:r>
              <a:rPr lang="en-IN" sz="1600" dirty="0"/>
              <a:t>Some employees may prioritise distance which ultimately leads to better work life balance</a:t>
            </a:r>
          </a:p>
        </p:txBody>
      </p:sp>
      <p:grpSp>
        <p:nvGrpSpPr>
          <p:cNvPr id="23" name="Group 22">
            <a:extLst>
              <a:ext uri="{FF2B5EF4-FFF2-40B4-BE49-F238E27FC236}">
                <a16:creationId xmlns:a16="http://schemas.microsoft.com/office/drawing/2014/main" id="{DA2A62DE-84B1-1316-402C-3AF28119083F}"/>
              </a:ext>
            </a:extLst>
          </p:cNvPr>
          <p:cNvGrpSpPr/>
          <p:nvPr/>
        </p:nvGrpSpPr>
        <p:grpSpPr>
          <a:xfrm>
            <a:off x="10992024" y="6564696"/>
            <a:ext cx="1300580" cy="338554"/>
            <a:chOff x="10992024" y="6376380"/>
            <a:chExt cx="1300580" cy="338554"/>
          </a:xfrm>
        </p:grpSpPr>
        <p:sp>
          <p:nvSpPr>
            <p:cNvPr id="24" name="Rectangle 23">
              <a:extLst>
                <a:ext uri="{FF2B5EF4-FFF2-40B4-BE49-F238E27FC236}">
                  <a16:creationId xmlns:a16="http://schemas.microsoft.com/office/drawing/2014/main" id="{65A58478-A7E4-CA18-6688-7A002D8151C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23092CF3-FE27-8D3A-8E5F-9BA8BC018920}"/>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9</a:t>
              </a:r>
            </a:p>
          </p:txBody>
        </p:sp>
      </p:grpSp>
    </p:spTree>
    <p:extLst>
      <p:ext uri="{BB962C8B-B14F-4D97-AF65-F5344CB8AC3E}">
        <p14:creationId xmlns:p14="http://schemas.microsoft.com/office/powerpoint/2010/main" val="159692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id="{D2FBFE9C-A29A-A824-F5D6-999084C49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50E9647-A9A9-1974-4F88-6C4F621F410F}"/>
              </a:ext>
            </a:extLst>
          </p:cNvPr>
          <p:cNvPicPr>
            <a:picLocks noChangeAspect="1"/>
          </p:cNvPicPr>
          <p:nvPr/>
        </p:nvPicPr>
        <p:blipFill>
          <a:blip r:embed="rId3"/>
          <a:stretch>
            <a:fillRect/>
          </a:stretch>
        </p:blipFill>
        <p:spPr>
          <a:xfrm>
            <a:off x="235972" y="1297830"/>
            <a:ext cx="3914775" cy="2657475"/>
          </a:xfrm>
          <a:prstGeom prst="rect">
            <a:avLst/>
          </a:prstGeom>
        </p:spPr>
      </p:pic>
      <p:pic>
        <p:nvPicPr>
          <p:cNvPr id="12" name="Picture 11">
            <a:extLst>
              <a:ext uri="{FF2B5EF4-FFF2-40B4-BE49-F238E27FC236}">
                <a16:creationId xmlns:a16="http://schemas.microsoft.com/office/drawing/2014/main" id="{F3AC8278-831E-0B5F-4EBD-A4093A7AD41B}"/>
              </a:ext>
            </a:extLst>
          </p:cNvPr>
          <p:cNvPicPr>
            <a:picLocks noChangeAspect="1"/>
          </p:cNvPicPr>
          <p:nvPr/>
        </p:nvPicPr>
        <p:blipFill>
          <a:blip r:embed="rId4"/>
          <a:stretch>
            <a:fillRect/>
          </a:stretch>
        </p:blipFill>
        <p:spPr>
          <a:xfrm>
            <a:off x="4079033" y="1326405"/>
            <a:ext cx="3810000" cy="2628900"/>
          </a:xfrm>
          <a:prstGeom prst="rect">
            <a:avLst/>
          </a:prstGeom>
        </p:spPr>
      </p:pic>
      <p:pic>
        <p:nvPicPr>
          <p:cNvPr id="16" name="Picture 15">
            <a:extLst>
              <a:ext uri="{FF2B5EF4-FFF2-40B4-BE49-F238E27FC236}">
                <a16:creationId xmlns:a16="http://schemas.microsoft.com/office/drawing/2014/main" id="{E8918B00-CF38-B563-1E6B-239F7E0C05FF}"/>
              </a:ext>
            </a:extLst>
          </p:cNvPr>
          <p:cNvPicPr>
            <a:picLocks noChangeAspect="1"/>
          </p:cNvPicPr>
          <p:nvPr/>
        </p:nvPicPr>
        <p:blipFill>
          <a:blip r:embed="rId5"/>
          <a:stretch>
            <a:fillRect/>
          </a:stretch>
        </p:blipFill>
        <p:spPr>
          <a:xfrm>
            <a:off x="7889033" y="1326405"/>
            <a:ext cx="3800475" cy="2647950"/>
          </a:xfrm>
          <a:prstGeom prst="rect">
            <a:avLst/>
          </a:prstGeom>
        </p:spPr>
      </p:pic>
      <p:sp>
        <p:nvSpPr>
          <p:cNvPr id="18" name="TextBox 17">
            <a:extLst>
              <a:ext uri="{FF2B5EF4-FFF2-40B4-BE49-F238E27FC236}">
                <a16:creationId xmlns:a16="http://schemas.microsoft.com/office/drawing/2014/main" id="{A7C4CBC8-EF5E-5508-4018-7B2DC9BC003C}"/>
              </a:ext>
            </a:extLst>
          </p:cNvPr>
          <p:cNvSpPr txBox="1"/>
          <p:nvPr/>
        </p:nvSpPr>
        <p:spPr>
          <a:xfrm>
            <a:off x="2747337" y="799013"/>
            <a:ext cx="6097554" cy="369332"/>
          </a:xfrm>
          <a:prstGeom prst="rect">
            <a:avLst/>
          </a:prstGeom>
          <a:noFill/>
        </p:spPr>
        <p:txBody>
          <a:bodyPr wrap="square">
            <a:spAutoFit/>
          </a:bodyPr>
          <a:lstStyle/>
          <a:p>
            <a:pPr algn="ctr"/>
            <a:r>
              <a:rPr lang="en-IN" b="1" dirty="0"/>
              <a:t>Attrition vs Age vs Business Travel</a:t>
            </a:r>
          </a:p>
        </p:txBody>
      </p:sp>
      <p:sp>
        <p:nvSpPr>
          <p:cNvPr id="20" name="TextBox 19">
            <a:extLst>
              <a:ext uri="{FF2B5EF4-FFF2-40B4-BE49-F238E27FC236}">
                <a16:creationId xmlns:a16="http://schemas.microsoft.com/office/drawing/2014/main" id="{88C9DABB-99F9-D221-75CA-9D74583B511E}"/>
              </a:ext>
            </a:extLst>
          </p:cNvPr>
          <p:cNvSpPr txBox="1"/>
          <p:nvPr/>
        </p:nvSpPr>
        <p:spPr>
          <a:xfrm>
            <a:off x="121447" y="5551538"/>
            <a:ext cx="11868991" cy="1323439"/>
          </a:xfrm>
          <a:prstGeom prst="rect">
            <a:avLst/>
          </a:prstGeom>
          <a:noFill/>
        </p:spPr>
        <p:txBody>
          <a:bodyPr wrap="square">
            <a:spAutoFit/>
          </a:bodyPr>
          <a:lstStyle/>
          <a:p>
            <a:pPr marL="285750" indent="-285750">
              <a:buFont typeface="Arial" panose="020B0604020202020204" pitchFamily="34" charset="0"/>
              <a:buChar char="•"/>
            </a:pPr>
            <a:r>
              <a:rPr lang="en-IN" sz="1600" dirty="0"/>
              <a:t>An older employee probably does not prefer to travel frequently or travel at all. This can be due to :</a:t>
            </a:r>
          </a:p>
          <a:p>
            <a:r>
              <a:rPr lang="en-IN" sz="1600" dirty="0"/>
              <a:t>       1. Physical fatigue associated with aging</a:t>
            </a:r>
          </a:p>
          <a:p>
            <a:r>
              <a:rPr lang="en-IN" sz="1600" dirty="0"/>
              <a:t>       2. Probably they are married and have higher commitments than younger people.</a:t>
            </a:r>
          </a:p>
          <a:p>
            <a:pPr marL="285750" indent="-285750">
              <a:buFont typeface="Arial" panose="020B0604020202020204" pitchFamily="34" charset="0"/>
              <a:buChar char="•"/>
            </a:pPr>
            <a:r>
              <a:rPr lang="en-IN" sz="1600" dirty="0"/>
              <a:t>    Older employees are more health conscious compared to younger ones and probably may not like being exposed to different food, drinking water &amp; other health requirements</a:t>
            </a:r>
          </a:p>
        </p:txBody>
      </p:sp>
      <p:sp>
        <p:nvSpPr>
          <p:cNvPr id="2" name="TextBox 1">
            <a:extLst>
              <a:ext uri="{FF2B5EF4-FFF2-40B4-BE49-F238E27FC236}">
                <a16:creationId xmlns:a16="http://schemas.microsoft.com/office/drawing/2014/main" id="{8FB48028-2985-B03F-E579-28D46491522F}"/>
              </a:ext>
            </a:extLst>
          </p:cNvPr>
          <p:cNvSpPr txBox="1"/>
          <p:nvPr/>
        </p:nvSpPr>
        <p:spPr>
          <a:xfrm>
            <a:off x="50230" y="4004001"/>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7641FC61-2A27-B65D-0337-309AE3373164}"/>
              </a:ext>
            </a:extLst>
          </p:cNvPr>
          <p:cNvPicPr>
            <a:picLocks noChangeAspect="1"/>
          </p:cNvPicPr>
          <p:nvPr/>
        </p:nvPicPr>
        <p:blipFill>
          <a:blip r:embed="rId6"/>
          <a:stretch>
            <a:fillRect/>
          </a:stretch>
        </p:blipFill>
        <p:spPr>
          <a:xfrm>
            <a:off x="1048071" y="3897328"/>
            <a:ext cx="479589" cy="479589"/>
          </a:xfrm>
          <a:prstGeom prst="rect">
            <a:avLst/>
          </a:prstGeom>
        </p:spPr>
      </p:pic>
      <p:sp>
        <p:nvSpPr>
          <p:cNvPr id="6" name="TextBox 5">
            <a:extLst>
              <a:ext uri="{FF2B5EF4-FFF2-40B4-BE49-F238E27FC236}">
                <a16:creationId xmlns:a16="http://schemas.microsoft.com/office/drawing/2014/main" id="{A1FF4F1D-636F-9E2A-3B37-7E68F409ED08}"/>
              </a:ext>
            </a:extLst>
          </p:cNvPr>
          <p:cNvSpPr txBox="1"/>
          <p:nvPr/>
        </p:nvSpPr>
        <p:spPr>
          <a:xfrm>
            <a:off x="50230" y="4444668"/>
            <a:ext cx="8685732" cy="584775"/>
          </a:xfrm>
          <a:prstGeom prst="rect">
            <a:avLst/>
          </a:prstGeom>
          <a:noFill/>
        </p:spPr>
        <p:txBody>
          <a:bodyPr wrap="square">
            <a:spAutoFit/>
          </a:bodyPr>
          <a:lstStyle/>
          <a:p>
            <a:pPr marL="285750" indent="-285750" algn="just">
              <a:buFont typeface="Arial" panose="020B0604020202020204" pitchFamily="34" charset="0"/>
              <a:buChar char="•"/>
            </a:pPr>
            <a:r>
              <a:rPr lang="en-IN" sz="1600" dirty="0"/>
              <a:t>Attrition percentage is higher among older employees who travel frequently &amp; who travel rarely </a:t>
            </a:r>
          </a:p>
          <a:p>
            <a:pPr marL="285750" indent="-285750" algn="just">
              <a:buFont typeface="Arial" panose="020B0604020202020204" pitchFamily="34" charset="0"/>
              <a:buChar char="•"/>
            </a:pPr>
            <a:r>
              <a:rPr lang="en-IN" sz="1600" dirty="0"/>
              <a:t>Irrespective of the level of business travel, younger employees prefer to switch jobs.</a:t>
            </a:r>
          </a:p>
        </p:txBody>
      </p:sp>
      <p:sp>
        <p:nvSpPr>
          <p:cNvPr id="7" name="TextBox 6">
            <a:extLst>
              <a:ext uri="{FF2B5EF4-FFF2-40B4-BE49-F238E27FC236}">
                <a16:creationId xmlns:a16="http://schemas.microsoft.com/office/drawing/2014/main" id="{BD054C24-E863-C2C9-C642-CC6EFE0C478D}"/>
              </a:ext>
            </a:extLst>
          </p:cNvPr>
          <p:cNvSpPr txBox="1"/>
          <p:nvPr/>
        </p:nvSpPr>
        <p:spPr>
          <a:xfrm>
            <a:off x="50230" y="5143088"/>
            <a:ext cx="1394953" cy="338554"/>
          </a:xfrm>
          <a:prstGeom prst="rect">
            <a:avLst/>
          </a:prstGeom>
          <a:noFill/>
        </p:spPr>
        <p:txBody>
          <a:bodyPr wrap="square">
            <a:spAutoFit/>
          </a:bodyPr>
          <a:lstStyle/>
          <a:p>
            <a:r>
              <a:rPr lang="en-IN" sz="1600" b="1" dirty="0"/>
              <a:t>Interpretation</a:t>
            </a:r>
            <a:endParaRPr lang="en-IN" sz="1600" dirty="0"/>
          </a:p>
        </p:txBody>
      </p:sp>
      <p:pic>
        <p:nvPicPr>
          <p:cNvPr id="8" name="Picture 7" descr="Interpretation - Free miscellaneous icons">
            <a:extLst>
              <a:ext uri="{FF2B5EF4-FFF2-40B4-BE49-F238E27FC236}">
                <a16:creationId xmlns:a16="http://schemas.microsoft.com/office/drawing/2014/main" id="{93F55398-E39A-7C74-F7F5-0B768967E8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897" y="4966763"/>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1F1DE492-2524-2C5A-9B5D-DCD75818F61F}"/>
              </a:ext>
            </a:extLst>
          </p:cNvPr>
          <p:cNvGrpSpPr/>
          <p:nvPr/>
        </p:nvGrpSpPr>
        <p:grpSpPr>
          <a:xfrm>
            <a:off x="10996940" y="6519446"/>
            <a:ext cx="1300580" cy="338554"/>
            <a:chOff x="10992024" y="6376380"/>
            <a:chExt cx="1300580" cy="338554"/>
          </a:xfrm>
        </p:grpSpPr>
        <p:sp>
          <p:nvSpPr>
            <p:cNvPr id="14" name="Rectangle 13">
              <a:extLst>
                <a:ext uri="{FF2B5EF4-FFF2-40B4-BE49-F238E27FC236}">
                  <a16:creationId xmlns:a16="http://schemas.microsoft.com/office/drawing/2014/main" id="{6C680FB6-C9D0-9439-25CC-5AC94DCCEF97}"/>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116C26D-858B-5DE7-5EE1-6A866CBA2FC9}"/>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10</a:t>
              </a:r>
            </a:p>
          </p:txBody>
        </p:sp>
      </p:grpSp>
    </p:spTree>
    <p:extLst>
      <p:ext uri="{BB962C8B-B14F-4D97-AF65-F5344CB8AC3E}">
        <p14:creationId xmlns:p14="http://schemas.microsoft.com/office/powerpoint/2010/main" val="5971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805EA-0ECA-84AB-5D31-0BBD397302FE}"/>
              </a:ext>
            </a:extLst>
          </p:cNvPr>
          <p:cNvSpPr txBox="1"/>
          <p:nvPr/>
        </p:nvSpPr>
        <p:spPr>
          <a:xfrm>
            <a:off x="349044" y="720182"/>
            <a:ext cx="4788311" cy="369332"/>
          </a:xfrm>
          <a:prstGeom prst="rect">
            <a:avLst/>
          </a:prstGeom>
          <a:noFill/>
        </p:spPr>
        <p:txBody>
          <a:bodyPr wrap="square" rtlCol="0">
            <a:spAutoFit/>
          </a:bodyPr>
          <a:lstStyle/>
          <a:p>
            <a:pPr algn="ctr"/>
            <a:r>
              <a:rPr lang="en-IN" b="1" dirty="0"/>
              <a:t>Department vs Gender vs Overtime vs Attrition</a:t>
            </a:r>
          </a:p>
        </p:txBody>
      </p:sp>
      <p:sp>
        <p:nvSpPr>
          <p:cNvPr id="6" name="TextBox 5">
            <a:extLst>
              <a:ext uri="{FF2B5EF4-FFF2-40B4-BE49-F238E27FC236}">
                <a16:creationId xmlns:a16="http://schemas.microsoft.com/office/drawing/2014/main" id="{81270EA5-32F4-AE27-2A32-721125A74DFD}"/>
              </a:ext>
            </a:extLst>
          </p:cNvPr>
          <p:cNvSpPr txBox="1"/>
          <p:nvPr/>
        </p:nvSpPr>
        <p:spPr>
          <a:xfrm>
            <a:off x="6809260" y="720182"/>
            <a:ext cx="3731342" cy="369332"/>
          </a:xfrm>
          <a:prstGeom prst="rect">
            <a:avLst/>
          </a:prstGeom>
          <a:noFill/>
        </p:spPr>
        <p:txBody>
          <a:bodyPr wrap="square" rtlCol="0">
            <a:spAutoFit/>
          </a:bodyPr>
          <a:lstStyle/>
          <a:p>
            <a:pPr algn="ctr"/>
            <a:r>
              <a:rPr lang="en-IN" b="1" dirty="0"/>
              <a:t>Income Bin vs Overtime vs Attrition</a:t>
            </a:r>
          </a:p>
        </p:txBody>
      </p:sp>
      <p:sp>
        <p:nvSpPr>
          <p:cNvPr id="7" name="Rectangle 6">
            <a:extLst>
              <a:ext uri="{FF2B5EF4-FFF2-40B4-BE49-F238E27FC236}">
                <a16:creationId xmlns:a16="http://schemas.microsoft.com/office/drawing/2014/main" id="{87C62542-107F-2D48-8ADB-23DF7C92319B}"/>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4EA0DE0-8299-C8C7-8EAD-F2322199B313}"/>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0" name="Picture 9">
            <a:extLst>
              <a:ext uri="{FF2B5EF4-FFF2-40B4-BE49-F238E27FC236}">
                <a16:creationId xmlns:a16="http://schemas.microsoft.com/office/drawing/2014/main" id="{09134F7F-A01D-4791-6D56-381BA61590F4}"/>
              </a:ext>
            </a:extLst>
          </p:cNvPr>
          <p:cNvPicPr>
            <a:picLocks noChangeAspect="1"/>
          </p:cNvPicPr>
          <p:nvPr/>
        </p:nvPicPr>
        <p:blipFill rotWithShape="1">
          <a:blip r:embed="rId2"/>
          <a:srcRect l="3536" r="5505"/>
          <a:stretch/>
        </p:blipFill>
        <p:spPr>
          <a:xfrm>
            <a:off x="6332396" y="1224441"/>
            <a:ext cx="3386792" cy="2478244"/>
          </a:xfrm>
          <a:prstGeom prst="rect">
            <a:avLst/>
          </a:prstGeom>
          <a:ln w="12700">
            <a:solidFill>
              <a:schemeClr val="tx1"/>
            </a:solidFill>
          </a:ln>
        </p:spPr>
      </p:pic>
      <p:grpSp>
        <p:nvGrpSpPr>
          <p:cNvPr id="17" name="Group 16">
            <a:extLst>
              <a:ext uri="{FF2B5EF4-FFF2-40B4-BE49-F238E27FC236}">
                <a16:creationId xmlns:a16="http://schemas.microsoft.com/office/drawing/2014/main" id="{0DD562C9-5C45-A0D3-82A8-139442F6E943}"/>
              </a:ext>
            </a:extLst>
          </p:cNvPr>
          <p:cNvGrpSpPr/>
          <p:nvPr/>
        </p:nvGrpSpPr>
        <p:grpSpPr>
          <a:xfrm>
            <a:off x="553537" y="1122412"/>
            <a:ext cx="4062709" cy="2547024"/>
            <a:chOff x="580100" y="1533832"/>
            <a:chExt cx="3262687" cy="3004955"/>
          </a:xfrm>
        </p:grpSpPr>
        <p:pic>
          <p:nvPicPr>
            <p:cNvPr id="14" name="Picture 13">
              <a:extLst>
                <a:ext uri="{FF2B5EF4-FFF2-40B4-BE49-F238E27FC236}">
                  <a16:creationId xmlns:a16="http://schemas.microsoft.com/office/drawing/2014/main" id="{CBA41CB9-C388-A800-B6E3-CD797F8D2D84}"/>
                </a:ext>
              </a:extLst>
            </p:cNvPr>
            <p:cNvPicPr>
              <a:picLocks noChangeAspect="1"/>
            </p:cNvPicPr>
            <p:nvPr/>
          </p:nvPicPr>
          <p:blipFill>
            <a:blip r:embed="rId3"/>
            <a:stretch>
              <a:fillRect/>
            </a:stretch>
          </p:blipFill>
          <p:spPr>
            <a:xfrm>
              <a:off x="580100" y="1533832"/>
              <a:ext cx="3262687" cy="2275103"/>
            </a:xfrm>
            <a:prstGeom prst="rect">
              <a:avLst/>
            </a:prstGeom>
            <a:ln>
              <a:noFill/>
            </a:ln>
          </p:spPr>
        </p:pic>
        <p:pic>
          <p:nvPicPr>
            <p:cNvPr id="16" name="Picture 15">
              <a:extLst>
                <a:ext uri="{FF2B5EF4-FFF2-40B4-BE49-F238E27FC236}">
                  <a16:creationId xmlns:a16="http://schemas.microsoft.com/office/drawing/2014/main" id="{D95B0B06-277A-8365-5D4D-2DD35A8F8D02}"/>
                </a:ext>
              </a:extLst>
            </p:cNvPr>
            <p:cNvPicPr>
              <a:picLocks noChangeAspect="1"/>
            </p:cNvPicPr>
            <p:nvPr/>
          </p:nvPicPr>
          <p:blipFill>
            <a:blip r:embed="rId4"/>
            <a:stretch>
              <a:fillRect/>
            </a:stretch>
          </p:blipFill>
          <p:spPr>
            <a:xfrm>
              <a:off x="1348805" y="3808935"/>
              <a:ext cx="2343207" cy="729852"/>
            </a:xfrm>
            <a:prstGeom prst="rect">
              <a:avLst/>
            </a:prstGeom>
            <a:ln>
              <a:noFill/>
            </a:ln>
          </p:spPr>
        </p:pic>
      </p:grpSp>
      <p:sp>
        <p:nvSpPr>
          <p:cNvPr id="19" name="TextBox 18">
            <a:extLst>
              <a:ext uri="{FF2B5EF4-FFF2-40B4-BE49-F238E27FC236}">
                <a16:creationId xmlns:a16="http://schemas.microsoft.com/office/drawing/2014/main" id="{E00733A4-E4DC-C4C4-2AAB-716205DB99A1}"/>
              </a:ext>
            </a:extLst>
          </p:cNvPr>
          <p:cNvSpPr txBox="1"/>
          <p:nvPr/>
        </p:nvSpPr>
        <p:spPr>
          <a:xfrm>
            <a:off x="0" y="5589777"/>
            <a:ext cx="6071540" cy="1323439"/>
          </a:xfrm>
          <a:prstGeom prst="rect">
            <a:avLst/>
          </a:prstGeom>
          <a:noFill/>
        </p:spPr>
        <p:txBody>
          <a:bodyPr wrap="square">
            <a:spAutoFit/>
          </a:bodyPr>
          <a:lstStyle/>
          <a:p>
            <a:r>
              <a:rPr lang="en-US" sz="1600" dirty="0"/>
              <a:t>The probability of a female employee being subjected to overtime is the same across all departments, while the probability she leaves the organization given she works in the HR department is higher. This must be due to some other factors like discrimination or lower pay or gender bias which needs to be investigated.</a:t>
            </a:r>
            <a:endParaRPr lang="en-IN" sz="1600" dirty="0"/>
          </a:p>
        </p:txBody>
      </p:sp>
      <p:pic>
        <p:nvPicPr>
          <p:cNvPr id="20" name="Picture 4" descr="Findings">
            <a:extLst>
              <a:ext uri="{FF2B5EF4-FFF2-40B4-BE49-F238E27FC236}">
                <a16:creationId xmlns:a16="http://schemas.microsoft.com/office/drawing/2014/main" id="{8EFD5C9D-2E32-8E42-7966-45DF9F352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D57DB0-0153-3E16-0CA2-85FC1A4C305E}"/>
              </a:ext>
            </a:extLst>
          </p:cNvPr>
          <p:cNvSpPr txBox="1"/>
          <p:nvPr/>
        </p:nvSpPr>
        <p:spPr>
          <a:xfrm>
            <a:off x="6234549" y="5459528"/>
            <a:ext cx="5908290" cy="1323439"/>
          </a:xfrm>
          <a:prstGeom prst="rect">
            <a:avLst/>
          </a:prstGeom>
          <a:noFill/>
        </p:spPr>
        <p:txBody>
          <a:bodyPr wrap="square">
            <a:spAutoFit/>
          </a:bodyPr>
          <a:lstStyle/>
          <a:p>
            <a:pPr algn="just"/>
            <a:r>
              <a:rPr lang="en-US" sz="1600" dirty="0"/>
              <a:t>This may be due to the following reasons:</a:t>
            </a:r>
          </a:p>
          <a:p>
            <a:pPr algn="just"/>
            <a:r>
              <a:rPr lang="en-US" sz="1600" dirty="0"/>
              <a:t>       1. An employee in lower pay slabs, consider themselves to be underpaid and simultaneously being exploited</a:t>
            </a:r>
            <a:endParaRPr lang="en-US" sz="1600" b="1" dirty="0"/>
          </a:p>
          <a:p>
            <a:pPr algn="just"/>
            <a:r>
              <a:rPr lang="en-US" sz="1600" b="1" dirty="0"/>
              <a:t>       </a:t>
            </a:r>
            <a:r>
              <a:rPr lang="en-US" sz="1600" dirty="0"/>
              <a:t>2</a:t>
            </a:r>
            <a:r>
              <a:rPr lang="en-US" sz="1600" b="1" dirty="0"/>
              <a:t>. </a:t>
            </a:r>
            <a:r>
              <a:rPr lang="en-US" sz="1600" dirty="0"/>
              <a:t>Higher-paid employees preferably take remuneration as their primary consideration.</a:t>
            </a:r>
          </a:p>
        </p:txBody>
      </p:sp>
      <p:sp>
        <p:nvSpPr>
          <p:cNvPr id="4" name="TextBox 3">
            <a:extLst>
              <a:ext uri="{FF2B5EF4-FFF2-40B4-BE49-F238E27FC236}">
                <a16:creationId xmlns:a16="http://schemas.microsoft.com/office/drawing/2014/main" id="{99F5CEDA-C54C-C855-34EB-49245AB7EB54}"/>
              </a:ext>
            </a:extLst>
          </p:cNvPr>
          <p:cNvSpPr txBox="1"/>
          <p:nvPr/>
        </p:nvSpPr>
        <p:spPr>
          <a:xfrm>
            <a:off x="0" y="3703864"/>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id="{47E28D7B-B8B8-73AF-9BFC-684C726B7803}"/>
              </a:ext>
            </a:extLst>
          </p:cNvPr>
          <p:cNvPicPr>
            <a:picLocks noChangeAspect="1"/>
          </p:cNvPicPr>
          <p:nvPr/>
        </p:nvPicPr>
        <p:blipFill>
          <a:blip r:embed="rId6"/>
          <a:stretch>
            <a:fillRect/>
          </a:stretch>
        </p:blipFill>
        <p:spPr>
          <a:xfrm>
            <a:off x="997841" y="3597191"/>
            <a:ext cx="479589" cy="479589"/>
          </a:xfrm>
          <a:prstGeom prst="rect">
            <a:avLst/>
          </a:prstGeom>
        </p:spPr>
      </p:pic>
      <p:sp>
        <p:nvSpPr>
          <p:cNvPr id="11" name="TextBox 10">
            <a:extLst>
              <a:ext uri="{FF2B5EF4-FFF2-40B4-BE49-F238E27FC236}">
                <a16:creationId xmlns:a16="http://schemas.microsoft.com/office/drawing/2014/main" id="{AE1DA7D9-E0C6-F8A8-27D3-FEA515C5175F}"/>
              </a:ext>
            </a:extLst>
          </p:cNvPr>
          <p:cNvSpPr txBox="1"/>
          <p:nvPr/>
        </p:nvSpPr>
        <p:spPr>
          <a:xfrm>
            <a:off x="46825" y="4077461"/>
            <a:ext cx="6113206" cy="1077218"/>
          </a:xfrm>
          <a:prstGeom prst="rect">
            <a:avLst/>
          </a:prstGeom>
          <a:noFill/>
        </p:spPr>
        <p:txBody>
          <a:bodyPr wrap="square">
            <a:spAutoFit/>
          </a:bodyPr>
          <a:lstStyle/>
          <a:p>
            <a:pPr algn="just"/>
            <a:r>
              <a:rPr lang="en-IN" sz="1600" dirty="0"/>
              <a:t>A female employee from the HR department and a male employee from Sales Department in our organization when being subjected to overtime are more likely to leave the organization compared to his/her counterparts in other departments.</a:t>
            </a:r>
          </a:p>
        </p:txBody>
      </p:sp>
      <p:sp>
        <p:nvSpPr>
          <p:cNvPr id="12" name="TextBox 11">
            <a:extLst>
              <a:ext uri="{FF2B5EF4-FFF2-40B4-BE49-F238E27FC236}">
                <a16:creationId xmlns:a16="http://schemas.microsoft.com/office/drawing/2014/main" id="{628F295D-F60E-3ECC-F32F-E0AB28BD2BE1}"/>
              </a:ext>
            </a:extLst>
          </p:cNvPr>
          <p:cNvSpPr txBox="1"/>
          <p:nvPr/>
        </p:nvSpPr>
        <p:spPr>
          <a:xfrm>
            <a:off x="-12290" y="5234014"/>
            <a:ext cx="1394953" cy="338554"/>
          </a:xfrm>
          <a:prstGeom prst="rect">
            <a:avLst/>
          </a:prstGeom>
          <a:noFill/>
        </p:spPr>
        <p:txBody>
          <a:bodyPr wrap="square">
            <a:spAutoFit/>
          </a:bodyPr>
          <a:lstStyle/>
          <a:p>
            <a:r>
              <a:rPr lang="en-IN" sz="1600" b="1" dirty="0"/>
              <a:t>Interpretation</a:t>
            </a:r>
            <a:endParaRPr lang="en-IN" sz="1600" dirty="0"/>
          </a:p>
        </p:txBody>
      </p:sp>
      <p:pic>
        <p:nvPicPr>
          <p:cNvPr id="13" name="Picture 12" descr="Interpretation - Free miscellaneous icons">
            <a:extLst>
              <a:ext uri="{FF2B5EF4-FFF2-40B4-BE49-F238E27FC236}">
                <a16:creationId xmlns:a16="http://schemas.microsoft.com/office/drawing/2014/main" id="{C1A9C532-8643-A373-B63B-74E303A952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4377" y="5057689"/>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F312266-24C5-D290-C007-78598435970E}"/>
              </a:ext>
            </a:extLst>
          </p:cNvPr>
          <p:cNvSpPr txBox="1"/>
          <p:nvPr/>
        </p:nvSpPr>
        <p:spPr>
          <a:xfrm>
            <a:off x="6234549" y="3810319"/>
            <a:ext cx="997841" cy="338554"/>
          </a:xfrm>
          <a:prstGeom prst="rect">
            <a:avLst/>
          </a:prstGeom>
          <a:noFill/>
        </p:spPr>
        <p:txBody>
          <a:bodyPr wrap="square">
            <a:spAutoFit/>
          </a:bodyPr>
          <a:lstStyle/>
          <a:p>
            <a:r>
              <a:rPr lang="en-IN" sz="1600" b="1" dirty="0"/>
              <a:t>Inference</a:t>
            </a:r>
            <a:endParaRPr lang="en-IN" sz="1600" dirty="0"/>
          </a:p>
        </p:txBody>
      </p:sp>
      <p:pic>
        <p:nvPicPr>
          <p:cNvPr id="18" name="Picture 17">
            <a:extLst>
              <a:ext uri="{FF2B5EF4-FFF2-40B4-BE49-F238E27FC236}">
                <a16:creationId xmlns:a16="http://schemas.microsoft.com/office/drawing/2014/main" id="{D500B112-F784-CCEB-FDC2-D3F5D0490A97}"/>
              </a:ext>
            </a:extLst>
          </p:cNvPr>
          <p:cNvPicPr>
            <a:picLocks noChangeAspect="1"/>
          </p:cNvPicPr>
          <p:nvPr/>
        </p:nvPicPr>
        <p:blipFill>
          <a:blip r:embed="rId6"/>
          <a:stretch>
            <a:fillRect/>
          </a:stretch>
        </p:blipFill>
        <p:spPr>
          <a:xfrm>
            <a:off x="7232390" y="3703646"/>
            <a:ext cx="479589" cy="479589"/>
          </a:xfrm>
          <a:prstGeom prst="rect">
            <a:avLst/>
          </a:prstGeom>
        </p:spPr>
      </p:pic>
      <p:sp>
        <p:nvSpPr>
          <p:cNvPr id="22" name="TextBox 21">
            <a:extLst>
              <a:ext uri="{FF2B5EF4-FFF2-40B4-BE49-F238E27FC236}">
                <a16:creationId xmlns:a16="http://schemas.microsoft.com/office/drawing/2014/main" id="{7B02D3A5-9071-0CD3-0B2D-1F3B177E36BF}"/>
              </a:ext>
            </a:extLst>
          </p:cNvPr>
          <p:cNvSpPr txBox="1"/>
          <p:nvPr/>
        </p:nvSpPr>
        <p:spPr>
          <a:xfrm>
            <a:off x="6234549" y="4182227"/>
            <a:ext cx="5844380" cy="830997"/>
          </a:xfrm>
          <a:prstGeom prst="rect">
            <a:avLst/>
          </a:prstGeom>
          <a:noFill/>
        </p:spPr>
        <p:txBody>
          <a:bodyPr wrap="square">
            <a:spAutoFit/>
          </a:bodyPr>
          <a:lstStyle/>
          <a:p>
            <a:pPr algn="just"/>
            <a:r>
              <a:rPr lang="en-IN" sz="1600" dirty="0"/>
              <a:t>Attrition percentage of employees in our organization </a:t>
            </a:r>
          </a:p>
          <a:p>
            <a:pPr algn="just"/>
            <a:r>
              <a:rPr lang="en-IN" sz="1600" dirty="0"/>
              <a:t> who belong to the lower pay slab and when subjected to overtime are higher compared to those earning more</a:t>
            </a:r>
          </a:p>
        </p:txBody>
      </p:sp>
      <p:sp>
        <p:nvSpPr>
          <p:cNvPr id="23" name="TextBox 22">
            <a:extLst>
              <a:ext uri="{FF2B5EF4-FFF2-40B4-BE49-F238E27FC236}">
                <a16:creationId xmlns:a16="http://schemas.microsoft.com/office/drawing/2014/main" id="{4D3F0B03-8703-8D78-24E3-C0BAC5082171}"/>
              </a:ext>
            </a:extLst>
          </p:cNvPr>
          <p:cNvSpPr txBox="1"/>
          <p:nvPr/>
        </p:nvSpPr>
        <p:spPr>
          <a:xfrm>
            <a:off x="6195935" y="5159647"/>
            <a:ext cx="1432888" cy="338554"/>
          </a:xfrm>
          <a:prstGeom prst="rect">
            <a:avLst/>
          </a:prstGeom>
          <a:noFill/>
        </p:spPr>
        <p:txBody>
          <a:bodyPr wrap="square">
            <a:spAutoFit/>
          </a:bodyPr>
          <a:lstStyle/>
          <a:p>
            <a:r>
              <a:rPr lang="en-IN" sz="1600" b="1" dirty="0"/>
              <a:t>Interpretation</a:t>
            </a:r>
            <a:endParaRPr lang="en-IN" sz="1600" dirty="0"/>
          </a:p>
        </p:txBody>
      </p:sp>
      <p:pic>
        <p:nvPicPr>
          <p:cNvPr id="24" name="Picture 23" descr="Interpretation - Free miscellaneous icons">
            <a:extLst>
              <a:ext uri="{FF2B5EF4-FFF2-40B4-BE49-F238E27FC236}">
                <a16:creationId xmlns:a16="http://schemas.microsoft.com/office/drawing/2014/main" id="{55F86574-C029-55D8-ECE3-2046FC7005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602" y="4983322"/>
            <a:ext cx="593246"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95048E3D-1113-721C-91AF-3E747459A6E1}"/>
              </a:ext>
            </a:extLst>
          </p:cNvPr>
          <p:cNvGrpSpPr/>
          <p:nvPr/>
        </p:nvGrpSpPr>
        <p:grpSpPr>
          <a:xfrm>
            <a:off x="11005268" y="6444413"/>
            <a:ext cx="1300580" cy="338554"/>
            <a:chOff x="10992024" y="6376380"/>
            <a:chExt cx="1300580" cy="338554"/>
          </a:xfrm>
        </p:grpSpPr>
        <p:sp>
          <p:nvSpPr>
            <p:cNvPr id="26" name="Rectangle 25">
              <a:extLst>
                <a:ext uri="{FF2B5EF4-FFF2-40B4-BE49-F238E27FC236}">
                  <a16:creationId xmlns:a16="http://schemas.microsoft.com/office/drawing/2014/main" id="{2FC9F6F5-719D-D6DE-10C2-CA4493DEDEDF}"/>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8DF26DA7-B61C-ECBC-5EE7-604974D4DC93}"/>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11</a:t>
              </a:r>
            </a:p>
          </p:txBody>
        </p:sp>
      </p:grpSp>
    </p:spTree>
    <p:extLst>
      <p:ext uri="{BB962C8B-B14F-4D97-AF65-F5344CB8AC3E}">
        <p14:creationId xmlns:p14="http://schemas.microsoft.com/office/powerpoint/2010/main" val="28861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8A0B4-C887-E630-1895-9A1D54B902D4}"/>
              </a:ext>
            </a:extLst>
          </p:cNvPr>
          <p:cNvSpPr txBox="1"/>
          <p:nvPr/>
        </p:nvSpPr>
        <p:spPr>
          <a:xfrm>
            <a:off x="3527095" y="1527452"/>
            <a:ext cx="4984955" cy="369332"/>
          </a:xfrm>
          <a:prstGeom prst="rect">
            <a:avLst/>
          </a:prstGeom>
          <a:noFill/>
        </p:spPr>
        <p:txBody>
          <a:bodyPr wrap="square" rtlCol="0">
            <a:spAutoFit/>
          </a:bodyPr>
          <a:lstStyle/>
          <a:p>
            <a:pPr algn="ctr"/>
            <a:r>
              <a:rPr lang="en-IN" b="1" dirty="0"/>
              <a:t>Department vs Gender vs Income Bin vs Attrition</a:t>
            </a:r>
          </a:p>
        </p:txBody>
      </p:sp>
      <p:sp>
        <p:nvSpPr>
          <p:cNvPr id="7" name="Rectangle 6">
            <a:extLst>
              <a:ext uri="{FF2B5EF4-FFF2-40B4-BE49-F238E27FC236}">
                <a16:creationId xmlns:a16="http://schemas.microsoft.com/office/drawing/2014/main" id="{EE7ECB60-DAAC-E066-C975-5A0961D8681A}"/>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A6D9EF2-166D-19F9-3B92-8F2FDBAAFFD4}"/>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grpSp>
        <p:nvGrpSpPr>
          <p:cNvPr id="13" name="Group 12">
            <a:extLst>
              <a:ext uri="{FF2B5EF4-FFF2-40B4-BE49-F238E27FC236}">
                <a16:creationId xmlns:a16="http://schemas.microsoft.com/office/drawing/2014/main" id="{8A50639C-BC34-920D-5CF5-30665F6F9602}"/>
              </a:ext>
            </a:extLst>
          </p:cNvPr>
          <p:cNvGrpSpPr/>
          <p:nvPr/>
        </p:nvGrpSpPr>
        <p:grpSpPr>
          <a:xfrm>
            <a:off x="161753" y="736384"/>
            <a:ext cx="3102557" cy="6033126"/>
            <a:chOff x="968000" y="1150374"/>
            <a:chExt cx="2551961" cy="6015551"/>
          </a:xfrm>
        </p:grpSpPr>
        <p:pic>
          <p:nvPicPr>
            <p:cNvPr id="10" name="Picture 9">
              <a:extLst>
                <a:ext uri="{FF2B5EF4-FFF2-40B4-BE49-F238E27FC236}">
                  <a16:creationId xmlns:a16="http://schemas.microsoft.com/office/drawing/2014/main" id="{3A3AA82E-979E-0FF0-8727-1C219A8ABCB8}"/>
                </a:ext>
              </a:extLst>
            </p:cNvPr>
            <p:cNvPicPr>
              <a:picLocks noChangeAspect="1"/>
            </p:cNvPicPr>
            <p:nvPr/>
          </p:nvPicPr>
          <p:blipFill>
            <a:blip r:embed="rId2"/>
            <a:stretch>
              <a:fillRect/>
            </a:stretch>
          </p:blipFill>
          <p:spPr>
            <a:xfrm>
              <a:off x="968001" y="1150374"/>
              <a:ext cx="2551960" cy="3716113"/>
            </a:xfrm>
            <a:prstGeom prst="rect">
              <a:avLst/>
            </a:prstGeom>
            <a:ln w="12700">
              <a:solidFill>
                <a:schemeClr val="tx1"/>
              </a:solidFill>
            </a:ln>
          </p:spPr>
        </p:pic>
        <p:pic>
          <p:nvPicPr>
            <p:cNvPr id="12" name="Picture 11">
              <a:extLst>
                <a:ext uri="{FF2B5EF4-FFF2-40B4-BE49-F238E27FC236}">
                  <a16:creationId xmlns:a16="http://schemas.microsoft.com/office/drawing/2014/main" id="{F11C777A-4826-1B46-0FE2-E3B037A4F1E5}"/>
                </a:ext>
              </a:extLst>
            </p:cNvPr>
            <p:cNvPicPr>
              <a:picLocks noChangeAspect="1"/>
            </p:cNvPicPr>
            <p:nvPr/>
          </p:nvPicPr>
          <p:blipFill>
            <a:blip r:embed="rId3"/>
            <a:stretch>
              <a:fillRect/>
            </a:stretch>
          </p:blipFill>
          <p:spPr>
            <a:xfrm>
              <a:off x="968000" y="4841370"/>
              <a:ext cx="2551959" cy="2324555"/>
            </a:xfrm>
            <a:prstGeom prst="rect">
              <a:avLst/>
            </a:prstGeom>
            <a:ln w="12700">
              <a:solidFill>
                <a:schemeClr val="tx1"/>
              </a:solidFill>
            </a:ln>
          </p:spPr>
        </p:pic>
      </p:grpSp>
      <p:pic>
        <p:nvPicPr>
          <p:cNvPr id="14" name="Picture 4" descr="Findings">
            <a:extLst>
              <a:ext uri="{FF2B5EF4-FFF2-40B4-BE49-F238E27FC236}">
                <a16:creationId xmlns:a16="http://schemas.microsoft.com/office/drawing/2014/main" id="{4CB39E73-C1F1-F6BE-FA72-8F27A70E4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285"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B5E9872-1241-05A6-9EFB-168BD52E6934}"/>
              </a:ext>
            </a:extLst>
          </p:cNvPr>
          <p:cNvPicPr>
            <a:picLocks noChangeAspect="1"/>
          </p:cNvPicPr>
          <p:nvPr/>
        </p:nvPicPr>
        <p:blipFill>
          <a:blip r:embed="rId5"/>
          <a:stretch>
            <a:fillRect/>
          </a:stretch>
        </p:blipFill>
        <p:spPr>
          <a:xfrm>
            <a:off x="3527095" y="1985307"/>
            <a:ext cx="5307291" cy="1955745"/>
          </a:xfrm>
          <a:prstGeom prst="rect">
            <a:avLst/>
          </a:prstGeom>
          <a:ln w="12700">
            <a:solidFill>
              <a:schemeClr val="tx1"/>
            </a:solidFill>
          </a:ln>
        </p:spPr>
      </p:pic>
      <p:sp>
        <p:nvSpPr>
          <p:cNvPr id="18" name="TextBox 17">
            <a:extLst>
              <a:ext uri="{FF2B5EF4-FFF2-40B4-BE49-F238E27FC236}">
                <a16:creationId xmlns:a16="http://schemas.microsoft.com/office/drawing/2014/main" id="{D3F1A522-8935-D6ED-0756-397683F7A105}"/>
              </a:ext>
            </a:extLst>
          </p:cNvPr>
          <p:cNvSpPr txBox="1"/>
          <p:nvPr/>
        </p:nvSpPr>
        <p:spPr>
          <a:xfrm>
            <a:off x="3399253" y="4544837"/>
            <a:ext cx="8630994" cy="1815882"/>
          </a:xfrm>
          <a:prstGeom prst="rect">
            <a:avLst/>
          </a:prstGeom>
          <a:noFill/>
        </p:spPr>
        <p:txBody>
          <a:bodyPr wrap="square">
            <a:spAutoFit/>
          </a:bodyPr>
          <a:lstStyle/>
          <a:p>
            <a:r>
              <a:rPr lang="en-US" sz="1600" b="1" dirty="0"/>
              <a:t>Why employees working under the HR department are likely to leave the company?</a:t>
            </a:r>
          </a:p>
          <a:p>
            <a:pPr marL="285750" indent="-285750">
              <a:buFont typeface="Arial" panose="020B0604020202020204" pitchFamily="34" charset="0"/>
              <a:buChar char="•"/>
            </a:pPr>
            <a:r>
              <a:rPr lang="en-US" sz="1600" dirty="0"/>
              <a:t>Employees working in the HR department are paid lesser than their counterparts in the R&amp;D and Sales Department </a:t>
            </a:r>
          </a:p>
          <a:p>
            <a:pPr marL="285750" indent="-285750">
              <a:buFont typeface="Arial" panose="020B0604020202020204" pitchFamily="34" charset="0"/>
              <a:buChar char="•"/>
            </a:pPr>
            <a:r>
              <a:rPr lang="en-US" sz="1600" dirty="0"/>
              <a:t>The analysis shows that irrespective of gender, the majority of employees in the HR department are paid less or fall in the lowest income bin</a:t>
            </a:r>
          </a:p>
          <a:p>
            <a:pPr marL="285750" indent="-285750">
              <a:buFont typeface="Arial" panose="020B0604020202020204" pitchFamily="34" charset="0"/>
              <a:buChar char="•"/>
            </a:pPr>
            <a:r>
              <a:rPr lang="en-US" sz="1600" dirty="0"/>
              <a:t>Since the attrition rate is negatively associated with monthly income, there’s a higher probability of employees leaving the company.</a:t>
            </a:r>
            <a:endParaRPr lang="en-IN" sz="1600" dirty="0"/>
          </a:p>
        </p:txBody>
      </p:sp>
      <p:pic>
        <p:nvPicPr>
          <p:cNvPr id="2" name="Picture 1">
            <a:extLst>
              <a:ext uri="{FF2B5EF4-FFF2-40B4-BE49-F238E27FC236}">
                <a16:creationId xmlns:a16="http://schemas.microsoft.com/office/drawing/2014/main" id="{949CD3DF-8A9D-4BC4-02F5-699F50747A72}"/>
              </a:ext>
            </a:extLst>
          </p:cNvPr>
          <p:cNvPicPr>
            <a:picLocks noChangeAspect="1"/>
          </p:cNvPicPr>
          <p:nvPr/>
        </p:nvPicPr>
        <p:blipFill>
          <a:blip r:embed="rId6"/>
          <a:stretch>
            <a:fillRect/>
          </a:stretch>
        </p:blipFill>
        <p:spPr>
          <a:xfrm>
            <a:off x="9181147" y="1963557"/>
            <a:ext cx="1894290" cy="1999243"/>
          </a:xfrm>
          <a:prstGeom prst="rect">
            <a:avLst/>
          </a:prstGeom>
          <a:ln w="12700">
            <a:solidFill>
              <a:schemeClr val="tx1"/>
            </a:solidFill>
          </a:ln>
        </p:spPr>
      </p:pic>
      <p:sp>
        <p:nvSpPr>
          <p:cNvPr id="4" name="TextBox 3">
            <a:extLst>
              <a:ext uri="{FF2B5EF4-FFF2-40B4-BE49-F238E27FC236}">
                <a16:creationId xmlns:a16="http://schemas.microsoft.com/office/drawing/2014/main" id="{EC6FE668-F2C6-B453-AAFA-5AD275B89F67}"/>
              </a:ext>
            </a:extLst>
          </p:cNvPr>
          <p:cNvSpPr txBox="1"/>
          <p:nvPr/>
        </p:nvSpPr>
        <p:spPr>
          <a:xfrm>
            <a:off x="3399251" y="839935"/>
            <a:ext cx="8469288" cy="461665"/>
          </a:xfrm>
          <a:prstGeom prst="rect">
            <a:avLst/>
          </a:prstGeom>
          <a:noFill/>
        </p:spPr>
        <p:txBody>
          <a:bodyPr wrap="square" rtlCol="0">
            <a:spAutoFit/>
          </a:bodyPr>
          <a:lstStyle/>
          <a:p>
            <a:r>
              <a:rPr lang="en-IN" sz="2400" b="1" dirty="0">
                <a:solidFill>
                  <a:srgbClr val="001524"/>
                </a:solidFill>
              </a:rPr>
              <a:t>Analysis of Attrition in the Human Resources department</a:t>
            </a:r>
          </a:p>
        </p:txBody>
      </p:sp>
      <p:sp>
        <p:nvSpPr>
          <p:cNvPr id="5" name="TextBox 4">
            <a:extLst>
              <a:ext uri="{FF2B5EF4-FFF2-40B4-BE49-F238E27FC236}">
                <a16:creationId xmlns:a16="http://schemas.microsoft.com/office/drawing/2014/main" id="{938A803A-E90A-BB44-153A-CB9D52F52BE2}"/>
              </a:ext>
            </a:extLst>
          </p:cNvPr>
          <p:cNvSpPr txBox="1"/>
          <p:nvPr/>
        </p:nvSpPr>
        <p:spPr>
          <a:xfrm>
            <a:off x="3399250" y="4099610"/>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id="{07781673-5E71-0472-BE6C-A1ECAF57DE0B}"/>
              </a:ext>
            </a:extLst>
          </p:cNvPr>
          <p:cNvPicPr>
            <a:picLocks noChangeAspect="1"/>
          </p:cNvPicPr>
          <p:nvPr/>
        </p:nvPicPr>
        <p:blipFill>
          <a:blip r:embed="rId7"/>
          <a:stretch>
            <a:fillRect/>
          </a:stretch>
        </p:blipFill>
        <p:spPr>
          <a:xfrm>
            <a:off x="4397091" y="3992937"/>
            <a:ext cx="479589" cy="479589"/>
          </a:xfrm>
          <a:prstGeom prst="rect">
            <a:avLst/>
          </a:prstGeom>
        </p:spPr>
      </p:pic>
      <p:grpSp>
        <p:nvGrpSpPr>
          <p:cNvPr id="9" name="Group 8">
            <a:extLst>
              <a:ext uri="{FF2B5EF4-FFF2-40B4-BE49-F238E27FC236}">
                <a16:creationId xmlns:a16="http://schemas.microsoft.com/office/drawing/2014/main" id="{300B5574-2103-C4EF-BF4F-68C6BBE66299}"/>
              </a:ext>
            </a:extLst>
          </p:cNvPr>
          <p:cNvGrpSpPr/>
          <p:nvPr/>
        </p:nvGrpSpPr>
        <p:grpSpPr>
          <a:xfrm>
            <a:off x="10992024" y="6376380"/>
            <a:ext cx="1300580" cy="338554"/>
            <a:chOff x="10992024" y="6376380"/>
            <a:chExt cx="1300580" cy="338554"/>
          </a:xfrm>
        </p:grpSpPr>
        <p:sp>
          <p:nvSpPr>
            <p:cNvPr id="11" name="Rectangle 10">
              <a:extLst>
                <a:ext uri="{FF2B5EF4-FFF2-40B4-BE49-F238E27FC236}">
                  <a16:creationId xmlns:a16="http://schemas.microsoft.com/office/drawing/2014/main" id="{D48B6332-E76D-F107-E778-37781F5714F5}"/>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B800360-4512-7739-4867-9BFA3EA1B728}"/>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12</a:t>
              </a:r>
            </a:p>
          </p:txBody>
        </p:sp>
      </p:grpSp>
    </p:spTree>
    <p:extLst>
      <p:ext uri="{BB962C8B-B14F-4D97-AF65-F5344CB8AC3E}">
        <p14:creationId xmlns:p14="http://schemas.microsoft.com/office/powerpoint/2010/main" val="88306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A5F337-80E3-46A4-C319-C912DCBE140F}"/>
              </a:ext>
            </a:extLst>
          </p:cNvPr>
          <p:cNvSpPr txBox="1"/>
          <p:nvPr/>
        </p:nvSpPr>
        <p:spPr>
          <a:xfrm>
            <a:off x="408036" y="839604"/>
            <a:ext cx="3922245" cy="369332"/>
          </a:xfrm>
          <a:prstGeom prst="rect">
            <a:avLst/>
          </a:prstGeom>
          <a:noFill/>
        </p:spPr>
        <p:txBody>
          <a:bodyPr wrap="square" rtlCol="0">
            <a:spAutoFit/>
          </a:bodyPr>
          <a:lstStyle/>
          <a:p>
            <a:r>
              <a:rPr lang="en-IN" b="1" dirty="0"/>
              <a:t>Age vs Marital Status vs Attrition</a:t>
            </a:r>
          </a:p>
        </p:txBody>
      </p:sp>
      <p:sp>
        <p:nvSpPr>
          <p:cNvPr id="8" name="TextBox 7">
            <a:extLst>
              <a:ext uri="{FF2B5EF4-FFF2-40B4-BE49-F238E27FC236}">
                <a16:creationId xmlns:a16="http://schemas.microsoft.com/office/drawing/2014/main" id="{1CFF37B9-E737-5DBB-BD92-4EAB95E3413A}"/>
              </a:ext>
            </a:extLst>
          </p:cNvPr>
          <p:cNvSpPr txBox="1"/>
          <p:nvPr/>
        </p:nvSpPr>
        <p:spPr>
          <a:xfrm>
            <a:off x="408036" y="2530954"/>
            <a:ext cx="4439264" cy="369332"/>
          </a:xfrm>
          <a:prstGeom prst="rect">
            <a:avLst/>
          </a:prstGeom>
          <a:noFill/>
        </p:spPr>
        <p:txBody>
          <a:bodyPr wrap="square" rtlCol="0">
            <a:spAutoFit/>
          </a:bodyPr>
          <a:lstStyle/>
          <a:p>
            <a:pPr algn="ctr"/>
            <a:r>
              <a:rPr lang="en-IN" b="1" dirty="0"/>
              <a:t>Total Working Years vs Over time vs Attrition</a:t>
            </a:r>
          </a:p>
        </p:txBody>
      </p:sp>
      <p:sp>
        <p:nvSpPr>
          <p:cNvPr id="9" name="Rectangle 8">
            <a:extLst>
              <a:ext uri="{FF2B5EF4-FFF2-40B4-BE49-F238E27FC236}">
                <a16:creationId xmlns:a16="http://schemas.microsoft.com/office/drawing/2014/main" id="{E6A84B07-D9C1-282A-0F38-7D660CE59E73}"/>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592B62-57A8-6E43-4FBC-97B8B49C062F}"/>
              </a:ext>
            </a:extLst>
          </p:cNvPr>
          <p:cNvSpPr txBox="1"/>
          <p:nvPr/>
        </p:nvSpPr>
        <p:spPr>
          <a:xfrm>
            <a:off x="1215109" y="213163"/>
            <a:ext cx="3922246" cy="523220"/>
          </a:xfrm>
          <a:prstGeom prst="rect">
            <a:avLst/>
          </a:prstGeom>
          <a:noFill/>
        </p:spPr>
        <p:txBody>
          <a:bodyPr wrap="square" rtlCol="0">
            <a:spAutoFit/>
          </a:bodyPr>
          <a:lstStyle/>
          <a:p>
            <a:pPr algn="ctr"/>
            <a:r>
              <a:rPr lang="en-IN" sz="2800" b="1" dirty="0">
                <a:solidFill>
                  <a:srgbClr val="001524"/>
                </a:solidFill>
              </a:rPr>
              <a:t>Multi-Variate Analysis</a:t>
            </a:r>
          </a:p>
        </p:txBody>
      </p:sp>
      <p:pic>
        <p:nvPicPr>
          <p:cNvPr id="11" name="Picture 4" descr="Findings">
            <a:extLst>
              <a:ext uri="{FF2B5EF4-FFF2-40B4-BE49-F238E27FC236}">
                <a16:creationId xmlns:a16="http://schemas.microsoft.com/office/drawing/2014/main" id="{D2FBFE9C-A29A-A824-F5D6-999084C49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03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ED348E9-A34E-6485-A910-3AC87F477B52}"/>
              </a:ext>
            </a:extLst>
          </p:cNvPr>
          <p:cNvSpPr txBox="1"/>
          <p:nvPr/>
        </p:nvSpPr>
        <p:spPr>
          <a:xfrm>
            <a:off x="408036" y="3433948"/>
            <a:ext cx="11621732" cy="830997"/>
          </a:xfrm>
          <a:prstGeom prst="rect">
            <a:avLst/>
          </a:prstGeom>
          <a:noFill/>
        </p:spPr>
        <p:txBody>
          <a:bodyPr wrap="square">
            <a:spAutoFit/>
          </a:bodyPr>
          <a:lstStyle/>
          <a:p>
            <a:pPr marL="285750" indent="-285750">
              <a:buFont typeface="Arial" panose="020B0604020202020204" pitchFamily="34" charset="0"/>
              <a:buChar char="•"/>
            </a:pPr>
            <a:r>
              <a:rPr lang="en-US" sz="1600" dirty="0"/>
              <a:t>From the above analysis it can be observed there's a strong negative association between the total work experience and overtime in our company with respect to attrition rate. </a:t>
            </a:r>
          </a:p>
          <a:p>
            <a:pPr marL="285750" indent="-285750">
              <a:buFont typeface="Arial" panose="020B0604020202020204" pitchFamily="34" charset="0"/>
              <a:buChar char="•"/>
            </a:pPr>
            <a:r>
              <a:rPr lang="en-US" sz="1600" dirty="0"/>
              <a:t>The attrition rate among employees who've been subjected to overtime with lesser work experience in our organization is quite high</a:t>
            </a:r>
          </a:p>
        </p:txBody>
      </p:sp>
      <p:sp>
        <p:nvSpPr>
          <p:cNvPr id="15" name="TextBox 14">
            <a:extLst>
              <a:ext uri="{FF2B5EF4-FFF2-40B4-BE49-F238E27FC236}">
                <a16:creationId xmlns:a16="http://schemas.microsoft.com/office/drawing/2014/main" id="{7757C844-59E2-A33F-36F5-379800E07ED8}"/>
              </a:ext>
            </a:extLst>
          </p:cNvPr>
          <p:cNvSpPr txBox="1"/>
          <p:nvPr/>
        </p:nvSpPr>
        <p:spPr>
          <a:xfrm>
            <a:off x="408036" y="1728739"/>
            <a:ext cx="11695474" cy="584775"/>
          </a:xfrm>
          <a:prstGeom prst="rect">
            <a:avLst/>
          </a:prstGeom>
          <a:noFill/>
        </p:spPr>
        <p:txBody>
          <a:bodyPr wrap="square">
            <a:spAutoFit/>
          </a:bodyPr>
          <a:lstStyle/>
          <a:p>
            <a:r>
              <a:rPr lang="en-IN" sz="1600" dirty="0"/>
              <a:t>From the above analysis we can see that in majority of cases, irrespective of the age of the person, the attrition rate among single employees in our organization is on the higher side.</a:t>
            </a:r>
          </a:p>
        </p:txBody>
      </p:sp>
      <p:sp>
        <p:nvSpPr>
          <p:cNvPr id="2" name="TextBox 1">
            <a:extLst>
              <a:ext uri="{FF2B5EF4-FFF2-40B4-BE49-F238E27FC236}">
                <a16:creationId xmlns:a16="http://schemas.microsoft.com/office/drawing/2014/main" id="{6FA20262-62C0-7EA8-0CE1-0333E31F6D14}"/>
              </a:ext>
            </a:extLst>
          </p:cNvPr>
          <p:cNvSpPr txBox="1"/>
          <p:nvPr/>
        </p:nvSpPr>
        <p:spPr>
          <a:xfrm>
            <a:off x="408036" y="1285005"/>
            <a:ext cx="997841" cy="338554"/>
          </a:xfrm>
          <a:prstGeom prst="rect">
            <a:avLst/>
          </a:prstGeom>
          <a:noFill/>
        </p:spPr>
        <p:txBody>
          <a:bodyPr wrap="square">
            <a:spAutoFit/>
          </a:bodyPr>
          <a:lstStyle/>
          <a:p>
            <a:r>
              <a:rPr lang="en-IN" sz="1600" b="1" dirty="0"/>
              <a:t>Inference</a:t>
            </a:r>
            <a:endParaRPr lang="en-IN" sz="1600" dirty="0"/>
          </a:p>
        </p:txBody>
      </p:sp>
      <p:pic>
        <p:nvPicPr>
          <p:cNvPr id="3" name="Picture 2">
            <a:extLst>
              <a:ext uri="{FF2B5EF4-FFF2-40B4-BE49-F238E27FC236}">
                <a16:creationId xmlns:a16="http://schemas.microsoft.com/office/drawing/2014/main" id="{809F8DDB-77D8-FDD9-14AA-A069B667B6F1}"/>
              </a:ext>
            </a:extLst>
          </p:cNvPr>
          <p:cNvPicPr>
            <a:picLocks noChangeAspect="1"/>
          </p:cNvPicPr>
          <p:nvPr/>
        </p:nvPicPr>
        <p:blipFill>
          <a:blip r:embed="rId3"/>
          <a:stretch>
            <a:fillRect/>
          </a:stretch>
        </p:blipFill>
        <p:spPr>
          <a:xfrm>
            <a:off x="1405877" y="1178332"/>
            <a:ext cx="479589" cy="479589"/>
          </a:xfrm>
          <a:prstGeom prst="rect">
            <a:avLst/>
          </a:prstGeom>
        </p:spPr>
      </p:pic>
      <p:sp>
        <p:nvSpPr>
          <p:cNvPr id="5" name="TextBox 4">
            <a:extLst>
              <a:ext uri="{FF2B5EF4-FFF2-40B4-BE49-F238E27FC236}">
                <a16:creationId xmlns:a16="http://schemas.microsoft.com/office/drawing/2014/main" id="{168A3607-DC9D-EA13-332B-5BD29AF9B4B3}"/>
              </a:ext>
            </a:extLst>
          </p:cNvPr>
          <p:cNvSpPr txBox="1"/>
          <p:nvPr/>
        </p:nvSpPr>
        <p:spPr>
          <a:xfrm>
            <a:off x="442449" y="2967316"/>
            <a:ext cx="997841" cy="338554"/>
          </a:xfrm>
          <a:prstGeom prst="rect">
            <a:avLst/>
          </a:prstGeom>
          <a:noFill/>
        </p:spPr>
        <p:txBody>
          <a:bodyPr wrap="square">
            <a:spAutoFit/>
          </a:bodyPr>
          <a:lstStyle/>
          <a:p>
            <a:r>
              <a:rPr lang="en-IN" sz="1600" b="1" dirty="0"/>
              <a:t>Inference</a:t>
            </a:r>
            <a:endParaRPr lang="en-IN" sz="1600" dirty="0"/>
          </a:p>
        </p:txBody>
      </p:sp>
      <p:pic>
        <p:nvPicPr>
          <p:cNvPr id="6" name="Picture 5">
            <a:extLst>
              <a:ext uri="{FF2B5EF4-FFF2-40B4-BE49-F238E27FC236}">
                <a16:creationId xmlns:a16="http://schemas.microsoft.com/office/drawing/2014/main" id="{02775B14-693E-C1AE-6B1E-26F90E739A09}"/>
              </a:ext>
            </a:extLst>
          </p:cNvPr>
          <p:cNvPicPr>
            <a:picLocks noChangeAspect="1"/>
          </p:cNvPicPr>
          <p:nvPr/>
        </p:nvPicPr>
        <p:blipFill>
          <a:blip r:embed="rId3"/>
          <a:stretch>
            <a:fillRect/>
          </a:stretch>
        </p:blipFill>
        <p:spPr>
          <a:xfrm>
            <a:off x="1440290" y="2860643"/>
            <a:ext cx="479589" cy="479589"/>
          </a:xfrm>
          <a:prstGeom prst="rect">
            <a:avLst/>
          </a:prstGeom>
        </p:spPr>
      </p:pic>
      <p:sp>
        <p:nvSpPr>
          <p:cNvPr id="14" name="TextBox 13">
            <a:extLst>
              <a:ext uri="{FF2B5EF4-FFF2-40B4-BE49-F238E27FC236}">
                <a16:creationId xmlns:a16="http://schemas.microsoft.com/office/drawing/2014/main" id="{49FCDF0B-5C04-FEC3-2D4A-509890809AF3}"/>
              </a:ext>
            </a:extLst>
          </p:cNvPr>
          <p:cNvSpPr txBox="1"/>
          <p:nvPr/>
        </p:nvSpPr>
        <p:spPr>
          <a:xfrm>
            <a:off x="444907" y="4823507"/>
            <a:ext cx="11621732" cy="830997"/>
          </a:xfrm>
          <a:prstGeom prst="rect">
            <a:avLst/>
          </a:prstGeom>
          <a:noFill/>
        </p:spPr>
        <p:txBody>
          <a:bodyPr wrap="square">
            <a:spAutoFit/>
          </a:bodyPr>
          <a:lstStyle/>
          <a:p>
            <a:r>
              <a:rPr lang="en-US" sz="1600" dirty="0"/>
              <a:t>Though employees having higher work experience are also being subjected to overtime, the attrition rate among these employees is comparatively less. People with lesser work experience are probably younger and are at the beginning stages of their careers. Unable to cope up with the work pressure due to overtime, they are more likely to switch jobs.</a:t>
            </a:r>
          </a:p>
        </p:txBody>
      </p:sp>
      <p:sp>
        <p:nvSpPr>
          <p:cNvPr id="17" name="TextBox 16">
            <a:extLst>
              <a:ext uri="{FF2B5EF4-FFF2-40B4-BE49-F238E27FC236}">
                <a16:creationId xmlns:a16="http://schemas.microsoft.com/office/drawing/2014/main" id="{980E906D-0BA8-A6CC-969A-FBE945D05B38}"/>
              </a:ext>
            </a:extLst>
          </p:cNvPr>
          <p:cNvSpPr txBox="1"/>
          <p:nvPr/>
        </p:nvSpPr>
        <p:spPr>
          <a:xfrm>
            <a:off x="408036" y="6244116"/>
            <a:ext cx="6098458" cy="369332"/>
          </a:xfrm>
          <a:prstGeom prst="rect">
            <a:avLst/>
          </a:prstGeom>
          <a:noFill/>
        </p:spPr>
        <p:txBody>
          <a:bodyPr wrap="square">
            <a:spAutoFit/>
          </a:bodyPr>
          <a:lstStyle/>
          <a:p>
            <a:r>
              <a:rPr lang="en-US" sz="1800" dirty="0"/>
              <a:t>Note : *supporting  tabulations available in Jupiter notebook</a:t>
            </a:r>
            <a:endParaRPr lang="en-IN" sz="1800" dirty="0"/>
          </a:p>
        </p:txBody>
      </p:sp>
      <p:sp>
        <p:nvSpPr>
          <p:cNvPr id="18" name="TextBox 17">
            <a:extLst>
              <a:ext uri="{FF2B5EF4-FFF2-40B4-BE49-F238E27FC236}">
                <a16:creationId xmlns:a16="http://schemas.microsoft.com/office/drawing/2014/main" id="{54847A27-1A47-B433-2DC1-FDB2AD9171B2}"/>
              </a:ext>
            </a:extLst>
          </p:cNvPr>
          <p:cNvSpPr txBox="1"/>
          <p:nvPr/>
        </p:nvSpPr>
        <p:spPr>
          <a:xfrm>
            <a:off x="408036" y="4393023"/>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18" descr="Interpretation - Free miscellaneous icons">
            <a:extLst>
              <a:ext uri="{FF2B5EF4-FFF2-40B4-BE49-F238E27FC236}">
                <a16:creationId xmlns:a16="http://schemas.microsoft.com/office/drawing/2014/main" id="{3315046E-B678-C531-62C8-8ADEA09C84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4703" y="4216698"/>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7E91BBB-D85B-5EF9-2DE9-8588B7F71F05}"/>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id="{D24D74D3-4208-56CE-C6EF-B3C2FE3C9962}"/>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7B545E2-563C-14E6-918D-1B15C4662A07}"/>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13</a:t>
              </a:r>
            </a:p>
          </p:txBody>
        </p:sp>
      </p:grpSp>
    </p:spTree>
    <p:extLst>
      <p:ext uri="{BB962C8B-B14F-4D97-AF65-F5344CB8AC3E}">
        <p14:creationId xmlns:p14="http://schemas.microsoft.com/office/powerpoint/2010/main" val="185103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FAF511-4E15-AEB4-C49A-12AD5A765F6F}"/>
              </a:ext>
            </a:extLst>
          </p:cNvPr>
          <p:cNvSpPr/>
          <p:nvPr/>
        </p:nvSpPr>
        <p:spPr>
          <a:xfrm>
            <a:off x="-3103" y="570754"/>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AEFBB51-96AF-FE60-C3B0-C52EECD221A6}"/>
              </a:ext>
            </a:extLst>
          </p:cNvPr>
          <p:cNvSpPr txBox="1"/>
          <p:nvPr/>
        </p:nvSpPr>
        <p:spPr>
          <a:xfrm>
            <a:off x="152400" y="1553473"/>
            <a:ext cx="12039600" cy="4247317"/>
          </a:xfrm>
          <a:prstGeom prst="rect">
            <a:avLst/>
          </a:prstGeom>
          <a:noFill/>
        </p:spPr>
        <p:txBody>
          <a:bodyPr wrap="square">
            <a:spAutoFit/>
          </a:bodyPr>
          <a:lstStyle/>
          <a:p>
            <a:pPr marL="285750" indent="-285750">
              <a:buFont typeface="Arial" panose="020B0604020202020204" pitchFamily="34" charset="0"/>
              <a:buChar char="•"/>
            </a:pPr>
            <a:r>
              <a:rPr lang="en-IN" dirty="0"/>
              <a:t>After doing univariate, bivariate, and multivariate analysis of various variables in our dataset, we can conclude that there are few factors that affect the attrition rate of employees under our analysis in our organization more than other factors. </a:t>
            </a:r>
          </a:p>
          <a:p>
            <a:pPr marL="285750" indent="-285750">
              <a:buFont typeface="Arial" panose="020B0604020202020204" pitchFamily="34" charset="0"/>
              <a:buChar char="•"/>
            </a:pPr>
            <a:r>
              <a:rPr lang="en-IN" dirty="0"/>
              <a:t>Mainly the following fall under this category</a:t>
            </a:r>
          </a:p>
          <a:p>
            <a:pPr marL="800100" lvl="1" indent="-342900">
              <a:buFont typeface="+mj-lt"/>
              <a:buAutoNum type="arabicPeriod"/>
            </a:pPr>
            <a:r>
              <a:rPr lang="en-IN" dirty="0"/>
              <a:t>Overtime</a:t>
            </a:r>
          </a:p>
          <a:p>
            <a:pPr marL="800100" lvl="1" indent="-342900">
              <a:buFont typeface="+mj-lt"/>
              <a:buAutoNum type="arabicPeriod"/>
            </a:pPr>
            <a:r>
              <a:rPr lang="en-IN" dirty="0"/>
              <a:t>monthly income</a:t>
            </a:r>
          </a:p>
          <a:p>
            <a:pPr marL="800100" lvl="1" indent="-342900">
              <a:buFont typeface="+mj-lt"/>
              <a:buAutoNum type="arabicPeriod"/>
            </a:pPr>
            <a:r>
              <a:rPr lang="en-IN" dirty="0"/>
              <a:t>Age</a:t>
            </a:r>
          </a:p>
          <a:p>
            <a:pPr marL="800100" lvl="1" indent="-342900">
              <a:buFont typeface="+mj-lt"/>
              <a:buAutoNum type="arabicPeriod"/>
            </a:pPr>
            <a:r>
              <a:rPr lang="en-IN" dirty="0"/>
              <a:t>business travel</a:t>
            </a:r>
          </a:p>
          <a:p>
            <a:pPr marL="800100" lvl="1" indent="-342900">
              <a:buFont typeface="+mj-lt"/>
              <a:buAutoNum type="arabicPeriod"/>
            </a:pPr>
            <a:r>
              <a:rPr lang="en-IN" dirty="0"/>
              <a:t>Job Involvement </a:t>
            </a:r>
          </a:p>
          <a:p>
            <a:pPr marL="342900" indent="-342900">
              <a:buFont typeface="Arial" panose="020B0604020202020204" pitchFamily="34" charset="0"/>
              <a:buChar char="•"/>
            </a:pPr>
            <a:r>
              <a:rPr lang="en-IN" dirty="0"/>
              <a:t>We can say that employees under our analysis with age more than 40 do not like traveling too much as most of them are settled with their families. </a:t>
            </a:r>
          </a:p>
          <a:p>
            <a:pPr marL="285750" indent="-285750">
              <a:buFont typeface="Arial" panose="020B0604020202020204" pitchFamily="34" charset="0"/>
              <a:buChar char="•"/>
            </a:pPr>
            <a:r>
              <a:rPr lang="en-IN" dirty="0"/>
              <a:t>Unsurprisingly monthly income, age, and job level which go hand in hand with each other in most cases become important factors that strongly but negatively affect the attrition rate. Maybe employees in their 20s whose job involvement remains high can be rewarded with incentives for their hard work which may in turn help in retaining them. </a:t>
            </a:r>
          </a:p>
          <a:p>
            <a:pPr marL="285750" indent="-285750">
              <a:buFont typeface="Arial" panose="020B0604020202020204" pitchFamily="34" charset="0"/>
              <a:buChar char="•"/>
            </a:pPr>
            <a:r>
              <a:rPr lang="en-IN" dirty="0"/>
              <a:t>Monthly income for employees working in the HR department should be looked into as analysis shows that lower salaries in this department than others.</a:t>
            </a:r>
          </a:p>
        </p:txBody>
      </p:sp>
      <p:sp>
        <p:nvSpPr>
          <p:cNvPr id="7" name="TextBox 6">
            <a:extLst>
              <a:ext uri="{FF2B5EF4-FFF2-40B4-BE49-F238E27FC236}">
                <a16:creationId xmlns:a16="http://schemas.microsoft.com/office/drawing/2014/main" id="{E3325D2E-A09A-0132-B28A-EB6951DFF62D}"/>
              </a:ext>
            </a:extLst>
          </p:cNvPr>
          <p:cNvSpPr txBox="1"/>
          <p:nvPr/>
        </p:nvSpPr>
        <p:spPr>
          <a:xfrm>
            <a:off x="1216281" y="412195"/>
            <a:ext cx="2329420" cy="523220"/>
          </a:xfrm>
          <a:prstGeom prst="rect">
            <a:avLst/>
          </a:prstGeom>
          <a:noFill/>
        </p:spPr>
        <p:txBody>
          <a:bodyPr wrap="square" rtlCol="0">
            <a:spAutoFit/>
          </a:bodyPr>
          <a:lstStyle/>
          <a:p>
            <a:pPr algn="ctr"/>
            <a:r>
              <a:rPr lang="en-IN" sz="2800" b="1" dirty="0">
                <a:solidFill>
                  <a:srgbClr val="001524"/>
                </a:solidFill>
              </a:rPr>
              <a:t>Conclusion</a:t>
            </a:r>
          </a:p>
        </p:txBody>
      </p:sp>
      <p:pic>
        <p:nvPicPr>
          <p:cNvPr id="8" name="Picture 4" descr="Findings">
            <a:extLst>
              <a:ext uri="{FF2B5EF4-FFF2-40B4-BE49-F238E27FC236}">
                <a16:creationId xmlns:a16="http://schemas.microsoft.com/office/drawing/2014/main" id="{C7C83CD0-6943-B6F0-CBA4-FE98C9F9F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890" y="325191"/>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9B1688-E5C4-3945-999B-E488577F93F2}"/>
              </a:ext>
            </a:extLst>
          </p:cNvPr>
          <p:cNvSpPr txBox="1"/>
          <p:nvPr/>
        </p:nvSpPr>
        <p:spPr>
          <a:xfrm>
            <a:off x="245292" y="6217785"/>
            <a:ext cx="9369728" cy="369332"/>
          </a:xfrm>
          <a:prstGeom prst="rect">
            <a:avLst/>
          </a:prstGeom>
          <a:noFill/>
        </p:spPr>
        <p:txBody>
          <a:bodyPr wrap="square">
            <a:spAutoFit/>
          </a:bodyPr>
          <a:lstStyle/>
          <a:p>
            <a:r>
              <a:rPr lang="en-IN" dirty="0">
                <a:hlinkClick r:id="rId3"/>
              </a:rPr>
              <a:t>https://colab.research.google.com/drive/1zkxBR2swfruUD_0_gXleloBfhD_0eilQ?usp=sharing</a:t>
            </a:r>
            <a:endParaRPr lang="en-IN" dirty="0"/>
          </a:p>
        </p:txBody>
      </p:sp>
      <p:sp>
        <p:nvSpPr>
          <p:cNvPr id="11" name="TextBox 10">
            <a:extLst>
              <a:ext uri="{FF2B5EF4-FFF2-40B4-BE49-F238E27FC236}">
                <a16:creationId xmlns:a16="http://schemas.microsoft.com/office/drawing/2014/main" id="{EF742A0D-7DC1-F873-156A-33F0B8C9600E}"/>
              </a:ext>
            </a:extLst>
          </p:cNvPr>
          <p:cNvSpPr txBox="1"/>
          <p:nvPr/>
        </p:nvSpPr>
        <p:spPr>
          <a:xfrm>
            <a:off x="245292" y="5856587"/>
            <a:ext cx="2064774" cy="369332"/>
          </a:xfrm>
          <a:prstGeom prst="rect">
            <a:avLst/>
          </a:prstGeom>
          <a:noFill/>
        </p:spPr>
        <p:txBody>
          <a:bodyPr wrap="square" rtlCol="0">
            <a:spAutoFit/>
          </a:bodyPr>
          <a:lstStyle/>
          <a:p>
            <a:r>
              <a:rPr lang="en-IN" b="1" dirty="0"/>
              <a:t>Google </a:t>
            </a:r>
            <a:r>
              <a:rPr lang="en-IN" b="1" dirty="0" err="1"/>
              <a:t>Colab</a:t>
            </a:r>
            <a:r>
              <a:rPr lang="en-IN" b="1" dirty="0"/>
              <a:t> Link</a:t>
            </a:r>
          </a:p>
        </p:txBody>
      </p:sp>
      <p:grpSp>
        <p:nvGrpSpPr>
          <p:cNvPr id="12" name="Group 11">
            <a:extLst>
              <a:ext uri="{FF2B5EF4-FFF2-40B4-BE49-F238E27FC236}">
                <a16:creationId xmlns:a16="http://schemas.microsoft.com/office/drawing/2014/main" id="{0750A5E2-294B-B725-9E87-D36F6CD81DE6}"/>
              </a:ext>
            </a:extLst>
          </p:cNvPr>
          <p:cNvGrpSpPr/>
          <p:nvPr/>
        </p:nvGrpSpPr>
        <p:grpSpPr>
          <a:xfrm>
            <a:off x="10992024" y="6376380"/>
            <a:ext cx="1300580" cy="338554"/>
            <a:chOff x="10992024" y="6376380"/>
            <a:chExt cx="1300580" cy="338554"/>
          </a:xfrm>
        </p:grpSpPr>
        <p:sp>
          <p:nvSpPr>
            <p:cNvPr id="13" name="Rectangle 12">
              <a:extLst>
                <a:ext uri="{FF2B5EF4-FFF2-40B4-BE49-F238E27FC236}">
                  <a16:creationId xmlns:a16="http://schemas.microsoft.com/office/drawing/2014/main" id="{8388DF3D-B3C7-A89A-A41D-9F95086AFF1D}"/>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539848E-4287-D18A-82B6-48D8E0568AD1}"/>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14</a:t>
              </a:r>
            </a:p>
          </p:txBody>
        </p:sp>
      </p:grpSp>
      <p:grpSp>
        <p:nvGrpSpPr>
          <p:cNvPr id="3" name="Group 2">
            <a:extLst>
              <a:ext uri="{FF2B5EF4-FFF2-40B4-BE49-F238E27FC236}">
                <a16:creationId xmlns:a16="http://schemas.microsoft.com/office/drawing/2014/main" id="{CF59FA87-1A4F-FCDA-D95D-1CC3BE70ECBB}"/>
              </a:ext>
            </a:extLst>
          </p:cNvPr>
          <p:cNvGrpSpPr/>
          <p:nvPr/>
        </p:nvGrpSpPr>
        <p:grpSpPr>
          <a:xfrm>
            <a:off x="374080" y="1002881"/>
            <a:ext cx="3811887" cy="577540"/>
            <a:chOff x="374080" y="1146703"/>
            <a:chExt cx="3811887" cy="577540"/>
          </a:xfrm>
        </p:grpSpPr>
        <p:sp>
          <p:nvSpPr>
            <p:cNvPr id="19" name="TextBox 18">
              <a:extLst>
                <a:ext uri="{FF2B5EF4-FFF2-40B4-BE49-F238E27FC236}">
                  <a16:creationId xmlns:a16="http://schemas.microsoft.com/office/drawing/2014/main" id="{A7D5EE70-EC55-0290-3DEA-F0B09A192F44}"/>
                </a:ext>
              </a:extLst>
            </p:cNvPr>
            <p:cNvSpPr txBox="1"/>
            <p:nvPr/>
          </p:nvSpPr>
          <p:spPr>
            <a:xfrm>
              <a:off x="374080" y="1302352"/>
              <a:ext cx="997841" cy="338554"/>
            </a:xfrm>
            <a:prstGeom prst="rect">
              <a:avLst/>
            </a:prstGeom>
            <a:noFill/>
          </p:spPr>
          <p:txBody>
            <a:bodyPr wrap="square">
              <a:spAutoFit/>
            </a:bodyPr>
            <a:lstStyle/>
            <a:p>
              <a:r>
                <a:rPr lang="en-IN" sz="1600" b="1" dirty="0"/>
                <a:t>Inference</a:t>
              </a:r>
              <a:endParaRPr lang="en-IN" sz="1600" dirty="0"/>
            </a:p>
          </p:txBody>
        </p:sp>
        <p:pic>
          <p:nvPicPr>
            <p:cNvPr id="20" name="Picture 19">
              <a:extLst>
                <a:ext uri="{FF2B5EF4-FFF2-40B4-BE49-F238E27FC236}">
                  <a16:creationId xmlns:a16="http://schemas.microsoft.com/office/drawing/2014/main" id="{2A695C1F-8EC0-CB38-FADF-F22F705AECBE}"/>
                </a:ext>
              </a:extLst>
            </p:cNvPr>
            <p:cNvPicPr>
              <a:picLocks noChangeAspect="1"/>
            </p:cNvPicPr>
            <p:nvPr/>
          </p:nvPicPr>
          <p:blipFill>
            <a:blip r:embed="rId4"/>
            <a:stretch>
              <a:fillRect/>
            </a:stretch>
          </p:blipFill>
          <p:spPr>
            <a:xfrm>
              <a:off x="1371921" y="1195679"/>
              <a:ext cx="479589" cy="479589"/>
            </a:xfrm>
            <a:prstGeom prst="rect">
              <a:avLst/>
            </a:prstGeom>
          </p:spPr>
        </p:pic>
        <p:sp>
          <p:nvSpPr>
            <p:cNvPr id="21" name="TextBox 20">
              <a:extLst>
                <a:ext uri="{FF2B5EF4-FFF2-40B4-BE49-F238E27FC236}">
                  <a16:creationId xmlns:a16="http://schemas.microsoft.com/office/drawing/2014/main" id="{A3445BE8-96F2-D430-9516-728EC3CB0C40}"/>
                </a:ext>
              </a:extLst>
            </p:cNvPr>
            <p:cNvSpPr txBox="1"/>
            <p:nvPr/>
          </p:nvSpPr>
          <p:spPr>
            <a:xfrm>
              <a:off x="2176877" y="1291924"/>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21" descr="Interpretation - Free miscellaneous icons">
              <a:extLst>
                <a:ext uri="{FF2B5EF4-FFF2-40B4-BE49-F238E27FC236}">
                  <a16:creationId xmlns:a16="http://schemas.microsoft.com/office/drawing/2014/main" id="{F0BE31A9-64D5-E920-8D75-B3AFE8183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427" y="114670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A1F514-594D-4DEE-0A76-2DD0817C4AAF}"/>
                </a:ext>
              </a:extLst>
            </p:cNvPr>
            <p:cNvSpPr txBox="1"/>
            <p:nvPr/>
          </p:nvSpPr>
          <p:spPr>
            <a:xfrm>
              <a:off x="1851510" y="1272166"/>
              <a:ext cx="437536" cy="369332"/>
            </a:xfrm>
            <a:prstGeom prst="rect">
              <a:avLst/>
            </a:prstGeom>
            <a:noFill/>
          </p:spPr>
          <p:txBody>
            <a:bodyPr wrap="square" rtlCol="0">
              <a:spAutoFit/>
            </a:bodyPr>
            <a:lstStyle/>
            <a:p>
              <a:pPr algn="ctr"/>
              <a:r>
                <a:rPr lang="en-IN" b="1" dirty="0"/>
                <a:t>&amp;</a:t>
              </a:r>
            </a:p>
          </p:txBody>
        </p:sp>
      </p:grpSp>
    </p:spTree>
    <p:extLst>
      <p:ext uri="{BB962C8B-B14F-4D97-AF65-F5344CB8AC3E}">
        <p14:creationId xmlns:p14="http://schemas.microsoft.com/office/powerpoint/2010/main" val="3970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688FD67-B89E-DE1F-1959-1B0773911998}"/>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B6FD1A35-B014-CDEE-A6D6-34633EAEC000}"/>
              </a:ext>
            </a:extLst>
          </p:cNvPr>
          <p:cNvGrpSpPr/>
          <p:nvPr/>
        </p:nvGrpSpPr>
        <p:grpSpPr>
          <a:xfrm>
            <a:off x="68828" y="948609"/>
            <a:ext cx="7035873" cy="2463266"/>
            <a:chOff x="286849" y="965734"/>
            <a:chExt cx="7035873" cy="2463266"/>
          </a:xfrm>
        </p:grpSpPr>
        <p:sp>
          <p:nvSpPr>
            <p:cNvPr id="5" name="Rectangle 4">
              <a:extLst>
                <a:ext uri="{FF2B5EF4-FFF2-40B4-BE49-F238E27FC236}">
                  <a16:creationId xmlns:a16="http://schemas.microsoft.com/office/drawing/2014/main" id="{228738DC-61BC-2FD8-361E-927D5E2DE271}"/>
                </a:ext>
              </a:extLst>
            </p:cNvPr>
            <p:cNvSpPr/>
            <p:nvPr/>
          </p:nvSpPr>
          <p:spPr>
            <a:xfrm>
              <a:off x="286849" y="965734"/>
              <a:ext cx="4304947" cy="2463266"/>
            </a:xfrm>
            <a:prstGeom prst="rect">
              <a:avLst/>
            </a:prstGeom>
            <a:gradFill flip="none" rotWithShape="1">
              <a:gsLst>
                <a:gs pos="92000">
                  <a:srgbClr val="001524"/>
                </a:gs>
                <a:gs pos="100000">
                  <a:schemeClr val="accent1">
                    <a:lumMod val="45000"/>
                    <a:lumOff val="5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7" name="Oval 6">
              <a:extLst>
                <a:ext uri="{FF2B5EF4-FFF2-40B4-BE49-F238E27FC236}">
                  <a16:creationId xmlns:a16="http://schemas.microsoft.com/office/drawing/2014/main" id="{CF86F095-9E7D-23DF-9FD3-D3F16B9F62F8}"/>
                </a:ext>
              </a:extLst>
            </p:cNvPr>
            <p:cNvSpPr/>
            <p:nvPr/>
          </p:nvSpPr>
          <p:spPr>
            <a:xfrm>
              <a:off x="580176" y="1279489"/>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8" name="Oval 7">
              <a:extLst>
                <a:ext uri="{FF2B5EF4-FFF2-40B4-BE49-F238E27FC236}">
                  <a16:creationId xmlns:a16="http://schemas.microsoft.com/office/drawing/2014/main" id="{653B227E-7360-A518-C3F4-C6F7077C7CE7}"/>
                </a:ext>
              </a:extLst>
            </p:cNvPr>
            <p:cNvSpPr/>
            <p:nvPr/>
          </p:nvSpPr>
          <p:spPr>
            <a:xfrm>
              <a:off x="580176" y="2018743"/>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9" name="Oval 8">
              <a:extLst>
                <a:ext uri="{FF2B5EF4-FFF2-40B4-BE49-F238E27FC236}">
                  <a16:creationId xmlns:a16="http://schemas.microsoft.com/office/drawing/2014/main" id="{AD7A3B7D-42AC-3F6E-1CE6-CEDC6243A43E}"/>
                </a:ext>
              </a:extLst>
            </p:cNvPr>
            <p:cNvSpPr/>
            <p:nvPr/>
          </p:nvSpPr>
          <p:spPr>
            <a:xfrm>
              <a:off x="580176" y="2762937"/>
              <a:ext cx="387788" cy="366339"/>
            </a:xfrm>
            <a:prstGeom prst="ellipse">
              <a:avLst/>
            </a:prstGeom>
            <a:solidFill>
              <a:srgbClr val="001524"/>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0" name="TextBox 9">
              <a:extLst>
                <a:ext uri="{FF2B5EF4-FFF2-40B4-BE49-F238E27FC236}">
                  <a16:creationId xmlns:a16="http://schemas.microsoft.com/office/drawing/2014/main" id="{C651A953-7AFB-4108-2F86-3FC624CB3A47}"/>
                </a:ext>
              </a:extLst>
            </p:cNvPr>
            <p:cNvSpPr txBox="1"/>
            <p:nvPr/>
          </p:nvSpPr>
          <p:spPr>
            <a:xfrm>
              <a:off x="1261291" y="1278037"/>
              <a:ext cx="1700501" cy="373392"/>
            </a:xfrm>
            <a:prstGeom prst="rect">
              <a:avLst/>
            </a:prstGeom>
            <a:solidFill>
              <a:srgbClr val="001524"/>
            </a:solidFill>
          </p:spPr>
          <p:txBody>
            <a:bodyPr wrap="square" rtlCol="0">
              <a:spAutoFit/>
            </a:bodyPr>
            <a:lstStyle/>
            <a:p>
              <a:r>
                <a:rPr lang="en-IN" b="1" dirty="0">
                  <a:solidFill>
                    <a:srgbClr val="7030A0"/>
                  </a:solidFill>
                </a:rPr>
                <a:t>Who</a:t>
              </a:r>
              <a:r>
                <a:rPr lang="en-IN" dirty="0">
                  <a:solidFill>
                    <a:schemeClr val="bg1"/>
                  </a:solidFill>
                </a:rPr>
                <a:t> is leaving?</a:t>
              </a:r>
            </a:p>
          </p:txBody>
        </p:sp>
        <p:sp>
          <p:nvSpPr>
            <p:cNvPr id="11" name="TextBox 10">
              <a:extLst>
                <a:ext uri="{FF2B5EF4-FFF2-40B4-BE49-F238E27FC236}">
                  <a16:creationId xmlns:a16="http://schemas.microsoft.com/office/drawing/2014/main" id="{FFBD8AD2-A6C5-D929-43BD-251D56D476C9}"/>
                </a:ext>
              </a:extLst>
            </p:cNvPr>
            <p:cNvSpPr txBox="1"/>
            <p:nvPr/>
          </p:nvSpPr>
          <p:spPr>
            <a:xfrm>
              <a:off x="1261290" y="2010259"/>
              <a:ext cx="2578515" cy="373392"/>
            </a:xfrm>
            <a:prstGeom prst="rect">
              <a:avLst/>
            </a:prstGeom>
            <a:solidFill>
              <a:srgbClr val="001524"/>
            </a:solidFill>
          </p:spPr>
          <p:txBody>
            <a:bodyPr wrap="square" rtlCol="0">
              <a:spAutoFit/>
            </a:bodyPr>
            <a:lstStyle/>
            <a:p>
              <a:r>
                <a:rPr lang="en-IN" b="1" dirty="0">
                  <a:solidFill>
                    <a:srgbClr val="7030A0"/>
                  </a:solidFill>
                </a:rPr>
                <a:t>When </a:t>
              </a:r>
              <a:r>
                <a:rPr lang="en-IN" dirty="0">
                  <a:solidFill>
                    <a:schemeClr val="bg1"/>
                  </a:solidFill>
                </a:rPr>
                <a:t>they are leaving?</a:t>
              </a:r>
            </a:p>
          </p:txBody>
        </p:sp>
        <p:sp>
          <p:nvSpPr>
            <p:cNvPr id="12" name="TextBox 11">
              <a:extLst>
                <a:ext uri="{FF2B5EF4-FFF2-40B4-BE49-F238E27FC236}">
                  <a16:creationId xmlns:a16="http://schemas.microsoft.com/office/drawing/2014/main" id="{1CBA4DAF-97F4-8557-3667-215F7C49340F}"/>
                </a:ext>
              </a:extLst>
            </p:cNvPr>
            <p:cNvSpPr txBox="1"/>
            <p:nvPr/>
          </p:nvSpPr>
          <p:spPr>
            <a:xfrm>
              <a:off x="1261291" y="2758685"/>
              <a:ext cx="2299233" cy="373392"/>
            </a:xfrm>
            <a:prstGeom prst="rect">
              <a:avLst/>
            </a:prstGeom>
            <a:solidFill>
              <a:srgbClr val="001524"/>
            </a:solidFill>
          </p:spPr>
          <p:txBody>
            <a:bodyPr wrap="square" rtlCol="0">
              <a:spAutoFit/>
            </a:bodyPr>
            <a:lstStyle/>
            <a:p>
              <a:r>
                <a:rPr lang="en-IN" b="1" dirty="0">
                  <a:solidFill>
                    <a:srgbClr val="7030A0"/>
                  </a:solidFill>
                </a:rPr>
                <a:t>Why </a:t>
              </a:r>
              <a:r>
                <a:rPr lang="en-IN" dirty="0">
                  <a:solidFill>
                    <a:schemeClr val="bg1"/>
                  </a:solidFill>
                </a:rPr>
                <a:t>they are leaving?</a:t>
              </a:r>
            </a:p>
          </p:txBody>
        </p:sp>
        <p:pic>
          <p:nvPicPr>
            <p:cNvPr id="14" name="Picture 13">
              <a:extLst>
                <a:ext uri="{FF2B5EF4-FFF2-40B4-BE49-F238E27FC236}">
                  <a16:creationId xmlns:a16="http://schemas.microsoft.com/office/drawing/2014/main" id="{4386C790-51BB-3624-8DEE-3B576AB0D444}"/>
                </a:ext>
              </a:extLst>
            </p:cNvPr>
            <p:cNvPicPr>
              <a:picLocks noChangeAspect="1"/>
            </p:cNvPicPr>
            <p:nvPr/>
          </p:nvPicPr>
          <p:blipFill rotWithShape="1">
            <a:blip r:embed="rId2"/>
            <a:srcRect l="9479" b="9977"/>
            <a:stretch/>
          </p:blipFill>
          <p:spPr>
            <a:xfrm>
              <a:off x="4534966" y="975566"/>
              <a:ext cx="2787756" cy="2408033"/>
            </a:xfrm>
            <a:prstGeom prst="rect">
              <a:avLst/>
            </a:prstGeom>
            <a:noFill/>
            <a:effectLst>
              <a:outerShdw dist="50800" dir="5400000" algn="ctr" rotWithShape="0">
                <a:srgbClr val="000000"/>
              </a:outerShdw>
            </a:effectLst>
          </p:spPr>
        </p:pic>
      </p:grpSp>
      <p:sp>
        <p:nvSpPr>
          <p:cNvPr id="20" name="TextBox 19">
            <a:extLst>
              <a:ext uri="{FF2B5EF4-FFF2-40B4-BE49-F238E27FC236}">
                <a16:creationId xmlns:a16="http://schemas.microsoft.com/office/drawing/2014/main" id="{B69F03CE-5E67-5EE9-E3E9-C83694C76AF4}"/>
              </a:ext>
            </a:extLst>
          </p:cNvPr>
          <p:cNvSpPr txBox="1"/>
          <p:nvPr/>
        </p:nvSpPr>
        <p:spPr>
          <a:xfrm>
            <a:off x="76678" y="3625403"/>
            <a:ext cx="7028024" cy="830997"/>
          </a:xfrm>
          <a:prstGeom prst="rect">
            <a:avLst/>
          </a:prstGeom>
          <a:noFill/>
        </p:spPr>
        <p:txBody>
          <a:bodyPr wrap="square">
            <a:spAutoFit/>
          </a:bodyPr>
          <a:lstStyle/>
          <a:p>
            <a:pPr algn="just"/>
            <a:r>
              <a:rPr lang="en-US" sz="1600" dirty="0"/>
              <a:t>Employee attrition analytics is specifically focused on identifying why employees voluntarily leave, what might have prevented them from leaving, and how we can use data to predict attrition risk</a:t>
            </a:r>
          </a:p>
        </p:txBody>
      </p:sp>
      <p:sp>
        <p:nvSpPr>
          <p:cNvPr id="22" name="TextBox 21">
            <a:extLst>
              <a:ext uri="{FF2B5EF4-FFF2-40B4-BE49-F238E27FC236}">
                <a16:creationId xmlns:a16="http://schemas.microsoft.com/office/drawing/2014/main" id="{1F9141F1-FE6B-EF1A-87D8-0D8BCCB0F243}"/>
              </a:ext>
            </a:extLst>
          </p:cNvPr>
          <p:cNvSpPr txBox="1"/>
          <p:nvPr/>
        </p:nvSpPr>
        <p:spPr>
          <a:xfrm>
            <a:off x="8175525" y="934706"/>
            <a:ext cx="3859160" cy="1077218"/>
          </a:xfrm>
          <a:prstGeom prst="rect">
            <a:avLst/>
          </a:prstGeom>
          <a:noFill/>
        </p:spPr>
        <p:txBody>
          <a:bodyPr wrap="square">
            <a:spAutoFit/>
          </a:bodyPr>
          <a:lstStyle/>
          <a:p>
            <a:r>
              <a:rPr lang="en-US" sz="1600" dirty="0"/>
              <a:t>Top talent, in particular, can be very difficult and expensive to replace </a:t>
            </a:r>
          </a:p>
          <a:p>
            <a:r>
              <a:rPr lang="en-US" sz="1600" dirty="0"/>
              <a:t>The more talented the worker, the greater the consequences of attrition</a:t>
            </a:r>
          </a:p>
        </p:txBody>
      </p:sp>
      <p:sp>
        <p:nvSpPr>
          <p:cNvPr id="24" name="TextBox 23">
            <a:extLst>
              <a:ext uri="{FF2B5EF4-FFF2-40B4-BE49-F238E27FC236}">
                <a16:creationId xmlns:a16="http://schemas.microsoft.com/office/drawing/2014/main" id="{D2648689-EAAC-24C7-17F5-4EA42E5A82D2}"/>
              </a:ext>
            </a:extLst>
          </p:cNvPr>
          <p:cNvSpPr txBox="1"/>
          <p:nvPr/>
        </p:nvSpPr>
        <p:spPr>
          <a:xfrm>
            <a:off x="8143049" y="2595690"/>
            <a:ext cx="3980123" cy="830997"/>
          </a:xfrm>
          <a:prstGeom prst="rect">
            <a:avLst/>
          </a:prstGeom>
          <a:noFill/>
        </p:spPr>
        <p:txBody>
          <a:bodyPr wrap="square">
            <a:spAutoFit/>
          </a:bodyPr>
          <a:lstStyle/>
          <a:p>
            <a:r>
              <a:rPr lang="en-US" sz="1600" dirty="0"/>
              <a:t>Businesses are better off when they can retain good employees &amp; the organizational knowledge they possess</a:t>
            </a:r>
          </a:p>
        </p:txBody>
      </p:sp>
      <p:sp>
        <p:nvSpPr>
          <p:cNvPr id="26" name="TextBox 25">
            <a:extLst>
              <a:ext uri="{FF2B5EF4-FFF2-40B4-BE49-F238E27FC236}">
                <a16:creationId xmlns:a16="http://schemas.microsoft.com/office/drawing/2014/main" id="{DE09E89F-7A6D-44E8-C3BB-ED8142847796}"/>
              </a:ext>
            </a:extLst>
          </p:cNvPr>
          <p:cNvSpPr txBox="1"/>
          <p:nvPr/>
        </p:nvSpPr>
        <p:spPr>
          <a:xfrm>
            <a:off x="2743771" y="4782864"/>
            <a:ext cx="3829664" cy="1569660"/>
          </a:xfrm>
          <a:prstGeom prst="rect">
            <a:avLst/>
          </a:prstGeom>
          <a:noFill/>
        </p:spPr>
        <p:txBody>
          <a:bodyPr wrap="square">
            <a:spAutoFit/>
          </a:bodyPr>
          <a:lstStyle/>
          <a:p>
            <a:pPr algn="just"/>
            <a:r>
              <a:rPr lang="en-US" sz="1600" dirty="0"/>
              <a:t>The goal with employee attrition &amp; retention is to strike the right balance of holding on to top talent while accepting that some level of attrition is healthy; employee attrition analytics enables organizations to find that balance</a:t>
            </a:r>
            <a:endParaRPr lang="en-IN" sz="1600" dirty="0"/>
          </a:p>
        </p:txBody>
      </p:sp>
      <p:sp>
        <p:nvSpPr>
          <p:cNvPr id="27" name="TextBox 26">
            <a:extLst>
              <a:ext uri="{FF2B5EF4-FFF2-40B4-BE49-F238E27FC236}">
                <a16:creationId xmlns:a16="http://schemas.microsoft.com/office/drawing/2014/main" id="{0A2EB4CF-79CD-F4E2-215D-EDBD83A05D24}"/>
              </a:ext>
            </a:extLst>
          </p:cNvPr>
          <p:cNvSpPr txBox="1"/>
          <p:nvPr/>
        </p:nvSpPr>
        <p:spPr>
          <a:xfrm>
            <a:off x="1202835" y="213163"/>
            <a:ext cx="4390104" cy="523220"/>
          </a:xfrm>
          <a:prstGeom prst="rect">
            <a:avLst/>
          </a:prstGeom>
          <a:noFill/>
        </p:spPr>
        <p:txBody>
          <a:bodyPr wrap="square" rtlCol="0">
            <a:spAutoFit/>
          </a:bodyPr>
          <a:lstStyle/>
          <a:p>
            <a:pPr algn="ctr"/>
            <a:r>
              <a:rPr lang="en-IN" sz="2800" b="1" dirty="0">
                <a:solidFill>
                  <a:srgbClr val="001524"/>
                </a:solidFill>
              </a:rPr>
              <a:t>What we are trying to find?</a:t>
            </a:r>
          </a:p>
        </p:txBody>
      </p:sp>
      <p:sp>
        <p:nvSpPr>
          <p:cNvPr id="30" name="TextBox 29">
            <a:extLst>
              <a:ext uri="{FF2B5EF4-FFF2-40B4-BE49-F238E27FC236}">
                <a16:creationId xmlns:a16="http://schemas.microsoft.com/office/drawing/2014/main" id="{7F599E46-E317-2066-CC00-2DB378F8D7B1}"/>
              </a:ext>
            </a:extLst>
          </p:cNvPr>
          <p:cNvSpPr txBox="1"/>
          <p:nvPr/>
        </p:nvSpPr>
        <p:spPr>
          <a:xfrm>
            <a:off x="7409833" y="214147"/>
            <a:ext cx="4390104" cy="523220"/>
          </a:xfrm>
          <a:prstGeom prst="rect">
            <a:avLst/>
          </a:prstGeom>
          <a:noFill/>
        </p:spPr>
        <p:txBody>
          <a:bodyPr wrap="square" rtlCol="0">
            <a:spAutoFit/>
          </a:bodyPr>
          <a:lstStyle/>
          <a:p>
            <a:pPr algn="ctr"/>
            <a:r>
              <a:rPr lang="en-IN" sz="2800" b="1" dirty="0">
                <a:solidFill>
                  <a:srgbClr val="001524"/>
                </a:solidFill>
              </a:rPr>
              <a:t>Why we are trying to find?</a:t>
            </a:r>
          </a:p>
        </p:txBody>
      </p:sp>
      <p:pic>
        <p:nvPicPr>
          <p:cNvPr id="31" name="Picture 30">
            <a:extLst>
              <a:ext uri="{FF2B5EF4-FFF2-40B4-BE49-F238E27FC236}">
                <a16:creationId xmlns:a16="http://schemas.microsoft.com/office/drawing/2014/main" id="{9B136125-E799-1180-4A64-A2177C9CEBF6}"/>
              </a:ext>
            </a:extLst>
          </p:cNvPr>
          <p:cNvPicPr>
            <a:picLocks noChangeAspect="1"/>
          </p:cNvPicPr>
          <p:nvPr/>
        </p:nvPicPr>
        <p:blipFill rotWithShape="1">
          <a:blip r:embed="rId3"/>
          <a:srcRect r="21375"/>
          <a:stretch/>
        </p:blipFill>
        <p:spPr>
          <a:xfrm>
            <a:off x="95685" y="4782864"/>
            <a:ext cx="2271397" cy="1625544"/>
          </a:xfrm>
          <a:prstGeom prst="rect">
            <a:avLst/>
          </a:prstGeom>
        </p:spPr>
      </p:pic>
      <p:pic>
        <p:nvPicPr>
          <p:cNvPr id="32" name="Picture 31">
            <a:extLst>
              <a:ext uri="{FF2B5EF4-FFF2-40B4-BE49-F238E27FC236}">
                <a16:creationId xmlns:a16="http://schemas.microsoft.com/office/drawing/2014/main" id="{7CBDF578-409E-A1E7-0B9B-90959A0467EB}"/>
              </a:ext>
            </a:extLst>
          </p:cNvPr>
          <p:cNvPicPr>
            <a:picLocks noChangeAspect="1"/>
          </p:cNvPicPr>
          <p:nvPr/>
        </p:nvPicPr>
        <p:blipFill>
          <a:blip r:embed="rId4"/>
          <a:stretch>
            <a:fillRect/>
          </a:stretch>
        </p:blipFill>
        <p:spPr>
          <a:xfrm>
            <a:off x="7379644" y="1142509"/>
            <a:ext cx="651633" cy="651633"/>
          </a:xfrm>
          <a:prstGeom prst="rect">
            <a:avLst/>
          </a:prstGeom>
        </p:spPr>
      </p:pic>
      <p:pic>
        <p:nvPicPr>
          <p:cNvPr id="33" name="Picture 32">
            <a:extLst>
              <a:ext uri="{FF2B5EF4-FFF2-40B4-BE49-F238E27FC236}">
                <a16:creationId xmlns:a16="http://schemas.microsoft.com/office/drawing/2014/main" id="{34902703-83A8-8A58-BFF5-3AE4FFB1D512}"/>
              </a:ext>
            </a:extLst>
          </p:cNvPr>
          <p:cNvPicPr>
            <a:picLocks noChangeAspect="1"/>
          </p:cNvPicPr>
          <p:nvPr/>
        </p:nvPicPr>
        <p:blipFill>
          <a:blip r:embed="rId5"/>
          <a:stretch>
            <a:fillRect/>
          </a:stretch>
        </p:blipFill>
        <p:spPr>
          <a:xfrm>
            <a:off x="7374728" y="2339924"/>
            <a:ext cx="756553" cy="756553"/>
          </a:xfrm>
          <a:prstGeom prst="rect">
            <a:avLst/>
          </a:prstGeom>
        </p:spPr>
      </p:pic>
      <p:sp>
        <p:nvSpPr>
          <p:cNvPr id="35" name="TextBox 34">
            <a:extLst>
              <a:ext uri="{FF2B5EF4-FFF2-40B4-BE49-F238E27FC236}">
                <a16:creationId xmlns:a16="http://schemas.microsoft.com/office/drawing/2014/main" id="{2288B7CF-F8A7-EBCA-32B3-8D9E760F6B4D}"/>
              </a:ext>
            </a:extLst>
          </p:cNvPr>
          <p:cNvSpPr txBox="1"/>
          <p:nvPr/>
        </p:nvSpPr>
        <p:spPr>
          <a:xfrm>
            <a:off x="8128302" y="2046739"/>
            <a:ext cx="4021391" cy="584775"/>
          </a:xfrm>
          <a:prstGeom prst="rect">
            <a:avLst/>
          </a:prstGeom>
          <a:noFill/>
        </p:spPr>
        <p:txBody>
          <a:bodyPr wrap="square">
            <a:spAutoFit/>
          </a:bodyPr>
          <a:lstStyle/>
          <a:p>
            <a:pPr algn="just"/>
            <a:r>
              <a:rPr lang="en-US" sz="1600" dirty="0"/>
              <a:t>Replacing an individual employee typically costs 1.5 to 2 times the worker’s annual salary</a:t>
            </a:r>
          </a:p>
        </p:txBody>
      </p:sp>
      <p:pic>
        <p:nvPicPr>
          <p:cNvPr id="37" name="Picture 36">
            <a:extLst>
              <a:ext uri="{FF2B5EF4-FFF2-40B4-BE49-F238E27FC236}">
                <a16:creationId xmlns:a16="http://schemas.microsoft.com/office/drawing/2014/main" id="{6170855C-B88D-D7D3-833E-A2460337BD7B}"/>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220" b="82980" l="4794" r="43146"/>
                    </a14:imgEffect>
                  </a14:imgLayer>
                </a14:imgProps>
              </a:ext>
            </a:extLst>
          </a:blip>
          <a:srcRect l="-1" r="52060" b="7800"/>
          <a:stretch/>
        </p:blipFill>
        <p:spPr>
          <a:xfrm>
            <a:off x="7132462" y="3850304"/>
            <a:ext cx="1046865" cy="1032479"/>
          </a:xfrm>
          <a:prstGeom prst="ellipse">
            <a:avLst/>
          </a:prstGeom>
        </p:spPr>
      </p:pic>
      <p:sp>
        <p:nvSpPr>
          <p:cNvPr id="40" name="TextBox 39">
            <a:extLst>
              <a:ext uri="{FF2B5EF4-FFF2-40B4-BE49-F238E27FC236}">
                <a16:creationId xmlns:a16="http://schemas.microsoft.com/office/drawing/2014/main" id="{BEB36E61-BEF1-252B-C627-3FED0663F899}"/>
              </a:ext>
            </a:extLst>
          </p:cNvPr>
          <p:cNvSpPr txBox="1"/>
          <p:nvPr/>
        </p:nvSpPr>
        <p:spPr>
          <a:xfrm>
            <a:off x="8175525" y="3505045"/>
            <a:ext cx="3859160" cy="1924886"/>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The accepted standard attrition rate for an organization across the world is considered to be 10%. But here we see that the attrition rate for our organization to be 16%. Since the attrition rate far exceeds the accepted standard, therefore we are performing this analysis.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6CCF3D02-94EF-9B46-E7EA-34D58F65E392}"/>
              </a:ext>
            </a:extLst>
          </p:cNvPr>
          <p:cNvGrpSpPr/>
          <p:nvPr/>
        </p:nvGrpSpPr>
        <p:grpSpPr>
          <a:xfrm>
            <a:off x="10992024" y="6376380"/>
            <a:ext cx="1300580" cy="338554"/>
            <a:chOff x="10992024" y="6376380"/>
            <a:chExt cx="1300580" cy="338554"/>
          </a:xfrm>
        </p:grpSpPr>
        <p:sp>
          <p:nvSpPr>
            <p:cNvPr id="2" name="Rectangle 1">
              <a:extLst>
                <a:ext uri="{FF2B5EF4-FFF2-40B4-BE49-F238E27FC236}">
                  <a16:creationId xmlns:a16="http://schemas.microsoft.com/office/drawing/2014/main" id="{8D40B561-C299-310F-60D2-4941DA1C6D8C}"/>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149754-F12B-8B8E-39FD-6AF683E7095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1</a:t>
              </a:r>
            </a:p>
          </p:txBody>
        </p:sp>
      </p:grpSp>
    </p:spTree>
    <p:extLst>
      <p:ext uri="{BB962C8B-B14F-4D97-AF65-F5344CB8AC3E}">
        <p14:creationId xmlns:p14="http://schemas.microsoft.com/office/powerpoint/2010/main" val="385915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67D9F0-A127-5C76-C232-53BEB5FF1FD7}"/>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69B7602-99DD-6E69-EC2A-2AD2F8BC76A6}"/>
              </a:ext>
            </a:extLst>
          </p:cNvPr>
          <p:cNvSpPr txBox="1"/>
          <p:nvPr/>
        </p:nvSpPr>
        <p:spPr>
          <a:xfrm>
            <a:off x="1202835" y="213163"/>
            <a:ext cx="5541632" cy="523220"/>
          </a:xfrm>
          <a:prstGeom prst="rect">
            <a:avLst/>
          </a:prstGeom>
          <a:noFill/>
        </p:spPr>
        <p:txBody>
          <a:bodyPr wrap="square" rtlCol="0">
            <a:spAutoFit/>
          </a:bodyPr>
          <a:lstStyle/>
          <a:p>
            <a:pPr algn="ctr"/>
            <a:r>
              <a:rPr lang="en-IN" sz="2800" b="1" dirty="0">
                <a:solidFill>
                  <a:srgbClr val="001524"/>
                </a:solidFill>
              </a:rPr>
              <a:t>Categorical &amp; Numerical Variables</a:t>
            </a:r>
          </a:p>
        </p:txBody>
      </p:sp>
      <p:grpSp>
        <p:nvGrpSpPr>
          <p:cNvPr id="48" name="Group 47">
            <a:extLst>
              <a:ext uri="{FF2B5EF4-FFF2-40B4-BE49-F238E27FC236}">
                <a16:creationId xmlns:a16="http://schemas.microsoft.com/office/drawing/2014/main" id="{2963E142-9482-E8BF-690D-7250624934E0}"/>
              </a:ext>
            </a:extLst>
          </p:cNvPr>
          <p:cNvGrpSpPr/>
          <p:nvPr/>
        </p:nvGrpSpPr>
        <p:grpSpPr>
          <a:xfrm>
            <a:off x="369948" y="1012478"/>
            <a:ext cx="5476569" cy="5471178"/>
            <a:chOff x="308101" y="906181"/>
            <a:chExt cx="5476569" cy="5471178"/>
          </a:xfrm>
        </p:grpSpPr>
        <p:sp>
          <p:nvSpPr>
            <p:cNvPr id="10" name="Flowchart: Connector 9">
              <a:extLst>
                <a:ext uri="{FF2B5EF4-FFF2-40B4-BE49-F238E27FC236}">
                  <a16:creationId xmlns:a16="http://schemas.microsoft.com/office/drawing/2014/main" id="{4AF2B5A9-B6E9-5ED9-282C-6AA519FA3E2F}"/>
                </a:ext>
              </a:extLst>
            </p:cNvPr>
            <p:cNvSpPr/>
            <p:nvPr/>
          </p:nvSpPr>
          <p:spPr>
            <a:xfrm>
              <a:off x="308101" y="906181"/>
              <a:ext cx="5476569" cy="5471178"/>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a:extLst>
                <a:ext uri="{FF2B5EF4-FFF2-40B4-BE49-F238E27FC236}">
                  <a16:creationId xmlns:a16="http://schemas.microsoft.com/office/drawing/2014/main" id="{7A45B7AE-3F6E-5414-F01A-EA2663D2BCCA}"/>
                </a:ext>
              </a:extLst>
            </p:cNvPr>
            <p:cNvGrpSpPr/>
            <p:nvPr/>
          </p:nvGrpSpPr>
          <p:grpSpPr>
            <a:xfrm>
              <a:off x="990537" y="2514715"/>
              <a:ext cx="830824" cy="763037"/>
              <a:chOff x="1329814" y="2749372"/>
              <a:chExt cx="830824" cy="763037"/>
            </a:xfrm>
          </p:grpSpPr>
          <p:sp>
            <p:nvSpPr>
              <p:cNvPr id="12" name="Flowchart: Connector 11">
                <a:extLst>
                  <a:ext uri="{FF2B5EF4-FFF2-40B4-BE49-F238E27FC236}">
                    <a16:creationId xmlns:a16="http://schemas.microsoft.com/office/drawing/2014/main" id="{D383E087-FC9C-1D76-2A1B-2D9A37DA49A3}"/>
                  </a:ext>
                </a:extLst>
              </p:cNvPr>
              <p:cNvSpPr/>
              <p:nvPr/>
            </p:nvSpPr>
            <p:spPr>
              <a:xfrm>
                <a:off x="1359080" y="2749372"/>
                <a:ext cx="742338"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6D97366F-6514-7A71-C537-9BA037937918}"/>
                  </a:ext>
                </a:extLst>
              </p:cNvPr>
              <p:cNvSpPr txBox="1"/>
              <p:nvPr/>
            </p:nvSpPr>
            <p:spPr>
              <a:xfrm>
                <a:off x="1329814" y="2960171"/>
                <a:ext cx="830824" cy="307777"/>
              </a:xfrm>
              <a:prstGeom prst="rect">
                <a:avLst/>
              </a:prstGeom>
              <a:noFill/>
            </p:spPr>
            <p:txBody>
              <a:bodyPr wrap="square" rtlCol="0">
                <a:spAutoFit/>
              </a:bodyPr>
              <a:lstStyle/>
              <a:p>
                <a:r>
                  <a:rPr lang="en-IN" sz="1400" b="1" dirty="0"/>
                  <a:t>Attrition</a:t>
                </a:r>
              </a:p>
            </p:txBody>
          </p:sp>
        </p:grpSp>
        <p:grpSp>
          <p:nvGrpSpPr>
            <p:cNvPr id="41" name="Group 40">
              <a:extLst>
                <a:ext uri="{FF2B5EF4-FFF2-40B4-BE49-F238E27FC236}">
                  <a16:creationId xmlns:a16="http://schemas.microsoft.com/office/drawing/2014/main" id="{42B4ACA4-D871-63DF-8217-904EDD921D9F}"/>
                </a:ext>
              </a:extLst>
            </p:cNvPr>
            <p:cNvGrpSpPr/>
            <p:nvPr/>
          </p:nvGrpSpPr>
          <p:grpSpPr>
            <a:xfrm>
              <a:off x="1699450" y="1527227"/>
              <a:ext cx="830825" cy="804636"/>
              <a:chOff x="1764889" y="1587911"/>
              <a:chExt cx="830825" cy="804636"/>
            </a:xfrm>
          </p:grpSpPr>
          <p:sp>
            <p:nvSpPr>
              <p:cNvPr id="15" name="Flowchart: Connector 14">
                <a:extLst>
                  <a:ext uri="{FF2B5EF4-FFF2-40B4-BE49-F238E27FC236}">
                    <a16:creationId xmlns:a16="http://schemas.microsoft.com/office/drawing/2014/main" id="{8608A345-E0E5-42EA-B675-197A011D18AC}"/>
                  </a:ext>
                </a:extLst>
              </p:cNvPr>
              <p:cNvSpPr/>
              <p:nvPr/>
            </p:nvSpPr>
            <p:spPr>
              <a:xfrm>
                <a:off x="1764889" y="1587911"/>
                <a:ext cx="803906" cy="8046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298DF1C-051F-6499-A362-1C1CC24D33CC}"/>
                  </a:ext>
                </a:extLst>
              </p:cNvPr>
              <p:cNvSpPr txBox="1"/>
              <p:nvPr/>
            </p:nvSpPr>
            <p:spPr>
              <a:xfrm>
                <a:off x="1764890" y="1758420"/>
                <a:ext cx="830824" cy="523220"/>
              </a:xfrm>
              <a:prstGeom prst="rect">
                <a:avLst/>
              </a:prstGeom>
              <a:noFill/>
            </p:spPr>
            <p:txBody>
              <a:bodyPr wrap="square" rtlCol="0">
                <a:spAutoFit/>
              </a:bodyPr>
              <a:lstStyle/>
              <a:p>
                <a:pPr algn="ctr"/>
                <a:r>
                  <a:rPr lang="en-IN" sz="1400" b="1" dirty="0"/>
                  <a:t>Business</a:t>
                </a:r>
              </a:p>
              <a:p>
                <a:pPr algn="ctr"/>
                <a:r>
                  <a:rPr lang="en-IN" sz="1400" b="1" dirty="0"/>
                  <a:t>Travel</a:t>
                </a:r>
              </a:p>
            </p:txBody>
          </p:sp>
        </p:grpSp>
        <p:grpSp>
          <p:nvGrpSpPr>
            <p:cNvPr id="40" name="Group 39">
              <a:extLst>
                <a:ext uri="{FF2B5EF4-FFF2-40B4-BE49-F238E27FC236}">
                  <a16:creationId xmlns:a16="http://schemas.microsoft.com/office/drawing/2014/main" id="{C44A1E57-5300-6E3D-21E5-F8336A616BDC}"/>
                </a:ext>
              </a:extLst>
            </p:cNvPr>
            <p:cNvGrpSpPr/>
            <p:nvPr/>
          </p:nvGrpSpPr>
          <p:grpSpPr>
            <a:xfrm>
              <a:off x="3011616" y="1195533"/>
              <a:ext cx="1088920" cy="950236"/>
              <a:chOff x="2756719" y="1160206"/>
              <a:chExt cx="1088920" cy="950236"/>
            </a:xfrm>
          </p:grpSpPr>
          <p:sp>
            <p:nvSpPr>
              <p:cNvPr id="13" name="Flowchart: Connector 12">
                <a:extLst>
                  <a:ext uri="{FF2B5EF4-FFF2-40B4-BE49-F238E27FC236}">
                    <a16:creationId xmlns:a16="http://schemas.microsoft.com/office/drawing/2014/main" id="{6FCD6D21-68EE-EC92-B4DC-8C88950E20F7}"/>
                  </a:ext>
                </a:extLst>
              </p:cNvPr>
              <p:cNvSpPr/>
              <p:nvPr/>
            </p:nvSpPr>
            <p:spPr>
              <a:xfrm>
                <a:off x="2816942" y="1160206"/>
                <a:ext cx="968714" cy="950236"/>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7F885A1-6AB3-6D77-9870-6DC48FC7F5B9}"/>
                  </a:ext>
                </a:extLst>
              </p:cNvPr>
              <p:cNvSpPr txBox="1"/>
              <p:nvPr/>
            </p:nvSpPr>
            <p:spPr>
              <a:xfrm>
                <a:off x="2756719" y="1431619"/>
                <a:ext cx="1088920" cy="307777"/>
              </a:xfrm>
              <a:prstGeom prst="rect">
                <a:avLst/>
              </a:prstGeom>
              <a:noFill/>
            </p:spPr>
            <p:txBody>
              <a:bodyPr wrap="square" rtlCol="0">
                <a:spAutoFit/>
              </a:bodyPr>
              <a:lstStyle/>
              <a:p>
                <a:pPr algn="ctr"/>
                <a:r>
                  <a:rPr lang="en-IN" sz="1400" b="1" dirty="0"/>
                  <a:t>Department</a:t>
                </a:r>
              </a:p>
            </p:txBody>
          </p:sp>
        </p:grpSp>
        <p:grpSp>
          <p:nvGrpSpPr>
            <p:cNvPr id="39" name="Group 38">
              <a:extLst>
                <a:ext uri="{FF2B5EF4-FFF2-40B4-BE49-F238E27FC236}">
                  <a16:creationId xmlns:a16="http://schemas.microsoft.com/office/drawing/2014/main" id="{694DA746-3EDC-E4B1-2633-7D2094C43FAD}"/>
                </a:ext>
              </a:extLst>
            </p:cNvPr>
            <p:cNvGrpSpPr/>
            <p:nvPr/>
          </p:nvGrpSpPr>
          <p:grpSpPr>
            <a:xfrm>
              <a:off x="3771455" y="2288881"/>
              <a:ext cx="968714" cy="968200"/>
              <a:chOff x="3645190" y="1835416"/>
              <a:chExt cx="968714" cy="968200"/>
            </a:xfrm>
          </p:grpSpPr>
          <p:sp>
            <p:nvSpPr>
              <p:cNvPr id="14" name="Flowchart: Connector 13">
                <a:extLst>
                  <a:ext uri="{FF2B5EF4-FFF2-40B4-BE49-F238E27FC236}">
                    <a16:creationId xmlns:a16="http://schemas.microsoft.com/office/drawing/2014/main" id="{2F5EEF74-BCDA-88AB-0750-0C0F1B1E12A2}"/>
                  </a:ext>
                </a:extLst>
              </p:cNvPr>
              <p:cNvSpPr/>
              <p:nvPr/>
            </p:nvSpPr>
            <p:spPr>
              <a:xfrm>
                <a:off x="3647766" y="1835416"/>
                <a:ext cx="948587" cy="968200"/>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0D102212-8AAF-1A2C-73D5-58864D858841}"/>
                  </a:ext>
                </a:extLst>
              </p:cNvPr>
              <p:cNvSpPr txBox="1"/>
              <p:nvPr/>
            </p:nvSpPr>
            <p:spPr>
              <a:xfrm>
                <a:off x="3645190" y="2062822"/>
                <a:ext cx="968714" cy="523220"/>
              </a:xfrm>
              <a:prstGeom prst="rect">
                <a:avLst/>
              </a:prstGeom>
              <a:noFill/>
            </p:spPr>
            <p:txBody>
              <a:bodyPr wrap="square" rtlCol="0">
                <a:spAutoFit/>
              </a:bodyPr>
              <a:lstStyle/>
              <a:p>
                <a:pPr algn="ctr"/>
                <a:r>
                  <a:rPr lang="en-IN" sz="1400" b="1" dirty="0"/>
                  <a:t>Education</a:t>
                </a:r>
              </a:p>
              <a:p>
                <a:pPr algn="ctr"/>
                <a:r>
                  <a:rPr lang="en-IN" sz="1400" b="1" dirty="0"/>
                  <a:t>Field</a:t>
                </a:r>
              </a:p>
            </p:txBody>
          </p:sp>
        </p:grpSp>
        <p:grpSp>
          <p:nvGrpSpPr>
            <p:cNvPr id="47" name="Group 46">
              <a:extLst>
                <a:ext uri="{FF2B5EF4-FFF2-40B4-BE49-F238E27FC236}">
                  <a16:creationId xmlns:a16="http://schemas.microsoft.com/office/drawing/2014/main" id="{08368DBC-02FB-7DC8-99C2-496AE5B75DF9}"/>
                </a:ext>
              </a:extLst>
            </p:cNvPr>
            <p:cNvGrpSpPr/>
            <p:nvPr/>
          </p:nvGrpSpPr>
          <p:grpSpPr>
            <a:xfrm>
              <a:off x="2307822" y="2471158"/>
              <a:ext cx="1179868" cy="1123715"/>
              <a:chOff x="2499847" y="2298497"/>
              <a:chExt cx="1179868" cy="1123715"/>
            </a:xfrm>
          </p:grpSpPr>
          <p:sp>
            <p:nvSpPr>
              <p:cNvPr id="18" name="Flowchart: Connector 17">
                <a:extLst>
                  <a:ext uri="{FF2B5EF4-FFF2-40B4-BE49-F238E27FC236}">
                    <a16:creationId xmlns:a16="http://schemas.microsoft.com/office/drawing/2014/main" id="{D1891DAF-EFA6-9EF0-03FA-A40BC9381E56}"/>
                  </a:ext>
                </a:extLst>
              </p:cNvPr>
              <p:cNvSpPr/>
              <p:nvPr/>
            </p:nvSpPr>
            <p:spPr>
              <a:xfrm>
                <a:off x="2526663" y="2298497"/>
                <a:ext cx="1100976" cy="1123715"/>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04C0F55F-FBD0-608D-A4EE-A1CE9AD6DABE}"/>
                  </a:ext>
                </a:extLst>
              </p:cNvPr>
              <p:cNvSpPr txBox="1"/>
              <p:nvPr/>
            </p:nvSpPr>
            <p:spPr>
              <a:xfrm>
                <a:off x="2499847" y="2569067"/>
                <a:ext cx="1179868" cy="523220"/>
              </a:xfrm>
              <a:prstGeom prst="rect">
                <a:avLst/>
              </a:prstGeom>
              <a:noFill/>
            </p:spPr>
            <p:txBody>
              <a:bodyPr wrap="square" rtlCol="0">
                <a:spAutoFit/>
              </a:bodyPr>
              <a:lstStyle/>
              <a:p>
                <a:pPr algn="ctr"/>
                <a:r>
                  <a:rPr lang="en-IN" sz="1400" b="1" dirty="0"/>
                  <a:t>Environment</a:t>
                </a:r>
              </a:p>
              <a:p>
                <a:pPr algn="ctr"/>
                <a:r>
                  <a:rPr lang="en-IN" sz="1400" b="1" dirty="0"/>
                  <a:t>Satisfaction</a:t>
                </a:r>
              </a:p>
            </p:txBody>
          </p:sp>
        </p:grpSp>
        <p:grpSp>
          <p:nvGrpSpPr>
            <p:cNvPr id="36" name="Group 35">
              <a:extLst>
                <a:ext uri="{FF2B5EF4-FFF2-40B4-BE49-F238E27FC236}">
                  <a16:creationId xmlns:a16="http://schemas.microsoft.com/office/drawing/2014/main" id="{53E9BD53-7FCC-D3DD-69BB-AF0312E25FAC}"/>
                </a:ext>
              </a:extLst>
            </p:cNvPr>
            <p:cNvGrpSpPr/>
            <p:nvPr/>
          </p:nvGrpSpPr>
          <p:grpSpPr>
            <a:xfrm>
              <a:off x="2763241" y="3757793"/>
              <a:ext cx="1137845" cy="971800"/>
              <a:chOff x="2591047" y="3435790"/>
              <a:chExt cx="1137845" cy="971800"/>
            </a:xfrm>
          </p:grpSpPr>
          <p:sp>
            <p:nvSpPr>
              <p:cNvPr id="21" name="Flowchart: Connector 20">
                <a:extLst>
                  <a:ext uri="{FF2B5EF4-FFF2-40B4-BE49-F238E27FC236}">
                    <a16:creationId xmlns:a16="http://schemas.microsoft.com/office/drawing/2014/main" id="{9869E9E3-5B0C-5306-7C00-0423D421BEC6}"/>
                  </a:ext>
                </a:extLst>
              </p:cNvPr>
              <p:cNvSpPr/>
              <p:nvPr/>
            </p:nvSpPr>
            <p:spPr>
              <a:xfrm>
                <a:off x="2649796" y="3435790"/>
                <a:ext cx="977843" cy="971800"/>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B24E7B0-F804-46F2-FCE9-D25C01E0B2A1}"/>
                  </a:ext>
                </a:extLst>
              </p:cNvPr>
              <p:cNvSpPr txBox="1"/>
              <p:nvPr/>
            </p:nvSpPr>
            <p:spPr>
              <a:xfrm>
                <a:off x="2591047" y="3580994"/>
                <a:ext cx="1137845" cy="523220"/>
              </a:xfrm>
              <a:prstGeom prst="rect">
                <a:avLst/>
              </a:prstGeom>
              <a:noFill/>
            </p:spPr>
            <p:txBody>
              <a:bodyPr wrap="square" rtlCol="0">
                <a:spAutoFit/>
              </a:bodyPr>
              <a:lstStyle/>
              <a:p>
                <a:pPr algn="ctr"/>
                <a:r>
                  <a:rPr lang="en-IN" sz="1400" b="1" dirty="0"/>
                  <a:t>Job </a:t>
                </a:r>
              </a:p>
              <a:p>
                <a:pPr algn="ctr"/>
                <a:r>
                  <a:rPr lang="en-IN" sz="1400" b="1" dirty="0"/>
                  <a:t>Involvement</a:t>
                </a:r>
              </a:p>
            </p:txBody>
          </p:sp>
        </p:grpSp>
        <p:grpSp>
          <p:nvGrpSpPr>
            <p:cNvPr id="38" name="Group 37">
              <a:extLst>
                <a:ext uri="{FF2B5EF4-FFF2-40B4-BE49-F238E27FC236}">
                  <a16:creationId xmlns:a16="http://schemas.microsoft.com/office/drawing/2014/main" id="{BE07F425-53ED-B12A-F3CE-9B10263A3186}"/>
                </a:ext>
              </a:extLst>
            </p:cNvPr>
            <p:cNvGrpSpPr/>
            <p:nvPr/>
          </p:nvGrpSpPr>
          <p:grpSpPr>
            <a:xfrm>
              <a:off x="4774625" y="2989681"/>
              <a:ext cx="830824" cy="763037"/>
              <a:chOff x="4414457" y="2803615"/>
              <a:chExt cx="830824" cy="763037"/>
            </a:xfrm>
          </p:grpSpPr>
          <p:sp>
            <p:nvSpPr>
              <p:cNvPr id="20" name="Flowchart: Connector 19">
                <a:extLst>
                  <a:ext uri="{FF2B5EF4-FFF2-40B4-BE49-F238E27FC236}">
                    <a16:creationId xmlns:a16="http://schemas.microsoft.com/office/drawing/2014/main" id="{7F3DD842-47DA-554B-4A2A-16B5A663CFB6}"/>
                  </a:ext>
                </a:extLst>
              </p:cNvPr>
              <p:cNvSpPr/>
              <p:nvPr/>
            </p:nvSpPr>
            <p:spPr>
              <a:xfrm>
                <a:off x="4426977" y="2803615"/>
                <a:ext cx="784120" cy="763037"/>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86F19EF3-8190-4379-32A8-70B0434DC1B5}"/>
                  </a:ext>
                </a:extLst>
              </p:cNvPr>
              <p:cNvSpPr txBox="1"/>
              <p:nvPr/>
            </p:nvSpPr>
            <p:spPr>
              <a:xfrm>
                <a:off x="4414457" y="3026105"/>
                <a:ext cx="830824" cy="307777"/>
              </a:xfrm>
              <a:prstGeom prst="rect">
                <a:avLst/>
              </a:prstGeom>
              <a:noFill/>
            </p:spPr>
            <p:txBody>
              <a:bodyPr wrap="square" rtlCol="0">
                <a:spAutoFit/>
              </a:bodyPr>
              <a:lstStyle/>
              <a:p>
                <a:pPr algn="ctr"/>
                <a:r>
                  <a:rPr lang="en-IN" sz="1400" b="1" dirty="0"/>
                  <a:t>Gender</a:t>
                </a:r>
              </a:p>
            </p:txBody>
          </p:sp>
        </p:grpSp>
        <p:grpSp>
          <p:nvGrpSpPr>
            <p:cNvPr id="43" name="Group 42">
              <a:extLst>
                <a:ext uri="{FF2B5EF4-FFF2-40B4-BE49-F238E27FC236}">
                  <a16:creationId xmlns:a16="http://schemas.microsoft.com/office/drawing/2014/main" id="{6FAB0EA1-3575-FBBF-ABA0-674694791FFC}"/>
                </a:ext>
              </a:extLst>
            </p:cNvPr>
            <p:cNvGrpSpPr/>
            <p:nvPr/>
          </p:nvGrpSpPr>
          <p:grpSpPr>
            <a:xfrm>
              <a:off x="618213" y="3663241"/>
              <a:ext cx="864766" cy="833584"/>
              <a:chOff x="798871" y="3590054"/>
              <a:chExt cx="864766" cy="833584"/>
            </a:xfrm>
          </p:grpSpPr>
          <p:sp>
            <p:nvSpPr>
              <p:cNvPr id="16" name="Flowchart: Connector 15">
                <a:extLst>
                  <a:ext uri="{FF2B5EF4-FFF2-40B4-BE49-F238E27FC236}">
                    <a16:creationId xmlns:a16="http://schemas.microsoft.com/office/drawing/2014/main" id="{2B5C631A-FAD1-9B97-FB2F-6CE64BBEC81B}"/>
                  </a:ext>
                </a:extLst>
              </p:cNvPr>
              <p:cNvSpPr/>
              <p:nvPr/>
            </p:nvSpPr>
            <p:spPr>
              <a:xfrm>
                <a:off x="798871" y="3590054"/>
                <a:ext cx="864766" cy="833584"/>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91ED5EC-5D5F-1332-DC25-A8E5511CC655}"/>
                  </a:ext>
                </a:extLst>
              </p:cNvPr>
              <p:cNvSpPr txBox="1"/>
              <p:nvPr/>
            </p:nvSpPr>
            <p:spPr>
              <a:xfrm>
                <a:off x="811161" y="3757793"/>
                <a:ext cx="830824" cy="523220"/>
              </a:xfrm>
              <a:prstGeom prst="rect">
                <a:avLst/>
              </a:prstGeom>
              <a:noFill/>
            </p:spPr>
            <p:txBody>
              <a:bodyPr wrap="square" rtlCol="0">
                <a:spAutoFit/>
              </a:bodyPr>
              <a:lstStyle/>
              <a:p>
                <a:pPr algn="ctr"/>
                <a:r>
                  <a:rPr lang="en-IN" sz="1400" b="1" dirty="0"/>
                  <a:t>Marital Status</a:t>
                </a:r>
              </a:p>
            </p:txBody>
          </p:sp>
        </p:grpSp>
        <p:grpSp>
          <p:nvGrpSpPr>
            <p:cNvPr id="44" name="Group 43">
              <a:extLst>
                <a:ext uri="{FF2B5EF4-FFF2-40B4-BE49-F238E27FC236}">
                  <a16:creationId xmlns:a16="http://schemas.microsoft.com/office/drawing/2014/main" id="{2CC15067-BB24-3D20-ED34-656CFEE63A94}"/>
                </a:ext>
              </a:extLst>
            </p:cNvPr>
            <p:cNvGrpSpPr/>
            <p:nvPr/>
          </p:nvGrpSpPr>
          <p:grpSpPr>
            <a:xfrm>
              <a:off x="1662073" y="3543539"/>
              <a:ext cx="830824" cy="705652"/>
              <a:chOff x="1698522" y="4193458"/>
              <a:chExt cx="830824" cy="705652"/>
            </a:xfrm>
          </p:grpSpPr>
          <p:sp>
            <p:nvSpPr>
              <p:cNvPr id="19" name="Flowchart: Connector 18">
                <a:extLst>
                  <a:ext uri="{FF2B5EF4-FFF2-40B4-BE49-F238E27FC236}">
                    <a16:creationId xmlns:a16="http://schemas.microsoft.com/office/drawing/2014/main" id="{272DB644-FF09-DAB2-808E-B48F0F523C5F}"/>
                  </a:ext>
                </a:extLst>
              </p:cNvPr>
              <p:cNvSpPr/>
              <p:nvPr/>
            </p:nvSpPr>
            <p:spPr>
              <a:xfrm>
                <a:off x="1764890" y="4193458"/>
                <a:ext cx="698088" cy="705652"/>
              </a:xfrm>
              <a:prstGeom prst="flowChartConnector">
                <a:avLst/>
              </a:prstGeom>
              <a:solidFill>
                <a:srgbClr val="CAF0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85FC3F3-0243-58BA-E1B6-485B951999B1}"/>
                  </a:ext>
                </a:extLst>
              </p:cNvPr>
              <p:cNvSpPr txBox="1"/>
              <p:nvPr/>
            </p:nvSpPr>
            <p:spPr>
              <a:xfrm>
                <a:off x="1698522" y="4292721"/>
                <a:ext cx="830824" cy="523220"/>
              </a:xfrm>
              <a:prstGeom prst="rect">
                <a:avLst/>
              </a:prstGeom>
              <a:noFill/>
            </p:spPr>
            <p:txBody>
              <a:bodyPr wrap="square" rtlCol="0">
                <a:spAutoFit/>
              </a:bodyPr>
              <a:lstStyle/>
              <a:p>
                <a:pPr algn="ctr"/>
                <a:r>
                  <a:rPr lang="en-IN" sz="1400" b="1" dirty="0"/>
                  <a:t>Over Time</a:t>
                </a:r>
              </a:p>
            </p:txBody>
          </p:sp>
        </p:grpSp>
        <p:grpSp>
          <p:nvGrpSpPr>
            <p:cNvPr id="46" name="Group 45">
              <a:extLst>
                <a:ext uri="{FF2B5EF4-FFF2-40B4-BE49-F238E27FC236}">
                  <a16:creationId xmlns:a16="http://schemas.microsoft.com/office/drawing/2014/main" id="{5E02F246-80CC-F980-C96C-6D804FEA9047}"/>
                </a:ext>
              </a:extLst>
            </p:cNvPr>
            <p:cNvGrpSpPr/>
            <p:nvPr/>
          </p:nvGrpSpPr>
          <p:grpSpPr>
            <a:xfrm>
              <a:off x="1351764" y="4759439"/>
              <a:ext cx="698088" cy="660652"/>
              <a:chOff x="1270741" y="5022078"/>
              <a:chExt cx="698088" cy="660652"/>
            </a:xfrm>
          </p:grpSpPr>
          <p:sp>
            <p:nvSpPr>
              <p:cNvPr id="17" name="Flowchart: Connector 16">
                <a:extLst>
                  <a:ext uri="{FF2B5EF4-FFF2-40B4-BE49-F238E27FC236}">
                    <a16:creationId xmlns:a16="http://schemas.microsoft.com/office/drawing/2014/main" id="{CEE0F3D7-C419-754E-30A9-2403E1313809}"/>
                  </a:ext>
                </a:extLst>
              </p:cNvPr>
              <p:cNvSpPr/>
              <p:nvPr/>
            </p:nvSpPr>
            <p:spPr>
              <a:xfrm>
                <a:off x="1270741" y="5022078"/>
                <a:ext cx="698088" cy="660652"/>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6FE315DB-31C8-0161-E9C9-8F074028D5A9}"/>
                  </a:ext>
                </a:extLst>
              </p:cNvPr>
              <p:cNvSpPr txBox="1"/>
              <p:nvPr/>
            </p:nvSpPr>
            <p:spPr>
              <a:xfrm>
                <a:off x="1287589" y="5070934"/>
                <a:ext cx="661675" cy="523116"/>
              </a:xfrm>
              <a:prstGeom prst="rect">
                <a:avLst/>
              </a:prstGeom>
              <a:noFill/>
            </p:spPr>
            <p:txBody>
              <a:bodyPr wrap="square" rtlCol="0">
                <a:spAutoFit/>
              </a:bodyPr>
              <a:lstStyle/>
              <a:p>
                <a:pPr algn="ctr"/>
                <a:r>
                  <a:rPr lang="en-IN" sz="1400" b="1" dirty="0"/>
                  <a:t>Job Level</a:t>
                </a:r>
              </a:p>
            </p:txBody>
          </p:sp>
        </p:grpSp>
        <p:grpSp>
          <p:nvGrpSpPr>
            <p:cNvPr id="45" name="Group 44">
              <a:extLst>
                <a:ext uri="{FF2B5EF4-FFF2-40B4-BE49-F238E27FC236}">
                  <a16:creationId xmlns:a16="http://schemas.microsoft.com/office/drawing/2014/main" id="{20984334-07AB-133B-54EC-470495C89191}"/>
                </a:ext>
              </a:extLst>
            </p:cNvPr>
            <p:cNvGrpSpPr/>
            <p:nvPr/>
          </p:nvGrpSpPr>
          <p:grpSpPr>
            <a:xfrm>
              <a:off x="2631582" y="4950211"/>
              <a:ext cx="1069620" cy="1026591"/>
              <a:chOff x="2507226" y="4671203"/>
              <a:chExt cx="1069620" cy="1026591"/>
            </a:xfrm>
          </p:grpSpPr>
          <p:sp>
            <p:nvSpPr>
              <p:cNvPr id="22" name="Flowchart: Connector 21">
                <a:extLst>
                  <a:ext uri="{FF2B5EF4-FFF2-40B4-BE49-F238E27FC236}">
                    <a16:creationId xmlns:a16="http://schemas.microsoft.com/office/drawing/2014/main" id="{C82AD481-AD5B-BF13-7CEF-90EFA35EFF7F}"/>
                  </a:ext>
                </a:extLst>
              </p:cNvPr>
              <p:cNvSpPr/>
              <p:nvPr/>
            </p:nvSpPr>
            <p:spPr>
              <a:xfrm>
                <a:off x="2507226" y="4671203"/>
                <a:ext cx="1064345"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27B8528-624F-460C-ED05-B69C29AE2967}"/>
                  </a:ext>
                </a:extLst>
              </p:cNvPr>
              <p:cNvSpPr txBox="1"/>
              <p:nvPr/>
            </p:nvSpPr>
            <p:spPr>
              <a:xfrm>
                <a:off x="2512501" y="4839358"/>
                <a:ext cx="1064345" cy="523220"/>
              </a:xfrm>
              <a:prstGeom prst="rect">
                <a:avLst/>
              </a:prstGeom>
              <a:noFill/>
            </p:spPr>
            <p:txBody>
              <a:bodyPr wrap="square" rtlCol="0">
                <a:spAutoFit/>
              </a:bodyPr>
              <a:lstStyle/>
              <a:p>
                <a:pPr algn="ctr"/>
                <a:r>
                  <a:rPr lang="en-IN" sz="1400" b="1" dirty="0"/>
                  <a:t>Job Satisfaction</a:t>
                </a:r>
              </a:p>
            </p:txBody>
          </p:sp>
        </p:grpSp>
        <p:grpSp>
          <p:nvGrpSpPr>
            <p:cNvPr id="37" name="Group 36">
              <a:extLst>
                <a:ext uri="{FF2B5EF4-FFF2-40B4-BE49-F238E27FC236}">
                  <a16:creationId xmlns:a16="http://schemas.microsoft.com/office/drawing/2014/main" id="{61D06ECA-B4A3-BAF0-C877-5F7F90753199}"/>
                </a:ext>
              </a:extLst>
            </p:cNvPr>
            <p:cNvGrpSpPr/>
            <p:nvPr/>
          </p:nvGrpSpPr>
          <p:grpSpPr>
            <a:xfrm>
              <a:off x="4100536" y="4038943"/>
              <a:ext cx="1026524" cy="1026591"/>
              <a:chOff x="3839957" y="3904431"/>
              <a:chExt cx="1026524" cy="1026591"/>
            </a:xfrm>
          </p:grpSpPr>
          <p:sp>
            <p:nvSpPr>
              <p:cNvPr id="23" name="Flowchart: Connector 22">
                <a:extLst>
                  <a:ext uri="{FF2B5EF4-FFF2-40B4-BE49-F238E27FC236}">
                    <a16:creationId xmlns:a16="http://schemas.microsoft.com/office/drawing/2014/main" id="{AB3C89EE-7659-005F-FFDB-654D56BCF079}"/>
                  </a:ext>
                </a:extLst>
              </p:cNvPr>
              <p:cNvSpPr/>
              <p:nvPr/>
            </p:nvSpPr>
            <p:spPr>
              <a:xfrm>
                <a:off x="3839957" y="3904431"/>
                <a:ext cx="1026524" cy="1026591"/>
              </a:xfrm>
              <a:prstGeom prst="flowChartConnector">
                <a:avLst/>
              </a:prstGeom>
              <a:solidFill>
                <a:srgbClr val="CAF0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6BD6FB3-CE7B-CED5-FAC2-A725C4A4BB54}"/>
                  </a:ext>
                </a:extLst>
              </p:cNvPr>
              <p:cNvSpPr txBox="1"/>
              <p:nvPr/>
            </p:nvSpPr>
            <p:spPr>
              <a:xfrm>
                <a:off x="3948418" y="4019403"/>
                <a:ext cx="830824" cy="738664"/>
              </a:xfrm>
              <a:prstGeom prst="rect">
                <a:avLst/>
              </a:prstGeom>
              <a:noFill/>
            </p:spPr>
            <p:txBody>
              <a:bodyPr wrap="square" rtlCol="0">
                <a:spAutoFit/>
              </a:bodyPr>
              <a:lstStyle/>
              <a:p>
                <a:pPr algn="ctr"/>
                <a:r>
                  <a:rPr lang="en-IN" sz="1400" b="1" dirty="0"/>
                  <a:t>Work Life Balance</a:t>
                </a:r>
              </a:p>
            </p:txBody>
          </p:sp>
        </p:grpSp>
      </p:grpSp>
      <p:grpSp>
        <p:nvGrpSpPr>
          <p:cNvPr id="107" name="Group 106">
            <a:extLst>
              <a:ext uri="{FF2B5EF4-FFF2-40B4-BE49-F238E27FC236}">
                <a16:creationId xmlns:a16="http://schemas.microsoft.com/office/drawing/2014/main" id="{B2BB4807-4D9C-7C2D-2DF3-8E81E8A356C8}"/>
              </a:ext>
            </a:extLst>
          </p:cNvPr>
          <p:cNvGrpSpPr/>
          <p:nvPr/>
        </p:nvGrpSpPr>
        <p:grpSpPr>
          <a:xfrm>
            <a:off x="5641815" y="893811"/>
            <a:ext cx="2463591" cy="2354267"/>
            <a:chOff x="7756822" y="805190"/>
            <a:chExt cx="2463591" cy="2354267"/>
          </a:xfrm>
        </p:grpSpPr>
        <p:sp>
          <p:nvSpPr>
            <p:cNvPr id="50" name="Flowchart: Connector 49">
              <a:extLst>
                <a:ext uri="{FF2B5EF4-FFF2-40B4-BE49-F238E27FC236}">
                  <a16:creationId xmlns:a16="http://schemas.microsoft.com/office/drawing/2014/main" id="{A1C162AC-F778-AD35-99B1-527004C68926}"/>
                </a:ext>
              </a:extLst>
            </p:cNvPr>
            <p:cNvSpPr/>
            <p:nvPr/>
          </p:nvSpPr>
          <p:spPr>
            <a:xfrm>
              <a:off x="7756822" y="805190"/>
              <a:ext cx="2463591" cy="2354267"/>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0" name="Group 89">
              <a:extLst>
                <a:ext uri="{FF2B5EF4-FFF2-40B4-BE49-F238E27FC236}">
                  <a16:creationId xmlns:a16="http://schemas.microsoft.com/office/drawing/2014/main" id="{F90CA29C-1717-C041-6DDB-2B36548CE44B}"/>
                </a:ext>
              </a:extLst>
            </p:cNvPr>
            <p:cNvGrpSpPr/>
            <p:nvPr/>
          </p:nvGrpSpPr>
          <p:grpSpPr>
            <a:xfrm>
              <a:off x="8026261" y="1365559"/>
              <a:ext cx="698088" cy="660652"/>
              <a:chOff x="8345985" y="1172960"/>
              <a:chExt cx="698088" cy="660652"/>
            </a:xfrm>
          </p:grpSpPr>
          <p:sp>
            <p:nvSpPr>
              <p:cNvPr id="88" name="Flowchart: Connector 87">
                <a:extLst>
                  <a:ext uri="{FF2B5EF4-FFF2-40B4-BE49-F238E27FC236}">
                    <a16:creationId xmlns:a16="http://schemas.microsoft.com/office/drawing/2014/main" id="{CBBBCB5E-E0C9-97F4-E765-D93809A1108E}"/>
                  </a:ext>
                </a:extLst>
              </p:cNvPr>
              <p:cNvSpPr/>
              <p:nvPr/>
            </p:nvSpPr>
            <p:spPr>
              <a:xfrm>
                <a:off x="8345985" y="1172960"/>
                <a:ext cx="698088" cy="660652"/>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EE36839D-62D1-A7ED-A639-87EE844F4189}"/>
                  </a:ext>
                </a:extLst>
              </p:cNvPr>
              <p:cNvSpPr txBox="1"/>
              <p:nvPr/>
            </p:nvSpPr>
            <p:spPr>
              <a:xfrm>
                <a:off x="8355155" y="1348029"/>
                <a:ext cx="661675" cy="307777"/>
              </a:xfrm>
              <a:prstGeom prst="rect">
                <a:avLst/>
              </a:prstGeom>
              <a:noFill/>
            </p:spPr>
            <p:txBody>
              <a:bodyPr wrap="square" rtlCol="0">
                <a:spAutoFit/>
              </a:bodyPr>
              <a:lstStyle/>
              <a:p>
                <a:pPr algn="ctr"/>
                <a:r>
                  <a:rPr lang="en-IN" sz="1400" dirty="0">
                    <a:solidFill>
                      <a:schemeClr val="bg1"/>
                    </a:solidFill>
                  </a:rPr>
                  <a:t>Age</a:t>
                </a:r>
              </a:p>
            </p:txBody>
          </p:sp>
        </p:grpSp>
        <p:grpSp>
          <p:nvGrpSpPr>
            <p:cNvPr id="97" name="Group 96">
              <a:extLst>
                <a:ext uri="{FF2B5EF4-FFF2-40B4-BE49-F238E27FC236}">
                  <a16:creationId xmlns:a16="http://schemas.microsoft.com/office/drawing/2014/main" id="{555C8547-E411-85F5-A6CD-3EB12A0854FD}"/>
                </a:ext>
              </a:extLst>
            </p:cNvPr>
            <p:cNvGrpSpPr/>
            <p:nvPr/>
          </p:nvGrpSpPr>
          <p:grpSpPr>
            <a:xfrm>
              <a:off x="8224813" y="1999149"/>
              <a:ext cx="1099397" cy="985667"/>
              <a:chOff x="8408716" y="1860505"/>
              <a:chExt cx="1179868" cy="1123715"/>
            </a:xfrm>
          </p:grpSpPr>
          <p:sp>
            <p:nvSpPr>
              <p:cNvPr id="92" name="Flowchart: Connector 91">
                <a:extLst>
                  <a:ext uri="{FF2B5EF4-FFF2-40B4-BE49-F238E27FC236}">
                    <a16:creationId xmlns:a16="http://schemas.microsoft.com/office/drawing/2014/main" id="{CF533A23-B4E6-8037-4BC0-11A73CC283F8}"/>
                  </a:ext>
                </a:extLst>
              </p:cNvPr>
              <p:cNvSpPr/>
              <p:nvPr/>
            </p:nvSpPr>
            <p:spPr>
              <a:xfrm>
                <a:off x="8465846" y="1860505"/>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0E387902-991F-F3ED-8613-0B816D71D696}"/>
                  </a:ext>
                </a:extLst>
              </p:cNvPr>
              <p:cNvSpPr txBox="1"/>
              <p:nvPr/>
            </p:nvSpPr>
            <p:spPr>
              <a:xfrm>
                <a:off x="8408716" y="2160752"/>
                <a:ext cx="1179868" cy="523220"/>
              </a:xfrm>
              <a:prstGeom prst="rect">
                <a:avLst/>
              </a:prstGeom>
              <a:noFill/>
            </p:spPr>
            <p:txBody>
              <a:bodyPr wrap="square" rtlCol="0">
                <a:spAutoFit/>
              </a:bodyPr>
              <a:lstStyle/>
              <a:p>
                <a:pPr algn="ctr"/>
                <a:r>
                  <a:rPr lang="en-IN" sz="1400" dirty="0">
                    <a:solidFill>
                      <a:schemeClr val="bg1"/>
                    </a:solidFill>
                  </a:rPr>
                  <a:t>Monthly</a:t>
                </a:r>
              </a:p>
              <a:p>
                <a:pPr algn="ctr"/>
                <a:r>
                  <a:rPr lang="en-IN" sz="1400" dirty="0">
                    <a:solidFill>
                      <a:schemeClr val="bg1"/>
                    </a:solidFill>
                  </a:rPr>
                  <a:t>Income</a:t>
                </a:r>
              </a:p>
            </p:txBody>
          </p:sp>
        </p:grpSp>
        <p:grpSp>
          <p:nvGrpSpPr>
            <p:cNvPr id="96" name="Group 95">
              <a:extLst>
                <a:ext uri="{FF2B5EF4-FFF2-40B4-BE49-F238E27FC236}">
                  <a16:creationId xmlns:a16="http://schemas.microsoft.com/office/drawing/2014/main" id="{5BF9687D-A21A-60DF-54B4-BAF51C9EFFD3}"/>
                </a:ext>
              </a:extLst>
            </p:cNvPr>
            <p:cNvGrpSpPr/>
            <p:nvPr/>
          </p:nvGrpSpPr>
          <p:grpSpPr>
            <a:xfrm>
              <a:off x="8853822" y="1111045"/>
              <a:ext cx="1140668" cy="1033316"/>
              <a:chOff x="9387369" y="1023590"/>
              <a:chExt cx="1179868" cy="1123715"/>
            </a:xfrm>
          </p:grpSpPr>
          <p:sp>
            <p:nvSpPr>
              <p:cNvPr id="94" name="Flowchart: Connector 93">
                <a:extLst>
                  <a:ext uri="{FF2B5EF4-FFF2-40B4-BE49-F238E27FC236}">
                    <a16:creationId xmlns:a16="http://schemas.microsoft.com/office/drawing/2014/main" id="{3D0A1DA6-469A-A2C4-15F8-3A5CFFB14504}"/>
                  </a:ext>
                </a:extLst>
              </p:cNvPr>
              <p:cNvSpPr/>
              <p:nvPr/>
            </p:nvSpPr>
            <p:spPr>
              <a:xfrm>
                <a:off x="9422194" y="1023590"/>
                <a:ext cx="1100976" cy="1123715"/>
              </a:xfrm>
              <a:prstGeom prst="flowChartConnector">
                <a:avLst/>
              </a:prstGeom>
              <a:solidFill>
                <a:srgbClr val="2832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extBox 94">
                <a:extLst>
                  <a:ext uri="{FF2B5EF4-FFF2-40B4-BE49-F238E27FC236}">
                    <a16:creationId xmlns:a16="http://schemas.microsoft.com/office/drawing/2014/main" id="{4AF08F5F-0157-FAE6-BBB6-AFB2F5D05719}"/>
                  </a:ext>
                </a:extLst>
              </p:cNvPr>
              <p:cNvSpPr txBox="1"/>
              <p:nvPr/>
            </p:nvSpPr>
            <p:spPr>
              <a:xfrm>
                <a:off x="9387369" y="1319481"/>
                <a:ext cx="1179868" cy="523220"/>
              </a:xfrm>
              <a:prstGeom prst="rect">
                <a:avLst/>
              </a:prstGeom>
              <a:noFill/>
            </p:spPr>
            <p:txBody>
              <a:bodyPr wrap="square" rtlCol="0">
                <a:spAutoFit/>
              </a:bodyPr>
              <a:lstStyle/>
              <a:p>
                <a:pPr algn="ctr"/>
                <a:r>
                  <a:rPr lang="en-IN" sz="1400" dirty="0" err="1">
                    <a:solidFill>
                      <a:schemeClr val="bg1"/>
                    </a:solidFill>
                  </a:rPr>
                  <a:t>Dist</a:t>
                </a:r>
                <a:r>
                  <a:rPr lang="en-IN" sz="1400" dirty="0">
                    <a:solidFill>
                      <a:schemeClr val="bg1"/>
                    </a:solidFill>
                  </a:rPr>
                  <a:t> from Home</a:t>
                </a:r>
              </a:p>
            </p:txBody>
          </p:sp>
        </p:grpSp>
      </p:grpSp>
      <p:grpSp>
        <p:nvGrpSpPr>
          <p:cNvPr id="114" name="Group 113">
            <a:extLst>
              <a:ext uri="{FF2B5EF4-FFF2-40B4-BE49-F238E27FC236}">
                <a16:creationId xmlns:a16="http://schemas.microsoft.com/office/drawing/2014/main" id="{833A865B-A3A5-BD0D-89BB-CC0C7C697F12}"/>
              </a:ext>
            </a:extLst>
          </p:cNvPr>
          <p:cNvGrpSpPr/>
          <p:nvPr/>
        </p:nvGrpSpPr>
        <p:grpSpPr>
          <a:xfrm>
            <a:off x="5783238" y="3198852"/>
            <a:ext cx="3723276" cy="3583665"/>
            <a:chOff x="6554554" y="3102966"/>
            <a:chExt cx="3723276" cy="3583665"/>
          </a:xfrm>
        </p:grpSpPr>
        <p:sp>
          <p:nvSpPr>
            <p:cNvPr id="87" name="Flowchart: Connector 86">
              <a:extLst>
                <a:ext uri="{FF2B5EF4-FFF2-40B4-BE49-F238E27FC236}">
                  <a16:creationId xmlns:a16="http://schemas.microsoft.com/office/drawing/2014/main" id="{1DFF218A-5691-6E04-747E-CBDCE977C999}"/>
                </a:ext>
              </a:extLst>
            </p:cNvPr>
            <p:cNvSpPr/>
            <p:nvPr/>
          </p:nvSpPr>
          <p:spPr>
            <a:xfrm>
              <a:off x="6554554" y="3102966"/>
              <a:ext cx="3723276" cy="3583665"/>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98" name="Group 97">
              <a:extLst>
                <a:ext uri="{FF2B5EF4-FFF2-40B4-BE49-F238E27FC236}">
                  <a16:creationId xmlns:a16="http://schemas.microsoft.com/office/drawing/2014/main" id="{2E151383-57CB-575C-5A76-3501450B2442}"/>
                </a:ext>
              </a:extLst>
            </p:cNvPr>
            <p:cNvGrpSpPr/>
            <p:nvPr/>
          </p:nvGrpSpPr>
          <p:grpSpPr>
            <a:xfrm>
              <a:off x="6866063" y="3921172"/>
              <a:ext cx="1140668" cy="1033316"/>
              <a:chOff x="9371383" y="1023590"/>
              <a:chExt cx="1179868" cy="1123715"/>
            </a:xfrm>
          </p:grpSpPr>
          <p:sp>
            <p:nvSpPr>
              <p:cNvPr id="99" name="Flowchart: Connector 98">
                <a:extLst>
                  <a:ext uri="{FF2B5EF4-FFF2-40B4-BE49-F238E27FC236}">
                    <a16:creationId xmlns:a16="http://schemas.microsoft.com/office/drawing/2014/main" id="{2DBCBEB7-F482-3234-DFD9-840A4C79FC6C}"/>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53029B07-589B-7E61-F5D9-B3E4FF8BAE96}"/>
                  </a:ext>
                </a:extLst>
              </p:cNvPr>
              <p:cNvSpPr txBox="1"/>
              <p:nvPr/>
            </p:nvSpPr>
            <p:spPr>
              <a:xfrm>
                <a:off x="9371383" y="1274796"/>
                <a:ext cx="1179868" cy="568994"/>
              </a:xfrm>
              <a:prstGeom prst="rect">
                <a:avLst/>
              </a:prstGeom>
              <a:noFill/>
            </p:spPr>
            <p:txBody>
              <a:bodyPr wrap="square" rtlCol="0">
                <a:spAutoFit/>
              </a:bodyPr>
              <a:lstStyle/>
              <a:p>
                <a:pPr algn="ctr"/>
                <a:r>
                  <a:rPr lang="en-IN" sz="1400" dirty="0">
                    <a:solidFill>
                      <a:schemeClr val="bg1"/>
                    </a:solidFill>
                  </a:rPr>
                  <a:t>Years at Company</a:t>
                </a:r>
              </a:p>
            </p:txBody>
          </p:sp>
        </p:grpSp>
        <p:grpSp>
          <p:nvGrpSpPr>
            <p:cNvPr id="101" name="Group 100">
              <a:extLst>
                <a:ext uri="{FF2B5EF4-FFF2-40B4-BE49-F238E27FC236}">
                  <a16:creationId xmlns:a16="http://schemas.microsoft.com/office/drawing/2014/main" id="{1F416299-F6AB-AD5E-0CD0-426DA237E6B3}"/>
                </a:ext>
              </a:extLst>
            </p:cNvPr>
            <p:cNvGrpSpPr/>
            <p:nvPr/>
          </p:nvGrpSpPr>
          <p:grpSpPr>
            <a:xfrm>
              <a:off x="8035187" y="3296258"/>
              <a:ext cx="1140668" cy="1033316"/>
              <a:chOff x="9387369" y="1023590"/>
              <a:chExt cx="1179868" cy="1123715"/>
            </a:xfrm>
          </p:grpSpPr>
          <p:sp>
            <p:nvSpPr>
              <p:cNvPr id="102" name="Flowchart: Connector 101">
                <a:extLst>
                  <a:ext uri="{FF2B5EF4-FFF2-40B4-BE49-F238E27FC236}">
                    <a16:creationId xmlns:a16="http://schemas.microsoft.com/office/drawing/2014/main" id="{FBA56C2C-709A-7C87-E67F-14094C150DA0}"/>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2408A6CD-BC17-5066-A3BB-CDFCFAC7E0DF}"/>
                  </a:ext>
                </a:extLst>
              </p:cNvPr>
              <p:cNvSpPr txBox="1"/>
              <p:nvPr/>
            </p:nvSpPr>
            <p:spPr>
              <a:xfrm>
                <a:off x="9387369" y="1266021"/>
                <a:ext cx="1179868" cy="568994"/>
              </a:xfrm>
              <a:prstGeom prst="rect">
                <a:avLst/>
              </a:prstGeom>
              <a:noFill/>
            </p:spPr>
            <p:txBody>
              <a:bodyPr wrap="square" rtlCol="0">
                <a:spAutoFit/>
              </a:bodyPr>
              <a:lstStyle/>
              <a:p>
                <a:pPr algn="ctr"/>
                <a:r>
                  <a:rPr lang="en-IN" sz="1400" dirty="0">
                    <a:solidFill>
                      <a:schemeClr val="bg1"/>
                    </a:solidFill>
                  </a:rPr>
                  <a:t>Years in Current Role</a:t>
                </a:r>
              </a:p>
            </p:txBody>
          </p:sp>
        </p:grpSp>
        <p:grpSp>
          <p:nvGrpSpPr>
            <p:cNvPr id="104" name="Group 103">
              <a:extLst>
                <a:ext uri="{FF2B5EF4-FFF2-40B4-BE49-F238E27FC236}">
                  <a16:creationId xmlns:a16="http://schemas.microsoft.com/office/drawing/2014/main" id="{70FA0999-8F24-8909-73A6-4F9495823FB9}"/>
                </a:ext>
              </a:extLst>
            </p:cNvPr>
            <p:cNvGrpSpPr/>
            <p:nvPr/>
          </p:nvGrpSpPr>
          <p:grpSpPr>
            <a:xfrm>
              <a:off x="7108465" y="5062585"/>
              <a:ext cx="1140668" cy="1033316"/>
              <a:chOff x="9382747" y="1023590"/>
              <a:chExt cx="1179868" cy="1123715"/>
            </a:xfrm>
          </p:grpSpPr>
          <p:sp>
            <p:nvSpPr>
              <p:cNvPr id="105" name="Flowchart: Connector 104">
                <a:extLst>
                  <a:ext uri="{FF2B5EF4-FFF2-40B4-BE49-F238E27FC236}">
                    <a16:creationId xmlns:a16="http://schemas.microsoft.com/office/drawing/2014/main" id="{7551CFFD-B9C8-2091-58C1-4FF5C12213FA}"/>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a:extLst>
                  <a:ext uri="{FF2B5EF4-FFF2-40B4-BE49-F238E27FC236}">
                    <a16:creationId xmlns:a16="http://schemas.microsoft.com/office/drawing/2014/main" id="{EF40838F-3C51-5C76-35B9-8B3C3754DA1E}"/>
                  </a:ext>
                </a:extLst>
              </p:cNvPr>
              <p:cNvSpPr txBox="1"/>
              <p:nvPr/>
            </p:nvSpPr>
            <p:spPr>
              <a:xfrm>
                <a:off x="9382747" y="1172040"/>
                <a:ext cx="1179868" cy="803286"/>
              </a:xfrm>
              <a:prstGeom prst="rect">
                <a:avLst/>
              </a:prstGeom>
              <a:noFill/>
            </p:spPr>
            <p:txBody>
              <a:bodyPr wrap="square" rtlCol="0">
                <a:spAutoFit/>
              </a:bodyPr>
              <a:lstStyle/>
              <a:p>
                <a:pPr algn="ctr"/>
                <a:r>
                  <a:rPr lang="en-IN" sz="1400" dirty="0">
                    <a:solidFill>
                      <a:schemeClr val="bg1"/>
                    </a:solidFill>
                  </a:rPr>
                  <a:t>Total Working Years</a:t>
                </a:r>
              </a:p>
            </p:txBody>
          </p:sp>
        </p:grpSp>
        <p:grpSp>
          <p:nvGrpSpPr>
            <p:cNvPr id="108" name="Group 107">
              <a:extLst>
                <a:ext uri="{FF2B5EF4-FFF2-40B4-BE49-F238E27FC236}">
                  <a16:creationId xmlns:a16="http://schemas.microsoft.com/office/drawing/2014/main" id="{569DD3C7-122B-E813-B33D-022158F8B037}"/>
                </a:ext>
              </a:extLst>
            </p:cNvPr>
            <p:cNvGrpSpPr/>
            <p:nvPr/>
          </p:nvGrpSpPr>
          <p:grpSpPr>
            <a:xfrm>
              <a:off x="8921334" y="4275260"/>
              <a:ext cx="1140668" cy="1033316"/>
              <a:chOff x="9398075" y="1023590"/>
              <a:chExt cx="1179868" cy="1123715"/>
            </a:xfrm>
          </p:grpSpPr>
          <p:sp>
            <p:nvSpPr>
              <p:cNvPr id="109" name="Flowchart: Connector 108">
                <a:extLst>
                  <a:ext uri="{FF2B5EF4-FFF2-40B4-BE49-F238E27FC236}">
                    <a16:creationId xmlns:a16="http://schemas.microsoft.com/office/drawing/2014/main" id="{867F0407-DD95-148C-2A39-2347ED5A9DB7}"/>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7FAA5986-ADE4-2FD4-ECAE-EA5E69EB21CA}"/>
                  </a:ext>
                </a:extLst>
              </p:cNvPr>
              <p:cNvSpPr txBox="1"/>
              <p:nvPr/>
            </p:nvSpPr>
            <p:spPr>
              <a:xfrm>
                <a:off x="9398075" y="1180618"/>
                <a:ext cx="1179868" cy="803286"/>
              </a:xfrm>
              <a:prstGeom prst="rect">
                <a:avLst/>
              </a:prstGeom>
              <a:noFill/>
            </p:spPr>
            <p:txBody>
              <a:bodyPr wrap="square" rtlCol="0">
                <a:spAutoFit/>
              </a:bodyPr>
              <a:lstStyle/>
              <a:p>
                <a:pPr algn="ctr"/>
                <a:r>
                  <a:rPr lang="en-IN" sz="1400" dirty="0">
                    <a:solidFill>
                      <a:schemeClr val="bg1"/>
                    </a:solidFill>
                  </a:rPr>
                  <a:t>Years with Current manager</a:t>
                </a:r>
              </a:p>
            </p:txBody>
          </p:sp>
        </p:grpSp>
        <p:grpSp>
          <p:nvGrpSpPr>
            <p:cNvPr id="111" name="Group 110">
              <a:extLst>
                <a:ext uri="{FF2B5EF4-FFF2-40B4-BE49-F238E27FC236}">
                  <a16:creationId xmlns:a16="http://schemas.microsoft.com/office/drawing/2014/main" id="{587040F3-43BE-E827-C3F5-330F26EBCB83}"/>
                </a:ext>
              </a:extLst>
            </p:cNvPr>
            <p:cNvGrpSpPr/>
            <p:nvPr/>
          </p:nvGrpSpPr>
          <p:grpSpPr>
            <a:xfrm>
              <a:off x="8290560" y="5363276"/>
              <a:ext cx="1140668" cy="1033316"/>
              <a:chOff x="9405098" y="1023590"/>
              <a:chExt cx="1179868" cy="1123715"/>
            </a:xfrm>
          </p:grpSpPr>
          <p:sp>
            <p:nvSpPr>
              <p:cNvPr id="112" name="Flowchart: Connector 111">
                <a:extLst>
                  <a:ext uri="{FF2B5EF4-FFF2-40B4-BE49-F238E27FC236}">
                    <a16:creationId xmlns:a16="http://schemas.microsoft.com/office/drawing/2014/main" id="{726BDBAC-79AC-E9DE-6701-D47771653855}"/>
                  </a:ext>
                </a:extLst>
              </p:cNvPr>
              <p:cNvSpPr/>
              <p:nvPr/>
            </p:nvSpPr>
            <p:spPr>
              <a:xfrm>
                <a:off x="9422194" y="1023590"/>
                <a:ext cx="1100976" cy="1123715"/>
              </a:xfrm>
              <a:prstGeom prst="flowChartConnector">
                <a:avLst/>
              </a:prstGeom>
              <a:solidFill>
                <a:srgbClr val="76212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a:extLst>
                  <a:ext uri="{FF2B5EF4-FFF2-40B4-BE49-F238E27FC236}">
                    <a16:creationId xmlns:a16="http://schemas.microsoft.com/office/drawing/2014/main" id="{E4A337CE-878A-A837-F413-BBE10EAABD0D}"/>
                  </a:ext>
                </a:extLst>
              </p:cNvPr>
              <p:cNvSpPr txBox="1"/>
              <p:nvPr/>
            </p:nvSpPr>
            <p:spPr>
              <a:xfrm>
                <a:off x="9405098" y="1154062"/>
                <a:ext cx="1179868" cy="803286"/>
              </a:xfrm>
              <a:prstGeom prst="rect">
                <a:avLst/>
              </a:prstGeom>
              <a:noFill/>
            </p:spPr>
            <p:txBody>
              <a:bodyPr wrap="square" rtlCol="0">
                <a:spAutoFit/>
              </a:bodyPr>
              <a:lstStyle/>
              <a:p>
                <a:pPr algn="ctr"/>
                <a:r>
                  <a:rPr lang="en-IN" sz="1400" dirty="0">
                    <a:solidFill>
                      <a:schemeClr val="bg1"/>
                    </a:solidFill>
                  </a:rPr>
                  <a:t>Years since last promotion</a:t>
                </a:r>
              </a:p>
            </p:txBody>
          </p:sp>
        </p:grpSp>
      </p:grpSp>
      <p:sp>
        <p:nvSpPr>
          <p:cNvPr id="117" name="Flowchart: Connector 116">
            <a:extLst>
              <a:ext uri="{FF2B5EF4-FFF2-40B4-BE49-F238E27FC236}">
                <a16:creationId xmlns:a16="http://schemas.microsoft.com/office/drawing/2014/main" id="{8FE0DEEF-7DB0-1546-A8AC-1028380EF589}"/>
              </a:ext>
            </a:extLst>
          </p:cNvPr>
          <p:cNvSpPr/>
          <p:nvPr/>
        </p:nvSpPr>
        <p:spPr>
          <a:xfrm>
            <a:off x="9999406" y="730506"/>
            <a:ext cx="219612" cy="210469"/>
          </a:xfrm>
          <a:prstGeom prst="flowChartConnector">
            <a:avLst/>
          </a:prstGeom>
          <a:solidFill>
            <a:srgbClr val="0D3D5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lowchart: Connector 117">
            <a:extLst>
              <a:ext uri="{FF2B5EF4-FFF2-40B4-BE49-F238E27FC236}">
                <a16:creationId xmlns:a16="http://schemas.microsoft.com/office/drawing/2014/main" id="{2F95A3AC-CE8E-CFBA-981A-81D3833D3823}"/>
              </a:ext>
            </a:extLst>
          </p:cNvPr>
          <p:cNvSpPr/>
          <p:nvPr/>
        </p:nvSpPr>
        <p:spPr>
          <a:xfrm>
            <a:off x="9999406" y="1066643"/>
            <a:ext cx="219612" cy="210469"/>
          </a:xfrm>
          <a:prstGeom prst="flowChartConnector">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FF1339E1-C7FC-841E-F2A2-2EA5D77B595D}"/>
              </a:ext>
            </a:extLst>
          </p:cNvPr>
          <p:cNvSpPr/>
          <p:nvPr/>
        </p:nvSpPr>
        <p:spPr>
          <a:xfrm>
            <a:off x="9999406" y="1413864"/>
            <a:ext cx="219612" cy="210469"/>
          </a:xfrm>
          <a:prstGeom prst="flowChartConnector">
            <a:avLst/>
          </a:prstGeom>
          <a:solidFill>
            <a:srgbClr val="FFD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TextBox 119">
            <a:extLst>
              <a:ext uri="{FF2B5EF4-FFF2-40B4-BE49-F238E27FC236}">
                <a16:creationId xmlns:a16="http://schemas.microsoft.com/office/drawing/2014/main" id="{D0DBF1E4-6D76-6C4F-1313-664C79F7A3B1}"/>
              </a:ext>
            </a:extLst>
          </p:cNvPr>
          <p:cNvSpPr txBox="1"/>
          <p:nvPr/>
        </p:nvSpPr>
        <p:spPr>
          <a:xfrm>
            <a:off x="10325521" y="661547"/>
            <a:ext cx="1222465" cy="338554"/>
          </a:xfrm>
          <a:prstGeom prst="rect">
            <a:avLst/>
          </a:prstGeom>
          <a:noFill/>
        </p:spPr>
        <p:txBody>
          <a:bodyPr wrap="square" rtlCol="0">
            <a:spAutoFit/>
          </a:bodyPr>
          <a:lstStyle/>
          <a:p>
            <a:r>
              <a:rPr lang="en-IN" sz="1600" b="1" dirty="0"/>
              <a:t>Categorical</a:t>
            </a:r>
          </a:p>
        </p:txBody>
      </p:sp>
      <p:sp>
        <p:nvSpPr>
          <p:cNvPr id="121" name="TextBox 120">
            <a:extLst>
              <a:ext uri="{FF2B5EF4-FFF2-40B4-BE49-F238E27FC236}">
                <a16:creationId xmlns:a16="http://schemas.microsoft.com/office/drawing/2014/main" id="{487F4323-E7C2-FB05-3DEE-FB1D5810D197}"/>
              </a:ext>
            </a:extLst>
          </p:cNvPr>
          <p:cNvSpPr txBox="1"/>
          <p:nvPr/>
        </p:nvSpPr>
        <p:spPr>
          <a:xfrm>
            <a:off x="10325520" y="1011772"/>
            <a:ext cx="1222465" cy="338554"/>
          </a:xfrm>
          <a:prstGeom prst="rect">
            <a:avLst/>
          </a:prstGeom>
          <a:noFill/>
        </p:spPr>
        <p:txBody>
          <a:bodyPr wrap="square" rtlCol="0">
            <a:spAutoFit/>
          </a:bodyPr>
          <a:lstStyle/>
          <a:p>
            <a:r>
              <a:rPr lang="en-IN" sz="1600" b="1" dirty="0"/>
              <a:t>Continuous</a:t>
            </a:r>
          </a:p>
        </p:txBody>
      </p:sp>
      <p:sp>
        <p:nvSpPr>
          <p:cNvPr id="122" name="TextBox 121">
            <a:extLst>
              <a:ext uri="{FF2B5EF4-FFF2-40B4-BE49-F238E27FC236}">
                <a16:creationId xmlns:a16="http://schemas.microsoft.com/office/drawing/2014/main" id="{697B3E19-F10A-8ED4-7B5F-F9DDFE96B4D6}"/>
              </a:ext>
            </a:extLst>
          </p:cNvPr>
          <p:cNvSpPr txBox="1"/>
          <p:nvPr/>
        </p:nvSpPr>
        <p:spPr>
          <a:xfrm>
            <a:off x="10340268" y="1349821"/>
            <a:ext cx="907835" cy="338554"/>
          </a:xfrm>
          <a:prstGeom prst="rect">
            <a:avLst/>
          </a:prstGeom>
          <a:noFill/>
        </p:spPr>
        <p:txBody>
          <a:bodyPr wrap="square" rtlCol="0">
            <a:spAutoFit/>
          </a:bodyPr>
          <a:lstStyle/>
          <a:p>
            <a:r>
              <a:rPr lang="en-IN" sz="1600" b="1" dirty="0"/>
              <a:t>Discrete</a:t>
            </a:r>
          </a:p>
        </p:txBody>
      </p:sp>
      <p:grpSp>
        <p:nvGrpSpPr>
          <p:cNvPr id="2" name="Group 1">
            <a:extLst>
              <a:ext uri="{FF2B5EF4-FFF2-40B4-BE49-F238E27FC236}">
                <a16:creationId xmlns:a16="http://schemas.microsoft.com/office/drawing/2014/main" id="{3B4694C1-FC6A-8A42-BF9C-49CB5BF8048B}"/>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id="{460087C0-2639-DA1A-5DF7-0A5B64C9085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84506A4-1C91-9F6B-5A4B-96E21E4050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2</a:t>
              </a:r>
            </a:p>
          </p:txBody>
        </p:sp>
      </p:grpSp>
    </p:spTree>
    <p:extLst>
      <p:ext uri="{BB962C8B-B14F-4D97-AF65-F5344CB8AC3E}">
        <p14:creationId xmlns:p14="http://schemas.microsoft.com/office/powerpoint/2010/main" val="45619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F2F1C7-A305-C070-3FAD-6FBE988CE8A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41C9931-C923-680B-2BCA-3F089E18A5E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Univariate Analysis</a:t>
            </a:r>
          </a:p>
        </p:txBody>
      </p:sp>
      <p:pic>
        <p:nvPicPr>
          <p:cNvPr id="14340" name="Picture 4" descr="Findings">
            <a:extLst>
              <a:ext uri="{FF2B5EF4-FFF2-40B4-BE49-F238E27FC236}">
                <a16:creationId xmlns:a16="http://schemas.microsoft.com/office/drawing/2014/main" id="{AF9C8EBA-7581-1692-3702-567323988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C583F67-9F97-813B-26A6-7E17C9E32F40}"/>
              </a:ext>
            </a:extLst>
          </p:cNvPr>
          <p:cNvPicPr>
            <a:picLocks noChangeAspect="1"/>
          </p:cNvPicPr>
          <p:nvPr/>
        </p:nvPicPr>
        <p:blipFill rotWithShape="1">
          <a:blip r:embed="rId3"/>
          <a:srcRect l="49917" t="9908" r="19274" b="53410"/>
          <a:stretch/>
        </p:blipFill>
        <p:spPr>
          <a:xfrm>
            <a:off x="64093" y="3751121"/>
            <a:ext cx="851425" cy="873369"/>
          </a:xfrm>
          <a:prstGeom prst="rect">
            <a:avLst/>
          </a:prstGeom>
        </p:spPr>
      </p:pic>
      <p:sp>
        <p:nvSpPr>
          <p:cNvPr id="19" name="TextBox 18">
            <a:extLst>
              <a:ext uri="{FF2B5EF4-FFF2-40B4-BE49-F238E27FC236}">
                <a16:creationId xmlns:a16="http://schemas.microsoft.com/office/drawing/2014/main" id="{9926B45D-5D12-666F-36C5-227E8B2816A7}"/>
              </a:ext>
            </a:extLst>
          </p:cNvPr>
          <p:cNvSpPr txBox="1"/>
          <p:nvPr/>
        </p:nvSpPr>
        <p:spPr>
          <a:xfrm>
            <a:off x="930375" y="3544797"/>
            <a:ext cx="5234559" cy="123707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median salary is much lower than the mean salary of the employees under our analysis. </a:t>
            </a:r>
          </a:p>
          <a:p>
            <a:pPr marL="285750" indent="-285750" algn="just">
              <a:lnSpc>
                <a:spcPct val="107000"/>
              </a:lnSpc>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Therefore majority of the people in our organization earn less than the mean salary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9A7B9EBA-AAF2-D0E0-4D0E-207CF674474A}"/>
              </a:ext>
            </a:extLst>
          </p:cNvPr>
          <p:cNvSpPr txBox="1"/>
          <p:nvPr/>
        </p:nvSpPr>
        <p:spPr>
          <a:xfrm>
            <a:off x="7337539" y="3639285"/>
            <a:ext cx="4746306" cy="871008"/>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70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people in our organization do not do overtime, the reason of which is subject to further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5F317863-FE74-2644-2A93-2FF7D7BA8213}"/>
              </a:ext>
            </a:extLst>
          </p:cNvPr>
          <p:cNvPicPr>
            <a:picLocks noChangeAspect="1"/>
          </p:cNvPicPr>
          <p:nvPr/>
        </p:nvPicPr>
        <p:blipFill>
          <a:blip r:embed="rId4"/>
          <a:stretch>
            <a:fillRect/>
          </a:stretch>
        </p:blipFill>
        <p:spPr>
          <a:xfrm>
            <a:off x="6304722" y="3597750"/>
            <a:ext cx="872828" cy="954079"/>
          </a:xfrm>
          <a:prstGeom prst="rect">
            <a:avLst/>
          </a:prstGeom>
        </p:spPr>
      </p:pic>
      <p:sp>
        <p:nvSpPr>
          <p:cNvPr id="24" name="TextBox 23">
            <a:extLst>
              <a:ext uri="{FF2B5EF4-FFF2-40B4-BE49-F238E27FC236}">
                <a16:creationId xmlns:a16="http://schemas.microsoft.com/office/drawing/2014/main" id="{F72E412F-1FF9-ECDB-F753-31B3E5F20E64}"/>
              </a:ext>
            </a:extLst>
          </p:cNvPr>
          <p:cNvSpPr txBox="1"/>
          <p:nvPr/>
        </p:nvSpPr>
        <p:spPr>
          <a:xfrm>
            <a:off x="966926" y="5234143"/>
            <a:ext cx="4915444" cy="607539"/>
          </a:xfrm>
          <a:prstGeom prst="rect">
            <a:avLst/>
          </a:prstGeom>
          <a:noFill/>
        </p:spPr>
        <p:txBody>
          <a:bodyPr wrap="square">
            <a:spAutoFit/>
          </a:bodyPr>
          <a:lstStyle/>
          <a:p>
            <a:pPr algn="just">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More than 80 </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of the employees in our organization either do not travel or travel less frequently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24F3AE01-D3B6-7E23-62D7-81D7F380C067}"/>
              </a:ext>
            </a:extLst>
          </p:cNvPr>
          <p:cNvPicPr>
            <a:picLocks noChangeAspect="1"/>
          </p:cNvPicPr>
          <p:nvPr/>
        </p:nvPicPr>
        <p:blipFill>
          <a:blip r:embed="rId5"/>
          <a:stretch>
            <a:fillRect/>
          </a:stretch>
        </p:blipFill>
        <p:spPr>
          <a:xfrm>
            <a:off x="106492" y="5136788"/>
            <a:ext cx="806245" cy="806245"/>
          </a:xfrm>
          <a:prstGeom prst="rect">
            <a:avLst/>
          </a:prstGeom>
        </p:spPr>
      </p:pic>
      <p:pic>
        <p:nvPicPr>
          <p:cNvPr id="14348" name="Picture 12" descr="Divorce glyph icon law and marriage broken heart Vector Image">
            <a:extLst>
              <a:ext uri="{FF2B5EF4-FFF2-40B4-BE49-F238E27FC236}">
                <a16:creationId xmlns:a16="http://schemas.microsoft.com/office/drawing/2014/main" id="{15A9575D-2330-904C-76C3-7B028247B6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019" t="7168" r="4478" b="15627"/>
          <a:stretch/>
        </p:blipFill>
        <p:spPr bwMode="auto">
          <a:xfrm>
            <a:off x="6238680" y="5052812"/>
            <a:ext cx="910603" cy="83893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B6FA417-71FF-07F3-3817-F447F421F16A}"/>
              </a:ext>
            </a:extLst>
          </p:cNvPr>
          <p:cNvSpPr txBox="1"/>
          <p:nvPr/>
        </p:nvSpPr>
        <p:spPr>
          <a:xfrm>
            <a:off x="7137501" y="4999303"/>
            <a:ext cx="5008308" cy="1077218"/>
          </a:xfrm>
          <a:prstGeom prst="rect">
            <a:avLst/>
          </a:prstGeom>
          <a:noFill/>
        </p:spPr>
        <p:txBody>
          <a:bodyPr wrap="square">
            <a:spAutoFit/>
          </a:bodyPr>
          <a:lstStyle/>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Married </a:t>
            </a:r>
            <a:r>
              <a:rPr lang="en-US" sz="1600" dirty="0">
                <a:latin typeface="Calibri" panose="020F0502020204030204" pitchFamily="34" charset="0"/>
                <a:ea typeface="Calibri" panose="020F0502020204030204" pitchFamily="34" charset="0"/>
                <a:cs typeface="Times New Roman" panose="02020603050405020304" pitchFamily="18" charset="0"/>
              </a:rPr>
              <a:t>&amp;</a:t>
            </a:r>
            <a:r>
              <a:rPr lang="en-US" sz="1600" dirty="0">
                <a:effectLst/>
                <a:latin typeface="Calibri" panose="020F0502020204030204" pitchFamily="34" charset="0"/>
                <a:ea typeface="Calibri" panose="020F0502020204030204" pitchFamily="34" charset="0"/>
                <a:cs typeface="Times New Roman" panose="02020603050405020304" pitchFamily="18" charset="0"/>
              </a:rPr>
              <a:t> divorced people make more than two thirds of the employees in the organization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may affect the number of people doing overtime or travelling less frequently in our company</a:t>
            </a:r>
            <a:endParaRPr lang="en-IN" sz="1600" dirty="0"/>
          </a:p>
        </p:txBody>
      </p:sp>
      <p:grpSp>
        <p:nvGrpSpPr>
          <p:cNvPr id="33" name="Group 32">
            <a:extLst>
              <a:ext uri="{FF2B5EF4-FFF2-40B4-BE49-F238E27FC236}">
                <a16:creationId xmlns:a16="http://schemas.microsoft.com/office/drawing/2014/main" id="{D83BD2E4-061A-6339-3CEE-F3C762007807}"/>
              </a:ext>
            </a:extLst>
          </p:cNvPr>
          <p:cNvGrpSpPr/>
          <p:nvPr/>
        </p:nvGrpSpPr>
        <p:grpSpPr>
          <a:xfrm>
            <a:off x="5145" y="1086043"/>
            <a:ext cx="12078700" cy="2345826"/>
            <a:chOff x="5145" y="1086043"/>
            <a:chExt cx="12078700" cy="2345826"/>
          </a:xfrm>
        </p:grpSpPr>
        <p:pic>
          <p:nvPicPr>
            <p:cNvPr id="30" name="Picture 29">
              <a:extLst>
                <a:ext uri="{FF2B5EF4-FFF2-40B4-BE49-F238E27FC236}">
                  <a16:creationId xmlns:a16="http://schemas.microsoft.com/office/drawing/2014/main" id="{09C76E31-229C-8AD0-1C31-E95882176C91}"/>
                </a:ext>
              </a:extLst>
            </p:cNvPr>
            <p:cNvPicPr>
              <a:picLocks noChangeAspect="1"/>
            </p:cNvPicPr>
            <p:nvPr/>
          </p:nvPicPr>
          <p:blipFill>
            <a:blip r:embed="rId7"/>
            <a:stretch>
              <a:fillRect/>
            </a:stretch>
          </p:blipFill>
          <p:spPr>
            <a:xfrm>
              <a:off x="5145" y="1086043"/>
              <a:ext cx="5862778" cy="2345826"/>
            </a:xfrm>
            <a:prstGeom prst="rect">
              <a:avLst/>
            </a:prstGeom>
          </p:spPr>
        </p:pic>
        <p:pic>
          <p:nvPicPr>
            <p:cNvPr id="32" name="Picture 31">
              <a:extLst>
                <a:ext uri="{FF2B5EF4-FFF2-40B4-BE49-F238E27FC236}">
                  <a16:creationId xmlns:a16="http://schemas.microsoft.com/office/drawing/2014/main" id="{923FA2AC-2BFB-7257-F9DE-5FD1848C1320}"/>
                </a:ext>
              </a:extLst>
            </p:cNvPr>
            <p:cNvPicPr>
              <a:picLocks noChangeAspect="1"/>
            </p:cNvPicPr>
            <p:nvPr/>
          </p:nvPicPr>
          <p:blipFill>
            <a:blip r:embed="rId8"/>
            <a:stretch>
              <a:fillRect/>
            </a:stretch>
          </p:blipFill>
          <p:spPr>
            <a:xfrm>
              <a:off x="5867923" y="1145459"/>
              <a:ext cx="6215922" cy="2280199"/>
            </a:xfrm>
            <a:prstGeom prst="rect">
              <a:avLst/>
            </a:prstGeom>
          </p:spPr>
        </p:pic>
      </p:grpSp>
      <p:grpSp>
        <p:nvGrpSpPr>
          <p:cNvPr id="2" name="Group 1">
            <a:extLst>
              <a:ext uri="{FF2B5EF4-FFF2-40B4-BE49-F238E27FC236}">
                <a16:creationId xmlns:a16="http://schemas.microsoft.com/office/drawing/2014/main" id="{C277DFEF-6F1A-7A23-1E9C-91FF57C9A43D}"/>
              </a:ext>
            </a:extLst>
          </p:cNvPr>
          <p:cNvGrpSpPr/>
          <p:nvPr/>
        </p:nvGrpSpPr>
        <p:grpSpPr>
          <a:xfrm>
            <a:off x="10992024" y="6376380"/>
            <a:ext cx="1300580" cy="338554"/>
            <a:chOff x="10992024" y="6376380"/>
            <a:chExt cx="1300580" cy="338554"/>
          </a:xfrm>
        </p:grpSpPr>
        <p:sp>
          <p:nvSpPr>
            <p:cNvPr id="3" name="Rectangle 2">
              <a:extLst>
                <a:ext uri="{FF2B5EF4-FFF2-40B4-BE49-F238E27FC236}">
                  <a16:creationId xmlns:a16="http://schemas.microsoft.com/office/drawing/2014/main" id="{75B1141A-BECE-E182-5C4A-176CBEA9C22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DEC0A0E-FAF2-8415-B0D9-391A6304870F}"/>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3</a:t>
              </a:r>
            </a:p>
          </p:txBody>
        </p:sp>
      </p:grpSp>
    </p:spTree>
    <p:extLst>
      <p:ext uri="{BB962C8B-B14F-4D97-AF65-F5344CB8AC3E}">
        <p14:creationId xmlns:p14="http://schemas.microsoft.com/office/powerpoint/2010/main" val="226909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F8E0E7-5599-5722-E852-2A5D47F33F7D}"/>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62BA392-6CC5-BA29-D662-6374BEB41A82}"/>
              </a:ext>
            </a:extLst>
          </p:cNvPr>
          <p:cNvSpPr txBox="1"/>
          <p:nvPr/>
        </p:nvSpPr>
        <p:spPr>
          <a:xfrm>
            <a:off x="1215109" y="213163"/>
            <a:ext cx="341212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1524"/>
                </a:solidFill>
                <a:effectLst/>
                <a:uLnTx/>
                <a:uFillTx/>
                <a:latin typeface="Calibri" panose="020F0502020204030204"/>
                <a:ea typeface="+mn-ea"/>
                <a:cs typeface="+mn-cs"/>
              </a:rPr>
              <a:t>Bi-Variate Analysis</a:t>
            </a:r>
          </a:p>
        </p:txBody>
      </p:sp>
      <p:pic>
        <p:nvPicPr>
          <p:cNvPr id="12" name="Picture 11">
            <a:extLst>
              <a:ext uri="{FF2B5EF4-FFF2-40B4-BE49-F238E27FC236}">
                <a16:creationId xmlns:a16="http://schemas.microsoft.com/office/drawing/2014/main" id="{36EFDDEA-B398-6106-1093-E14C2C53A5BE}"/>
              </a:ext>
            </a:extLst>
          </p:cNvPr>
          <p:cNvPicPr>
            <a:picLocks noChangeAspect="1"/>
          </p:cNvPicPr>
          <p:nvPr/>
        </p:nvPicPr>
        <p:blipFill>
          <a:blip r:embed="rId2"/>
          <a:stretch>
            <a:fillRect/>
          </a:stretch>
        </p:blipFill>
        <p:spPr>
          <a:xfrm>
            <a:off x="117987" y="1262773"/>
            <a:ext cx="3258635" cy="2141389"/>
          </a:xfrm>
          <a:prstGeom prst="rect">
            <a:avLst/>
          </a:prstGeom>
          <a:ln w="12700">
            <a:solidFill>
              <a:schemeClr val="tx1"/>
            </a:solidFill>
          </a:ln>
        </p:spPr>
      </p:pic>
      <p:sp>
        <p:nvSpPr>
          <p:cNvPr id="14" name="TextBox 13">
            <a:extLst>
              <a:ext uri="{FF2B5EF4-FFF2-40B4-BE49-F238E27FC236}">
                <a16:creationId xmlns:a16="http://schemas.microsoft.com/office/drawing/2014/main" id="{CDD9C7B9-6DCB-4476-DB91-83FE51A321ED}"/>
              </a:ext>
            </a:extLst>
          </p:cNvPr>
          <p:cNvSpPr txBox="1"/>
          <p:nvPr/>
        </p:nvSpPr>
        <p:spPr>
          <a:xfrm>
            <a:off x="119365" y="3841705"/>
            <a:ext cx="4732854" cy="1077218"/>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Higher attrition rate is strongly associated with lower age group &amp; decreases with increasing age</a:t>
            </a:r>
            <a:endParaRPr lang="en-US" sz="1600" dirty="0">
              <a:solidFill>
                <a:prstClr val="black"/>
              </a:solidFill>
              <a:latin typeface="Calibri" panose="020F0502020204030204"/>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Age 18 to age 26 have exceedingly higher rate of attrition compared to other age groups</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B28F8F4-FD96-C882-1F53-C8C3C19650BE}"/>
              </a:ext>
            </a:extLst>
          </p:cNvPr>
          <p:cNvSpPr txBox="1"/>
          <p:nvPr/>
        </p:nvSpPr>
        <p:spPr>
          <a:xfrm>
            <a:off x="408037" y="839604"/>
            <a:ext cx="190745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Age vs Attrition</a:t>
            </a:r>
          </a:p>
        </p:txBody>
      </p:sp>
      <p:pic>
        <p:nvPicPr>
          <p:cNvPr id="17" name="Picture 16">
            <a:extLst>
              <a:ext uri="{FF2B5EF4-FFF2-40B4-BE49-F238E27FC236}">
                <a16:creationId xmlns:a16="http://schemas.microsoft.com/office/drawing/2014/main" id="{7124F952-3081-38C9-B42D-5C283A45F1CD}"/>
              </a:ext>
            </a:extLst>
          </p:cNvPr>
          <p:cNvPicPr>
            <a:picLocks noChangeAspect="1"/>
          </p:cNvPicPr>
          <p:nvPr/>
        </p:nvPicPr>
        <p:blipFill rotWithShape="1">
          <a:blip r:embed="rId3"/>
          <a:srcRect l="2796" r="8979"/>
          <a:stretch/>
        </p:blipFill>
        <p:spPr>
          <a:xfrm>
            <a:off x="5030147" y="1262772"/>
            <a:ext cx="2772699" cy="1713979"/>
          </a:xfrm>
          <a:prstGeom prst="rect">
            <a:avLst/>
          </a:prstGeom>
          <a:ln w="12700">
            <a:solidFill>
              <a:schemeClr val="tx1"/>
            </a:solidFill>
          </a:ln>
        </p:spPr>
      </p:pic>
      <p:sp>
        <p:nvSpPr>
          <p:cNvPr id="18" name="TextBox 17">
            <a:extLst>
              <a:ext uri="{FF2B5EF4-FFF2-40B4-BE49-F238E27FC236}">
                <a16:creationId xmlns:a16="http://schemas.microsoft.com/office/drawing/2014/main" id="{474EA9D2-D538-FAB0-4F9C-0F0C8D279C0D}"/>
              </a:ext>
            </a:extLst>
          </p:cNvPr>
          <p:cNvSpPr txBox="1"/>
          <p:nvPr/>
        </p:nvSpPr>
        <p:spPr>
          <a:xfrm>
            <a:off x="7359741" y="839604"/>
            <a:ext cx="296413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Business Travel vs Attrition</a:t>
            </a:r>
          </a:p>
        </p:txBody>
      </p:sp>
      <p:pic>
        <p:nvPicPr>
          <p:cNvPr id="20" name="Picture 19">
            <a:extLst>
              <a:ext uri="{FF2B5EF4-FFF2-40B4-BE49-F238E27FC236}">
                <a16:creationId xmlns:a16="http://schemas.microsoft.com/office/drawing/2014/main" id="{408E4218-DD06-70A5-0427-E2CD63BCA4D3}"/>
              </a:ext>
            </a:extLst>
          </p:cNvPr>
          <p:cNvPicPr>
            <a:picLocks noChangeAspect="1"/>
          </p:cNvPicPr>
          <p:nvPr/>
        </p:nvPicPr>
        <p:blipFill>
          <a:blip r:embed="rId4"/>
          <a:stretch>
            <a:fillRect/>
          </a:stretch>
        </p:blipFill>
        <p:spPr>
          <a:xfrm>
            <a:off x="8146026" y="1262773"/>
            <a:ext cx="3927987" cy="1994795"/>
          </a:xfrm>
          <a:prstGeom prst="rect">
            <a:avLst/>
          </a:prstGeom>
          <a:ln w="12700">
            <a:solidFill>
              <a:schemeClr val="tx1"/>
            </a:solidFill>
          </a:ln>
        </p:spPr>
      </p:pic>
      <p:sp>
        <p:nvSpPr>
          <p:cNvPr id="22" name="TextBox 21">
            <a:extLst>
              <a:ext uri="{FF2B5EF4-FFF2-40B4-BE49-F238E27FC236}">
                <a16:creationId xmlns:a16="http://schemas.microsoft.com/office/drawing/2014/main" id="{C387DE2F-945F-4895-2730-1A6DF25162B8}"/>
              </a:ext>
            </a:extLst>
          </p:cNvPr>
          <p:cNvSpPr txBox="1"/>
          <p:nvPr/>
        </p:nvSpPr>
        <p:spPr>
          <a:xfrm>
            <a:off x="5174850" y="3848683"/>
            <a:ext cx="6871369"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attrition rate among employees in our company who travel frequently is comparatively higher than those who travel less or don't travel at all</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Picture 4" descr="Findings">
            <a:extLst>
              <a:ext uri="{FF2B5EF4-FFF2-40B4-BE49-F238E27FC236}">
                <a16:creationId xmlns:a16="http://schemas.microsoft.com/office/drawing/2014/main" id="{B485D016-0B13-3CE7-71A2-C606CCC9C6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820ECD-3ADD-9EB0-6D56-AA42BD535801}"/>
              </a:ext>
            </a:extLst>
          </p:cNvPr>
          <p:cNvSpPr txBox="1"/>
          <p:nvPr/>
        </p:nvSpPr>
        <p:spPr>
          <a:xfrm>
            <a:off x="31180" y="3503291"/>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3" name="TextBox 2">
            <a:extLst>
              <a:ext uri="{FF2B5EF4-FFF2-40B4-BE49-F238E27FC236}">
                <a16:creationId xmlns:a16="http://schemas.microsoft.com/office/drawing/2014/main" id="{A8A15228-FFCE-E8E7-4F03-E65387C7C909}"/>
              </a:ext>
            </a:extLst>
          </p:cNvPr>
          <p:cNvSpPr txBox="1"/>
          <p:nvPr/>
        </p:nvSpPr>
        <p:spPr>
          <a:xfrm>
            <a:off x="117987" y="5007513"/>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4" name="TextBox 3">
            <a:extLst>
              <a:ext uri="{FF2B5EF4-FFF2-40B4-BE49-F238E27FC236}">
                <a16:creationId xmlns:a16="http://schemas.microsoft.com/office/drawing/2014/main" id="{B730DDD6-82D8-C469-D0DD-166A4D81B3C6}"/>
              </a:ext>
            </a:extLst>
          </p:cNvPr>
          <p:cNvSpPr txBox="1"/>
          <p:nvPr/>
        </p:nvSpPr>
        <p:spPr>
          <a:xfrm>
            <a:off x="5088043" y="3510129"/>
            <a:ext cx="117165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p:txBody>
      </p:sp>
      <p:sp>
        <p:nvSpPr>
          <p:cNvPr id="5" name="TextBox 4">
            <a:extLst>
              <a:ext uri="{FF2B5EF4-FFF2-40B4-BE49-F238E27FC236}">
                <a16:creationId xmlns:a16="http://schemas.microsoft.com/office/drawing/2014/main" id="{A1489A4E-1673-F8F5-ABEC-94FEC1D2D60D}"/>
              </a:ext>
            </a:extLst>
          </p:cNvPr>
          <p:cNvSpPr txBox="1"/>
          <p:nvPr/>
        </p:nvSpPr>
        <p:spPr>
          <a:xfrm>
            <a:off x="5174850" y="5004218"/>
            <a:ext cx="142567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p>
        </p:txBody>
      </p:sp>
      <p:sp>
        <p:nvSpPr>
          <p:cNvPr id="6" name="TextBox 5">
            <a:extLst>
              <a:ext uri="{FF2B5EF4-FFF2-40B4-BE49-F238E27FC236}">
                <a16:creationId xmlns:a16="http://schemas.microsoft.com/office/drawing/2014/main" id="{E791F39C-539C-A3A7-1F1E-2784BFE0CF15}"/>
              </a:ext>
            </a:extLst>
          </p:cNvPr>
          <p:cNvSpPr txBox="1"/>
          <p:nvPr/>
        </p:nvSpPr>
        <p:spPr>
          <a:xfrm>
            <a:off x="172065" y="5356466"/>
            <a:ext cx="4680154"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are younger are less likely to be married &amp; so have lesser commitments. So they are open to taking risks </a:t>
            </a:r>
          </a:p>
        </p:txBody>
      </p:sp>
      <p:sp>
        <p:nvSpPr>
          <p:cNvPr id="7" name="TextBox 6">
            <a:extLst>
              <a:ext uri="{FF2B5EF4-FFF2-40B4-BE49-F238E27FC236}">
                <a16:creationId xmlns:a16="http://schemas.microsoft.com/office/drawing/2014/main" id="{ED3F4A24-A0D4-55A3-8FF1-32BA029E88C0}"/>
              </a:ext>
            </a:extLst>
          </p:cNvPr>
          <p:cNvSpPr txBox="1"/>
          <p:nvPr/>
        </p:nvSpPr>
        <p:spPr>
          <a:xfrm>
            <a:off x="5240594" y="5356466"/>
            <a:ext cx="6951406" cy="107721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are getting exposed to several opportunities &amp; so they are more likely to switch jobs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who travel frequently have an impact in their work life balance, health &amp; so they shift towards lesser taxing jobs</a:t>
            </a:r>
          </a:p>
        </p:txBody>
      </p:sp>
      <p:pic>
        <p:nvPicPr>
          <p:cNvPr id="11" name="Picture 10">
            <a:extLst>
              <a:ext uri="{FF2B5EF4-FFF2-40B4-BE49-F238E27FC236}">
                <a16:creationId xmlns:a16="http://schemas.microsoft.com/office/drawing/2014/main" id="{B1EC8E81-58C7-86BE-3C46-FB94F1BA72D1}"/>
              </a:ext>
            </a:extLst>
          </p:cNvPr>
          <p:cNvPicPr>
            <a:picLocks noChangeAspect="1"/>
          </p:cNvPicPr>
          <p:nvPr/>
        </p:nvPicPr>
        <p:blipFill>
          <a:blip r:embed="rId6"/>
          <a:stretch>
            <a:fillRect/>
          </a:stretch>
        </p:blipFill>
        <p:spPr>
          <a:xfrm>
            <a:off x="1121971" y="3431109"/>
            <a:ext cx="479589" cy="479589"/>
          </a:xfrm>
          <a:prstGeom prst="rect">
            <a:avLst/>
          </a:prstGeom>
        </p:spPr>
      </p:pic>
      <p:pic>
        <p:nvPicPr>
          <p:cNvPr id="13" name="Picture 12">
            <a:extLst>
              <a:ext uri="{FF2B5EF4-FFF2-40B4-BE49-F238E27FC236}">
                <a16:creationId xmlns:a16="http://schemas.microsoft.com/office/drawing/2014/main" id="{F62CE7CB-AB17-B844-665F-2ADB19CF2395}"/>
              </a:ext>
            </a:extLst>
          </p:cNvPr>
          <p:cNvPicPr>
            <a:picLocks noChangeAspect="1"/>
          </p:cNvPicPr>
          <p:nvPr/>
        </p:nvPicPr>
        <p:blipFill>
          <a:blip r:embed="rId6"/>
          <a:stretch>
            <a:fillRect/>
          </a:stretch>
        </p:blipFill>
        <p:spPr>
          <a:xfrm>
            <a:off x="6161004" y="3414295"/>
            <a:ext cx="479589" cy="479589"/>
          </a:xfrm>
          <a:prstGeom prst="rect">
            <a:avLst/>
          </a:prstGeom>
        </p:spPr>
      </p:pic>
      <p:pic>
        <p:nvPicPr>
          <p:cNvPr id="1028" name="Picture 4" descr="Interpretation - Free miscellaneous icons">
            <a:extLst>
              <a:ext uri="{FF2B5EF4-FFF2-40B4-BE49-F238E27FC236}">
                <a16:creationId xmlns:a16="http://schemas.microsoft.com/office/drawing/2014/main" id="{AE873CF4-DF77-E56E-4C08-63AD3630E3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8366" y="4849360"/>
            <a:ext cx="577540" cy="5775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nterpretation - Free miscellaneous icons">
            <a:extLst>
              <a:ext uri="{FF2B5EF4-FFF2-40B4-BE49-F238E27FC236}">
                <a16:creationId xmlns:a16="http://schemas.microsoft.com/office/drawing/2014/main" id="{21F0EF81-EC73-5200-0C8F-EDD4EB2D6F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6895" y="481732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28B10278-17AF-D053-06BB-46375884DA9E}"/>
              </a:ext>
            </a:extLst>
          </p:cNvPr>
          <p:cNvGrpSpPr/>
          <p:nvPr/>
        </p:nvGrpSpPr>
        <p:grpSpPr>
          <a:xfrm>
            <a:off x="10992024" y="6376380"/>
            <a:ext cx="1300580" cy="338554"/>
            <a:chOff x="10992024" y="6376380"/>
            <a:chExt cx="1300580" cy="338554"/>
          </a:xfrm>
        </p:grpSpPr>
        <p:sp>
          <p:nvSpPr>
            <p:cNvPr id="21" name="Rectangle 20">
              <a:extLst>
                <a:ext uri="{FF2B5EF4-FFF2-40B4-BE49-F238E27FC236}">
                  <a16:creationId xmlns:a16="http://schemas.microsoft.com/office/drawing/2014/main" id="{28112D99-9009-C026-1D00-FD6A0C5E9FB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243AA1DA-2EE3-FCBE-1124-A6ECA93C2734}"/>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4</a:t>
              </a:r>
            </a:p>
          </p:txBody>
        </p:sp>
      </p:grpSp>
    </p:spTree>
    <p:extLst>
      <p:ext uri="{BB962C8B-B14F-4D97-AF65-F5344CB8AC3E}">
        <p14:creationId xmlns:p14="http://schemas.microsoft.com/office/powerpoint/2010/main" val="367809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2E95C4-CAA3-192D-4C36-EB0C3B411A09}"/>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2C8D6D8-7564-74DE-A14B-8A1A1A7085A9}"/>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323A92E8-0F34-419B-0BC3-DA792623E970}"/>
              </a:ext>
            </a:extLst>
          </p:cNvPr>
          <p:cNvSpPr txBox="1"/>
          <p:nvPr/>
        </p:nvSpPr>
        <p:spPr>
          <a:xfrm>
            <a:off x="804407" y="969588"/>
            <a:ext cx="4119718" cy="369332"/>
          </a:xfrm>
          <a:prstGeom prst="rect">
            <a:avLst/>
          </a:prstGeom>
          <a:noFill/>
        </p:spPr>
        <p:txBody>
          <a:bodyPr wrap="square" rtlCol="0">
            <a:spAutoFit/>
          </a:bodyPr>
          <a:lstStyle/>
          <a:p>
            <a:pPr algn="ctr"/>
            <a:r>
              <a:rPr lang="en-IN" b="1" dirty="0"/>
              <a:t>Environmental Satisfaction vs Attrition</a:t>
            </a:r>
          </a:p>
        </p:txBody>
      </p:sp>
      <p:sp>
        <p:nvSpPr>
          <p:cNvPr id="9" name="TextBox 8">
            <a:extLst>
              <a:ext uri="{FF2B5EF4-FFF2-40B4-BE49-F238E27FC236}">
                <a16:creationId xmlns:a16="http://schemas.microsoft.com/office/drawing/2014/main" id="{20FB6D38-89F5-ABCB-7A30-EF6BCA518AC2}"/>
              </a:ext>
            </a:extLst>
          </p:cNvPr>
          <p:cNvSpPr txBox="1"/>
          <p:nvPr/>
        </p:nvSpPr>
        <p:spPr>
          <a:xfrm>
            <a:off x="7306431" y="969011"/>
            <a:ext cx="2925099" cy="369332"/>
          </a:xfrm>
          <a:prstGeom prst="rect">
            <a:avLst/>
          </a:prstGeom>
          <a:noFill/>
        </p:spPr>
        <p:txBody>
          <a:bodyPr wrap="square" rtlCol="0">
            <a:spAutoFit/>
          </a:bodyPr>
          <a:lstStyle/>
          <a:p>
            <a:pPr algn="ctr"/>
            <a:r>
              <a:rPr lang="en-IN" b="1" dirty="0"/>
              <a:t>Job Involvement vs Attrition</a:t>
            </a:r>
          </a:p>
        </p:txBody>
      </p:sp>
      <p:pic>
        <p:nvPicPr>
          <p:cNvPr id="13" name="Picture 12">
            <a:extLst>
              <a:ext uri="{FF2B5EF4-FFF2-40B4-BE49-F238E27FC236}">
                <a16:creationId xmlns:a16="http://schemas.microsoft.com/office/drawing/2014/main" id="{C62B5A12-B3D6-466D-4DA9-10F86E0A4B71}"/>
              </a:ext>
            </a:extLst>
          </p:cNvPr>
          <p:cNvPicPr>
            <a:picLocks noChangeAspect="1"/>
          </p:cNvPicPr>
          <p:nvPr/>
        </p:nvPicPr>
        <p:blipFill>
          <a:blip r:embed="rId2"/>
          <a:stretch>
            <a:fillRect/>
          </a:stretch>
        </p:blipFill>
        <p:spPr>
          <a:xfrm>
            <a:off x="153628" y="1515596"/>
            <a:ext cx="2235009" cy="2294890"/>
          </a:xfrm>
          <a:prstGeom prst="rect">
            <a:avLst/>
          </a:prstGeom>
          <a:ln w="12700">
            <a:solidFill>
              <a:schemeClr val="tx1"/>
            </a:solidFill>
          </a:ln>
        </p:spPr>
      </p:pic>
      <p:pic>
        <p:nvPicPr>
          <p:cNvPr id="15" name="Picture 14">
            <a:extLst>
              <a:ext uri="{FF2B5EF4-FFF2-40B4-BE49-F238E27FC236}">
                <a16:creationId xmlns:a16="http://schemas.microsoft.com/office/drawing/2014/main" id="{78D6F5E6-1E6F-31F9-B6F3-86CFCDDB8394}"/>
              </a:ext>
            </a:extLst>
          </p:cNvPr>
          <p:cNvPicPr>
            <a:picLocks noChangeAspect="1"/>
          </p:cNvPicPr>
          <p:nvPr/>
        </p:nvPicPr>
        <p:blipFill>
          <a:blip r:embed="rId3"/>
          <a:stretch>
            <a:fillRect/>
          </a:stretch>
        </p:blipFill>
        <p:spPr>
          <a:xfrm>
            <a:off x="2467896" y="1520513"/>
            <a:ext cx="3102480" cy="2294890"/>
          </a:xfrm>
          <a:prstGeom prst="rect">
            <a:avLst/>
          </a:prstGeom>
          <a:ln w="12700">
            <a:solidFill>
              <a:schemeClr val="tx1"/>
            </a:solidFill>
          </a:ln>
        </p:spPr>
      </p:pic>
      <p:sp>
        <p:nvSpPr>
          <p:cNvPr id="17" name="TextBox 16">
            <a:extLst>
              <a:ext uri="{FF2B5EF4-FFF2-40B4-BE49-F238E27FC236}">
                <a16:creationId xmlns:a16="http://schemas.microsoft.com/office/drawing/2014/main" id="{4A40D16E-ED31-2035-077C-F1A2720E1819}"/>
              </a:ext>
            </a:extLst>
          </p:cNvPr>
          <p:cNvSpPr txBox="1"/>
          <p:nvPr/>
        </p:nvSpPr>
        <p:spPr>
          <a:xfrm>
            <a:off x="153627" y="3952802"/>
            <a:ext cx="997841" cy="338554"/>
          </a:xfrm>
          <a:prstGeom prst="rect">
            <a:avLst/>
          </a:prstGeom>
          <a:noFill/>
        </p:spPr>
        <p:txBody>
          <a:bodyPr wrap="square">
            <a:spAutoFit/>
          </a:bodyPr>
          <a:lstStyle/>
          <a:p>
            <a:r>
              <a:rPr lang="en-IN" sz="1600" b="1" dirty="0"/>
              <a:t>Inference</a:t>
            </a:r>
            <a:endParaRPr lang="en-IN" sz="1600" dirty="0"/>
          </a:p>
        </p:txBody>
      </p:sp>
      <p:pic>
        <p:nvPicPr>
          <p:cNvPr id="19" name="Picture 18">
            <a:extLst>
              <a:ext uri="{FF2B5EF4-FFF2-40B4-BE49-F238E27FC236}">
                <a16:creationId xmlns:a16="http://schemas.microsoft.com/office/drawing/2014/main" id="{9E152D68-BB47-4D1D-D202-8AF8461D2368}"/>
              </a:ext>
            </a:extLst>
          </p:cNvPr>
          <p:cNvPicPr>
            <a:picLocks noChangeAspect="1"/>
          </p:cNvPicPr>
          <p:nvPr/>
        </p:nvPicPr>
        <p:blipFill>
          <a:blip r:embed="rId4"/>
          <a:stretch>
            <a:fillRect/>
          </a:stretch>
        </p:blipFill>
        <p:spPr>
          <a:xfrm>
            <a:off x="6096000" y="1520513"/>
            <a:ext cx="2572139" cy="2294890"/>
          </a:xfrm>
          <a:prstGeom prst="rect">
            <a:avLst/>
          </a:prstGeom>
          <a:ln w="12700">
            <a:solidFill>
              <a:schemeClr val="tx1"/>
            </a:solidFill>
          </a:ln>
        </p:spPr>
      </p:pic>
      <p:pic>
        <p:nvPicPr>
          <p:cNvPr id="21" name="Picture 20">
            <a:extLst>
              <a:ext uri="{FF2B5EF4-FFF2-40B4-BE49-F238E27FC236}">
                <a16:creationId xmlns:a16="http://schemas.microsoft.com/office/drawing/2014/main" id="{B35ACB6A-FCBC-EE92-C841-F4ADC221E08B}"/>
              </a:ext>
            </a:extLst>
          </p:cNvPr>
          <p:cNvPicPr>
            <a:picLocks noChangeAspect="1"/>
          </p:cNvPicPr>
          <p:nvPr/>
        </p:nvPicPr>
        <p:blipFill>
          <a:blip r:embed="rId5"/>
          <a:stretch>
            <a:fillRect/>
          </a:stretch>
        </p:blipFill>
        <p:spPr>
          <a:xfrm>
            <a:off x="8768981" y="1522178"/>
            <a:ext cx="3192863" cy="2298139"/>
          </a:xfrm>
          <a:prstGeom prst="rect">
            <a:avLst/>
          </a:prstGeom>
          <a:ln w="12700">
            <a:solidFill>
              <a:schemeClr val="tx1"/>
            </a:solidFill>
          </a:ln>
        </p:spPr>
      </p:pic>
      <p:sp>
        <p:nvSpPr>
          <p:cNvPr id="23" name="TextBox 22">
            <a:extLst>
              <a:ext uri="{FF2B5EF4-FFF2-40B4-BE49-F238E27FC236}">
                <a16:creationId xmlns:a16="http://schemas.microsoft.com/office/drawing/2014/main" id="{2CA6C902-819D-0EBD-81A9-FD36D49E5706}"/>
              </a:ext>
            </a:extLst>
          </p:cNvPr>
          <p:cNvSpPr txBox="1"/>
          <p:nvPr/>
        </p:nvSpPr>
        <p:spPr>
          <a:xfrm>
            <a:off x="5974327" y="4030051"/>
            <a:ext cx="1045905" cy="338554"/>
          </a:xfrm>
          <a:prstGeom prst="rect">
            <a:avLst/>
          </a:prstGeom>
          <a:noFill/>
        </p:spPr>
        <p:txBody>
          <a:bodyPr wrap="square">
            <a:spAutoFit/>
          </a:bodyPr>
          <a:lstStyle/>
          <a:p>
            <a:pPr algn="ctr"/>
            <a:r>
              <a:rPr lang="en-IN" sz="1600" b="1" dirty="0"/>
              <a:t>Inference</a:t>
            </a:r>
            <a:r>
              <a:rPr lang="en-IN" sz="1600" dirty="0"/>
              <a:t> </a:t>
            </a:r>
          </a:p>
        </p:txBody>
      </p:sp>
      <p:pic>
        <p:nvPicPr>
          <p:cNvPr id="24" name="Picture 4" descr="Findings">
            <a:extLst>
              <a:ext uri="{FF2B5EF4-FFF2-40B4-BE49-F238E27FC236}">
                <a16:creationId xmlns:a16="http://schemas.microsoft.com/office/drawing/2014/main" id="{2B6542EC-D2D9-3E79-1307-0AEB82135C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4A3BA3-431B-28EF-D9ED-D14AA46BC9E6}"/>
              </a:ext>
            </a:extLst>
          </p:cNvPr>
          <p:cNvSpPr txBox="1"/>
          <p:nvPr/>
        </p:nvSpPr>
        <p:spPr>
          <a:xfrm>
            <a:off x="153628" y="5022859"/>
            <a:ext cx="1394953" cy="338554"/>
          </a:xfrm>
          <a:prstGeom prst="rect">
            <a:avLst/>
          </a:prstGeom>
          <a:noFill/>
        </p:spPr>
        <p:txBody>
          <a:bodyPr wrap="square">
            <a:spAutoFit/>
          </a:bodyPr>
          <a:lstStyle/>
          <a:p>
            <a:r>
              <a:rPr lang="en-IN" sz="1600" b="1" dirty="0"/>
              <a:t>Interpretation</a:t>
            </a:r>
            <a:endParaRPr lang="en-IN" sz="1600" dirty="0"/>
          </a:p>
        </p:txBody>
      </p:sp>
      <p:pic>
        <p:nvPicPr>
          <p:cNvPr id="5" name="Picture 4">
            <a:extLst>
              <a:ext uri="{FF2B5EF4-FFF2-40B4-BE49-F238E27FC236}">
                <a16:creationId xmlns:a16="http://schemas.microsoft.com/office/drawing/2014/main" id="{E89EDECC-B2E6-10F3-F3C1-59AB210FC3E3}"/>
              </a:ext>
            </a:extLst>
          </p:cNvPr>
          <p:cNvPicPr>
            <a:picLocks noChangeAspect="1"/>
          </p:cNvPicPr>
          <p:nvPr/>
        </p:nvPicPr>
        <p:blipFill>
          <a:blip r:embed="rId7"/>
          <a:stretch>
            <a:fillRect/>
          </a:stretch>
        </p:blipFill>
        <p:spPr>
          <a:xfrm>
            <a:off x="1151468" y="3846129"/>
            <a:ext cx="479589" cy="479589"/>
          </a:xfrm>
          <a:prstGeom prst="rect">
            <a:avLst/>
          </a:prstGeom>
        </p:spPr>
      </p:pic>
      <p:pic>
        <p:nvPicPr>
          <p:cNvPr id="10" name="Picture 9">
            <a:extLst>
              <a:ext uri="{FF2B5EF4-FFF2-40B4-BE49-F238E27FC236}">
                <a16:creationId xmlns:a16="http://schemas.microsoft.com/office/drawing/2014/main" id="{75EE2AFF-217D-D57F-DB8E-083D59392847}"/>
              </a:ext>
            </a:extLst>
          </p:cNvPr>
          <p:cNvPicPr>
            <a:picLocks noChangeAspect="1"/>
          </p:cNvPicPr>
          <p:nvPr/>
        </p:nvPicPr>
        <p:blipFill>
          <a:blip r:embed="rId7"/>
          <a:stretch>
            <a:fillRect/>
          </a:stretch>
        </p:blipFill>
        <p:spPr>
          <a:xfrm>
            <a:off x="6981997" y="3921686"/>
            <a:ext cx="479589" cy="479589"/>
          </a:xfrm>
          <a:prstGeom prst="rect">
            <a:avLst/>
          </a:prstGeom>
        </p:spPr>
      </p:pic>
      <p:pic>
        <p:nvPicPr>
          <p:cNvPr id="11" name="Picture 4" descr="Interpretation - Free miscellaneous icons">
            <a:extLst>
              <a:ext uri="{FF2B5EF4-FFF2-40B4-BE49-F238E27FC236}">
                <a16:creationId xmlns:a16="http://schemas.microsoft.com/office/drawing/2014/main" id="{9249FC9D-8820-0F5A-059F-8391FCF274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295" y="4876030"/>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CDE90B-BF03-567C-8F98-9E3EEE947B4B}"/>
              </a:ext>
            </a:extLst>
          </p:cNvPr>
          <p:cNvSpPr txBox="1"/>
          <p:nvPr/>
        </p:nvSpPr>
        <p:spPr>
          <a:xfrm>
            <a:off x="153627" y="4325718"/>
            <a:ext cx="5637573" cy="584775"/>
          </a:xfrm>
          <a:prstGeom prst="rect">
            <a:avLst/>
          </a:prstGeom>
          <a:noFill/>
        </p:spPr>
        <p:txBody>
          <a:bodyPr wrap="square">
            <a:spAutoFit/>
          </a:bodyPr>
          <a:lstStyle/>
          <a:p>
            <a:pPr algn="just"/>
            <a:r>
              <a:rPr lang="en-IN" sz="1600" dirty="0"/>
              <a:t>Higher attrition rate is associated with lower Environment Satisfaction in our organization</a:t>
            </a:r>
          </a:p>
        </p:txBody>
      </p:sp>
      <p:sp>
        <p:nvSpPr>
          <p:cNvPr id="18" name="TextBox 17">
            <a:extLst>
              <a:ext uri="{FF2B5EF4-FFF2-40B4-BE49-F238E27FC236}">
                <a16:creationId xmlns:a16="http://schemas.microsoft.com/office/drawing/2014/main" id="{A493B916-F8F3-F44C-A6C1-C3E13FBF5220}"/>
              </a:ext>
            </a:extLst>
          </p:cNvPr>
          <p:cNvSpPr txBox="1"/>
          <p:nvPr/>
        </p:nvSpPr>
        <p:spPr>
          <a:xfrm>
            <a:off x="153627" y="5425725"/>
            <a:ext cx="5750642" cy="1323439"/>
          </a:xfrm>
          <a:prstGeom prst="rect">
            <a:avLst/>
          </a:prstGeom>
          <a:noFill/>
        </p:spPr>
        <p:txBody>
          <a:bodyPr wrap="square">
            <a:spAutoFit/>
          </a:bodyPr>
          <a:lstStyle/>
          <a:p>
            <a:r>
              <a:rPr lang="en-US" sz="1600" dirty="0"/>
              <a:t>Employees tend to leave the company when their work environment is absolutely the lowest. </a:t>
            </a:r>
            <a:r>
              <a:rPr lang="en-IN" sz="1600" dirty="0"/>
              <a:t>This may be due to:</a:t>
            </a:r>
          </a:p>
          <a:p>
            <a:pPr marL="285750" indent="-285750">
              <a:buFont typeface="Arial" panose="020B0604020202020204" pitchFamily="34" charset="0"/>
              <a:buChar char="•"/>
            </a:pPr>
            <a:r>
              <a:rPr lang="en-IN" sz="1600" dirty="0"/>
              <a:t>Poor work culture</a:t>
            </a:r>
          </a:p>
          <a:p>
            <a:pPr marL="285750" indent="-285750">
              <a:buFont typeface="Arial" panose="020B0604020202020204" pitchFamily="34" charset="0"/>
              <a:buChar char="•"/>
            </a:pPr>
            <a:r>
              <a:rPr lang="en-IN" sz="1600" dirty="0"/>
              <a:t>Discrimination &amp; bias of any form </a:t>
            </a:r>
          </a:p>
          <a:p>
            <a:pPr marL="285750" indent="-285750">
              <a:buFont typeface="Arial" panose="020B0604020202020204" pitchFamily="34" charset="0"/>
              <a:buChar char="•"/>
            </a:pPr>
            <a:r>
              <a:rPr lang="en-IN" sz="1600" dirty="0"/>
              <a:t>Poor hospitality</a:t>
            </a:r>
          </a:p>
        </p:txBody>
      </p:sp>
      <p:sp>
        <p:nvSpPr>
          <p:cNvPr id="27" name="TextBox 26">
            <a:extLst>
              <a:ext uri="{FF2B5EF4-FFF2-40B4-BE49-F238E27FC236}">
                <a16:creationId xmlns:a16="http://schemas.microsoft.com/office/drawing/2014/main" id="{A576767B-19D1-858B-1893-BB3E6241C929}"/>
              </a:ext>
            </a:extLst>
          </p:cNvPr>
          <p:cNvSpPr txBox="1"/>
          <p:nvPr/>
        </p:nvSpPr>
        <p:spPr>
          <a:xfrm>
            <a:off x="5939914" y="4362941"/>
            <a:ext cx="6252086" cy="584775"/>
          </a:xfrm>
          <a:prstGeom prst="rect">
            <a:avLst/>
          </a:prstGeom>
          <a:noFill/>
        </p:spPr>
        <p:txBody>
          <a:bodyPr wrap="square">
            <a:spAutoFit/>
          </a:bodyPr>
          <a:lstStyle/>
          <a:p>
            <a:r>
              <a:rPr lang="en-IN" sz="1600" dirty="0"/>
              <a:t>Job Involvement has a strong negative association with attrition rate in our organization</a:t>
            </a:r>
          </a:p>
        </p:txBody>
      </p:sp>
      <p:sp>
        <p:nvSpPr>
          <p:cNvPr id="29" name="TextBox 28">
            <a:extLst>
              <a:ext uri="{FF2B5EF4-FFF2-40B4-BE49-F238E27FC236}">
                <a16:creationId xmlns:a16="http://schemas.microsoft.com/office/drawing/2014/main" id="{E5A47B7A-19BE-4416-C276-8BB19C4B1D63}"/>
              </a:ext>
            </a:extLst>
          </p:cNvPr>
          <p:cNvSpPr txBox="1"/>
          <p:nvPr/>
        </p:nvSpPr>
        <p:spPr>
          <a:xfrm>
            <a:off x="5939914" y="5455799"/>
            <a:ext cx="6211528" cy="1323439"/>
          </a:xfrm>
          <a:prstGeom prst="rect">
            <a:avLst/>
          </a:prstGeom>
          <a:noFill/>
        </p:spPr>
        <p:txBody>
          <a:bodyPr wrap="square">
            <a:spAutoFit/>
          </a:bodyPr>
          <a:lstStyle/>
          <a:p>
            <a:pPr algn="just"/>
            <a:r>
              <a:rPr lang="en-US" sz="1600" dirty="0"/>
              <a:t>Job involvement is a rating given by managers to their employees. 	             1. So it's not quite surprising to see employees leaving our company or getting fired due to low job involvement</a:t>
            </a:r>
            <a:r>
              <a:rPr lang="en-IN" sz="1600" dirty="0"/>
              <a:t>  </a:t>
            </a:r>
          </a:p>
          <a:p>
            <a:pPr algn="just"/>
            <a:r>
              <a:rPr lang="en-IN" sz="1600" dirty="0"/>
              <a:t> 2. Weak hiring process – mismatch of  employee skillset to the job requirement</a:t>
            </a:r>
          </a:p>
        </p:txBody>
      </p:sp>
      <p:sp>
        <p:nvSpPr>
          <p:cNvPr id="30" name="TextBox 29">
            <a:extLst>
              <a:ext uri="{FF2B5EF4-FFF2-40B4-BE49-F238E27FC236}">
                <a16:creationId xmlns:a16="http://schemas.microsoft.com/office/drawing/2014/main" id="{893B1FC2-96D8-DF69-C576-47780B54EB33}"/>
              </a:ext>
            </a:extLst>
          </p:cNvPr>
          <p:cNvSpPr txBox="1"/>
          <p:nvPr/>
        </p:nvSpPr>
        <p:spPr>
          <a:xfrm>
            <a:off x="5974327" y="5076246"/>
            <a:ext cx="1394953" cy="338554"/>
          </a:xfrm>
          <a:prstGeom prst="rect">
            <a:avLst/>
          </a:prstGeom>
          <a:noFill/>
        </p:spPr>
        <p:txBody>
          <a:bodyPr wrap="square">
            <a:spAutoFit/>
          </a:bodyPr>
          <a:lstStyle/>
          <a:p>
            <a:r>
              <a:rPr lang="en-IN" sz="1600" b="1" dirty="0"/>
              <a:t>Interpretation</a:t>
            </a:r>
            <a:endParaRPr lang="en-IN" sz="1600" dirty="0"/>
          </a:p>
        </p:txBody>
      </p:sp>
      <p:pic>
        <p:nvPicPr>
          <p:cNvPr id="31" name="Picture 4" descr="Interpretation - Free miscellaneous icons">
            <a:extLst>
              <a:ext uri="{FF2B5EF4-FFF2-40B4-BE49-F238E27FC236}">
                <a16:creationId xmlns:a16="http://schemas.microsoft.com/office/drawing/2014/main" id="{2835DFAB-4009-CB69-4232-D5E921E20C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0994" y="492941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871495D7-8BC6-90D4-473B-953F2BEE1A36}"/>
              </a:ext>
            </a:extLst>
          </p:cNvPr>
          <p:cNvGrpSpPr/>
          <p:nvPr/>
        </p:nvGrpSpPr>
        <p:grpSpPr>
          <a:xfrm>
            <a:off x="10992024" y="6459952"/>
            <a:ext cx="1300580" cy="338554"/>
            <a:chOff x="10992024" y="6376380"/>
            <a:chExt cx="1300580" cy="338554"/>
          </a:xfrm>
        </p:grpSpPr>
        <p:sp>
          <p:nvSpPr>
            <p:cNvPr id="33" name="Rectangle 32">
              <a:extLst>
                <a:ext uri="{FF2B5EF4-FFF2-40B4-BE49-F238E27FC236}">
                  <a16:creationId xmlns:a16="http://schemas.microsoft.com/office/drawing/2014/main" id="{354097DD-7F96-5FF2-FA92-E341FB66E8A9}"/>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E4719A65-A017-C5CE-B3D2-9D727009A675}"/>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5</a:t>
              </a:r>
            </a:p>
          </p:txBody>
        </p:sp>
      </p:grpSp>
    </p:spTree>
    <p:extLst>
      <p:ext uri="{BB962C8B-B14F-4D97-AF65-F5344CB8AC3E}">
        <p14:creationId xmlns:p14="http://schemas.microsoft.com/office/powerpoint/2010/main" val="193622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6A81B1-CF65-95BE-31D3-FFADC67B93B2}"/>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070FF0B-A98B-D401-F263-E292CAD3F4B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9" name="TextBox 8">
            <a:extLst>
              <a:ext uri="{FF2B5EF4-FFF2-40B4-BE49-F238E27FC236}">
                <a16:creationId xmlns:a16="http://schemas.microsoft.com/office/drawing/2014/main" id="{26585321-CB6C-CF96-81A4-1705AF42BC69}"/>
              </a:ext>
            </a:extLst>
          </p:cNvPr>
          <p:cNvSpPr txBox="1"/>
          <p:nvPr/>
        </p:nvSpPr>
        <p:spPr>
          <a:xfrm>
            <a:off x="1696064" y="820894"/>
            <a:ext cx="2389240" cy="369332"/>
          </a:xfrm>
          <a:prstGeom prst="rect">
            <a:avLst/>
          </a:prstGeom>
          <a:noFill/>
        </p:spPr>
        <p:txBody>
          <a:bodyPr wrap="square" rtlCol="0">
            <a:spAutoFit/>
          </a:bodyPr>
          <a:lstStyle/>
          <a:p>
            <a:pPr algn="ctr"/>
            <a:r>
              <a:rPr lang="en-IN" b="1" dirty="0"/>
              <a:t>Job Level vs Attrition</a:t>
            </a:r>
          </a:p>
        </p:txBody>
      </p:sp>
      <p:sp>
        <p:nvSpPr>
          <p:cNvPr id="10" name="TextBox 9">
            <a:extLst>
              <a:ext uri="{FF2B5EF4-FFF2-40B4-BE49-F238E27FC236}">
                <a16:creationId xmlns:a16="http://schemas.microsoft.com/office/drawing/2014/main" id="{F66B6489-22EF-FA92-B67C-7117B60A169D}"/>
              </a:ext>
            </a:extLst>
          </p:cNvPr>
          <p:cNvSpPr txBox="1"/>
          <p:nvPr/>
        </p:nvSpPr>
        <p:spPr>
          <a:xfrm>
            <a:off x="7805882" y="820894"/>
            <a:ext cx="2807109" cy="369332"/>
          </a:xfrm>
          <a:prstGeom prst="rect">
            <a:avLst/>
          </a:prstGeom>
          <a:noFill/>
        </p:spPr>
        <p:txBody>
          <a:bodyPr wrap="square" rtlCol="0">
            <a:spAutoFit/>
          </a:bodyPr>
          <a:lstStyle/>
          <a:p>
            <a:pPr algn="ctr"/>
            <a:r>
              <a:rPr lang="en-IN" b="1" dirty="0"/>
              <a:t>Job Satisfaction vs Attrition</a:t>
            </a:r>
          </a:p>
        </p:txBody>
      </p:sp>
      <p:pic>
        <p:nvPicPr>
          <p:cNvPr id="12" name="Picture 11">
            <a:extLst>
              <a:ext uri="{FF2B5EF4-FFF2-40B4-BE49-F238E27FC236}">
                <a16:creationId xmlns:a16="http://schemas.microsoft.com/office/drawing/2014/main" id="{D6B97656-D48B-8EAD-536D-287E9C065929}"/>
              </a:ext>
            </a:extLst>
          </p:cNvPr>
          <p:cNvPicPr>
            <a:picLocks noChangeAspect="1"/>
          </p:cNvPicPr>
          <p:nvPr/>
        </p:nvPicPr>
        <p:blipFill>
          <a:blip r:embed="rId2"/>
          <a:stretch>
            <a:fillRect/>
          </a:stretch>
        </p:blipFill>
        <p:spPr>
          <a:xfrm>
            <a:off x="221522" y="1297588"/>
            <a:ext cx="2762270" cy="1990740"/>
          </a:xfrm>
          <a:prstGeom prst="rect">
            <a:avLst/>
          </a:prstGeom>
          <a:ln w="12700">
            <a:solidFill>
              <a:schemeClr val="tx1"/>
            </a:solidFill>
          </a:ln>
        </p:spPr>
      </p:pic>
      <p:pic>
        <p:nvPicPr>
          <p:cNvPr id="14" name="Picture 13">
            <a:extLst>
              <a:ext uri="{FF2B5EF4-FFF2-40B4-BE49-F238E27FC236}">
                <a16:creationId xmlns:a16="http://schemas.microsoft.com/office/drawing/2014/main" id="{E0B79F5D-4350-6962-2B7E-74C3E87540FB}"/>
              </a:ext>
            </a:extLst>
          </p:cNvPr>
          <p:cNvPicPr>
            <a:picLocks noChangeAspect="1"/>
          </p:cNvPicPr>
          <p:nvPr/>
        </p:nvPicPr>
        <p:blipFill>
          <a:blip r:embed="rId3"/>
          <a:stretch>
            <a:fillRect/>
          </a:stretch>
        </p:blipFill>
        <p:spPr>
          <a:xfrm>
            <a:off x="3113452" y="1297588"/>
            <a:ext cx="2762270" cy="1990740"/>
          </a:xfrm>
          <a:prstGeom prst="rect">
            <a:avLst/>
          </a:prstGeom>
          <a:ln w="12700">
            <a:solidFill>
              <a:schemeClr val="tx1"/>
            </a:solidFill>
          </a:ln>
        </p:spPr>
      </p:pic>
      <p:pic>
        <p:nvPicPr>
          <p:cNvPr id="18" name="Picture 17">
            <a:extLst>
              <a:ext uri="{FF2B5EF4-FFF2-40B4-BE49-F238E27FC236}">
                <a16:creationId xmlns:a16="http://schemas.microsoft.com/office/drawing/2014/main" id="{D5D46CA6-914B-F90B-A443-12640DD5F631}"/>
              </a:ext>
            </a:extLst>
          </p:cNvPr>
          <p:cNvPicPr>
            <a:picLocks noChangeAspect="1"/>
          </p:cNvPicPr>
          <p:nvPr/>
        </p:nvPicPr>
        <p:blipFill>
          <a:blip r:embed="rId4"/>
          <a:stretch>
            <a:fillRect/>
          </a:stretch>
        </p:blipFill>
        <p:spPr>
          <a:xfrm>
            <a:off x="6375643" y="1297588"/>
            <a:ext cx="2762270" cy="1990740"/>
          </a:xfrm>
          <a:prstGeom prst="rect">
            <a:avLst/>
          </a:prstGeom>
          <a:ln w="12700">
            <a:solidFill>
              <a:schemeClr val="tx1"/>
            </a:solidFill>
          </a:ln>
        </p:spPr>
      </p:pic>
      <p:pic>
        <p:nvPicPr>
          <p:cNvPr id="20" name="Picture 19">
            <a:extLst>
              <a:ext uri="{FF2B5EF4-FFF2-40B4-BE49-F238E27FC236}">
                <a16:creationId xmlns:a16="http://schemas.microsoft.com/office/drawing/2014/main" id="{1487E747-7B20-183C-A007-9D4BE1128EF7}"/>
              </a:ext>
            </a:extLst>
          </p:cNvPr>
          <p:cNvPicPr>
            <a:picLocks noChangeAspect="1"/>
          </p:cNvPicPr>
          <p:nvPr/>
        </p:nvPicPr>
        <p:blipFill>
          <a:blip r:embed="rId5"/>
          <a:stretch>
            <a:fillRect/>
          </a:stretch>
        </p:blipFill>
        <p:spPr>
          <a:xfrm>
            <a:off x="9231856" y="1297588"/>
            <a:ext cx="2762270" cy="1983853"/>
          </a:xfrm>
          <a:prstGeom prst="rect">
            <a:avLst/>
          </a:prstGeom>
          <a:ln w="12700">
            <a:solidFill>
              <a:schemeClr val="tx1"/>
            </a:solidFill>
          </a:ln>
        </p:spPr>
      </p:pic>
      <p:pic>
        <p:nvPicPr>
          <p:cNvPr id="23" name="Picture 4" descr="Findings">
            <a:extLst>
              <a:ext uri="{FF2B5EF4-FFF2-40B4-BE49-F238E27FC236}">
                <a16:creationId xmlns:a16="http://schemas.microsoft.com/office/drawing/2014/main" id="{F1DD14EF-5E30-2F85-D9D4-E3757D856E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56497A-B83C-FEB3-7012-E29EC4149929}"/>
              </a:ext>
            </a:extLst>
          </p:cNvPr>
          <p:cNvSpPr txBox="1"/>
          <p:nvPr/>
        </p:nvSpPr>
        <p:spPr>
          <a:xfrm>
            <a:off x="197874" y="3847069"/>
            <a:ext cx="5677848" cy="830997"/>
          </a:xfrm>
          <a:prstGeom prst="rect">
            <a:avLst/>
          </a:prstGeom>
          <a:noFill/>
        </p:spPr>
        <p:txBody>
          <a:bodyPr wrap="square">
            <a:spAutoFit/>
          </a:bodyPr>
          <a:lstStyle/>
          <a:p>
            <a:r>
              <a:rPr lang="en-IN" sz="1600" dirty="0"/>
              <a:t>Attrition rate has a negative association with Job Level of employees in our organization i.e. Higher the job level lower the rate of attrition</a:t>
            </a:r>
            <a:endParaRPr lang="en-US" sz="1600" dirty="0"/>
          </a:p>
        </p:txBody>
      </p:sp>
      <p:sp>
        <p:nvSpPr>
          <p:cNvPr id="3" name="TextBox 2">
            <a:extLst>
              <a:ext uri="{FF2B5EF4-FFF2-40B4-BE49-F238E27FC236}">
                <a16:creationId xmlns:a16="http://schemas.microsoft.com/office/drawing/2014/main" id="{CEE88C1E-3CC7-D13B-1FA8-4C5F20E9B872}"/>
              </a:ext>
            </a:extLst>
          </p:cNvPr>
          <p:cNvSpPr txBox="1"/>
          <p:nvPr/>
        </p:nvSpPr>
        <p:spPr>
          <a:xfrm>
            <a:off x="241921" y="5042118"/>
            <a:ext cx="5809833" cy="1815882"/>
          </a:xfrm>
          <a:prstGeom prst="rect">
            <a:avLst/>
          </a:prstGeom>
          <a:noFill/>
        </p:spPr>
        <p:txBody>
          <a:bodyPr wrap="square">
            <a:spAutoFit/>
          </a:bodyPr>
          <a:lstStyle/>
          <a:p>
            <a:pPr marL="285750" indent="-285750">
              <a:buFont typeface="Arial" panose="020B0604020202020204" pitchFamily="34" charset="0"/>
              <a:buChar char="•"/>
            </a:pPr>
            <a:r>
              <a:rPr lang="en-US" sz="1600" dirty="0"/>
              <a:t>Employees beginning their careers typically tend to be single &amp; without any family commitments. So they can take the risk of going after better opportunities &amp; change in domain or sector as this is possible only at the early career stage</a:t>
            </a:r>
          </a:p>
          <a:p>
            <a:pPr marL="285750" indent="-285750">
              <a:buFont typeface="Arial" panose="020B0604020202020204" pitchFamily="34" charset="0"/>
              <a:buChar char="•"/>
            </a:pPr>
            <a:r>
              <a:rPr lang="en-US" sz="1600" dirty="0"/>
              <a:t>Employees at Job level 3 are those who probably leave after gaining enough experience &amp; skillset as they have higher job opportunities in the outside market</a:t>
            </a:r>
            <a:endParaRPr lang="en-IN" sz="1600" dirty="0"/>
          </a:p>
        </p:txBody>
      </p:sp>
      <p:sp>
        <p:nvSpPr>
          <p:cNvPr id="4" name="TextBox 3">
            <a:extLst>
              <a:ext uri="{FF2B5EF4-FFF2-40B4-BE49-F238E27FC236}">
                <a16:creationId xmlns:a16="http://schemas.microsoft.com/office/drawing/2014/main" id="{D3E219EB-D915-09E6-B491-EBAB65488B2A}"/>
              </a:ext>
            </a:extLst>
          </p:cNvPr>
          <p:cNvSpPr txBox="1"/>
          <p:nvPr/>
        </p:nvSpPr>
        <p:spPr>
          <a:xfrm>
            <a:off x="6190437" y="3847069"/>
            <a:ext cx="5839332" cy="584775"/>
          </a:xfrm>
          <a:prstGeom prst="rect">
            <a:avLst/>
          </a:prstGeom>
          <a:noFill/>
        </p:spPr>
        <p:txBody>
          <a:bodyPr wrap="square">
            <a:spAutoFit/>
          </a:bodyPr>
          <a:lstStyle/>
          <a:p>
            <a:r>
              <a:rPr lang="en-IN" sz="1600" dirty="0"/>
              <a:t>Attrition rate has a negative association with Job Satisfaction of employees in our organization</a:t>
            </a:r>
            <a:endParaRPr lang="en-US" sz="1600" dirty="0"/>
          </a:p>
        </p:txBody>
      </p:sp>
      <p:sp>
        <p:nvSpPr>
          <p:cNvPr id="5" name="TextBox 4">
            <a:extLst>
              <a:ext uri="{FF2B5EF4-FFF2-40B4-BE49-F238E27FC236}">
                <a16:creationId xmlns:a16="http://schemas.microsoft.com/office/drawing/2014/main" id="{497B5C54-2FFE-2CBB-A517-A7A1366D3E24}"/>
              </a:ext>
            </a:extLst>
          </p:cNvPr>
          <p:cNvSpPr txBox="1"/>
          <p:nvPr/>
        </p:nvSpPr>
        <p:spPr>
          <a:xfrm>
            <a:off x="6184293" y="5035629"/>
            <a:ext cx="5809833" cy="1569660"/>
          </a:xfrm>
          <a:prstGeom prst="rect">
            <a:avLst/>
          </a:prstGeom>
          <a:noFill/>
        </p:spPr>
        <p:txBody>
          <a:bodyPr wrap="square">
            <a:spAutoFit/>
          </a:bodyPr>
          <a:lstStyle/>
          <a:p>
            <a:pPr marL="285750" indent="-285750">
              <a:buFont typeface="Arial" panose="020B0604020202020204" pitchFamily="34" charset="0"/>
              <a:buChar char="•"/>
            </a:pPr>
            <a:r>
              <a:rPr lang="en-US" sz="1600" dirty="0"/>
              <a:t>Employees in our organization are less satisfied with their jobs due to several reasons. Some may be:</a:t>
            </a:r>
          </a:p>
          <a:p>
            <a:r>
              <a:rPr lang="en-IN" sz="1600" dirty="0"/>
              <a:t>        1. Lower Monthly Income</a:t>
            </a:r>
          </a:p>
          <a:p>
            <a:r>
              <a:rPr lang="en-IN" sz="1600" dirty="0"/>
              <a:t>        2. Over Time </a:t>
            </a:r>
          </a:p>
          <a:p>
            <a:r>
              <a:rPr lang="en-IN" sz="1600" dirty="0"/>
              <a:t>        3. Poor Work Environment</a:t>
            </a:r>
          </a:p>
          <a:p>
            <a:r>
              <a:rPr lang="en-IN" sz="1600" dirty="0"/>
              <a:t>        4. Mismatch of personal interest  and current job profile</a:t>
            </a:r>
          </a:p>
        </p:txBody>
      </p:sp>
      <p:sp>
        <p:nvSpPr>
          <p:cNvPr id="6" name="TextBox 5">
            <a:extLst>
              <a:ext uri="{FF2B5EF4-FFF2-40B4-BE49-F238E27FC236}">
                <a16:creationId xmlns:a16="http://schemas.microsoft.com/office/drawing/2014/main" id="{0D5801F6-F6D1-895D-0050-EF7BFDDE10F1}"/>
              </a:ext>
            </a:extLst>
          </p:cNvPr>
          <p:cNvSpPr txBox="1"/>
          <p:nvPr/>
        </p:nvSpPr>
        <p:spPr>
          <a:xfrm>
            <a:off x="221522" y="3508759"/>
            <a:ext cx="997841" cy="338554"/>
          </a:xfrm>
          <a:prstGeom prst="rect">
            <a:avLst/>
          </a:prstGeom>
          <a:noFill/>
        </p:spPr>
        <p:txBody>
          <a:bodyPr wrap="square">
            <a:spAutoFit/>
          </a:bodyPr>
          <a:lstStyle/>
          <a:p>
            <a:r>
              <a:rPr lang="en-IN" sz="1600" b="1" dirty="0"/>
              <a:t>Inference</a:t>
            </a:r>
            <a:endParaRPr lang="en-IN" sz="1600" dirty="0"/>
          </a:p>
        </p:txBody>
      </p:sp>
      <p:pic>
        <p:nvPicPr>
          <p:cNvPr id="11" name="Picture 10">
            <a:extLst>
              <a:ext uri="{FF2B5EF4-FFF2-40B4-BE49-F238E27FC236}">
                <a16:creationId xmlns:a16="http://schemas.microsoft.com/office/drawing/2014/main" id="{3411F268-10A4-4DB2-9051-6E75878F0D17}"/>
              </a:ext>
            </a:extLst>
          </p:cNvPr>
          <p:cNvPicPr>
            <a:picLocks noChangeAspect="1"/>
          </p:cNvPicPr>
          <p:nvPr/>
        </p:nvPicPr>
        <p:blipFill>
          <a:blip r:embed="rId7"/>
          <a:stretch>
            <a:fillRect/>
          </a:stretch>
        </p:blipFill>
        <p:spPr>
          <a:xfrm>
            <a:off x="1219363" y="3402086"/>
            <a:ext cx="479589" cy="479589"/>
          </a:xfrm>
          <a:prstGeom prst="rect">
            <a:avLst/>
          </a:prstGeom>
        </p:spPr>
      </p:pic>
      <p:sp>
        <p:nvSpPr>
          <p:cNvPr id="15" name="TextBox 14">
            <a:extLst>
              <a:ext uri="{FF2B5EF4-FFF2-40B4-BE49-F238E27FC236}">
                <a16:creationId xmlns:a16="http://schemas.microsoft.com/office/drawing/2014/main" id="{A3AA29B1-06FD-CD39-6C6B-ECECE5EB29B6}"/>
              </a:ext>
            </a:extLst>
          </p:cNvPr>
          <p:cNvSpPr txBox="1"/>
          <p:nvPr/>
        </p:nvSpPr>
        <p:spPr>
          <a:xfrm>
            <a:off x="6165122" y="3535673"/>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id="{015ADDC9-E9E2-E7D6-0D83-B338214E9666}"/>
              </a:ext>
            </a:extLst>
          </p:cNvPr>
          <p:cNvPicPr>
            <a:picLocks noChangeAspect="1"/>
          </p:cNvPicPr>
          <p:nvPr/>
        </p:nvPicPr>
        <p:blipFill>
          <a:blip r:embed="rId7"/>
          <a:stretch>
            <a:fillRect/>
          </a:stretch>
        </p:blipFill>
        <p:spPr>
          <a:xfrm>
            <a:off x="7162963" y="3429000"/>
            <a:ext cx="479589" cy="479589"/>
          </a:xfrm>
          <a:prstGeom prst="rect">
            <a:avLst/>
          </a:prstGeom>
        </p:spPr>
      </p:pic>
      <p:sp>
        <p:nvSpPr>
          <p:cNvPr id="17" name="TextBox 16">
            <a:extLst>
              <a:ext uri="{FF2B5EF4-FFF2-40B4-BE49-F238E27FC236}">
                <a16:creationId xmlns:a16="http://schemas.microsoft.com/office/drawing/2014/main" id="{BEA0E558-D9B2-B300-B749-544B743EB9CF}"/>
              </a:ext>
            </a:extLst>
          </p:cNvPr>
          <p:cNvSpPr txBox="1"/>
          <p:nvPr/>
        </p:nvSpPr>
        <p:spPr>
          <a:xfrm>
            <a:off x="221522" y="4654152"/>
            <a:ext cx="1394953" cy="338554"/>
          </a:xfrm>
          <a:prstGeom prst="rect">
            <a:avLst/>
          </a:prstGeom>
          <a:noFill/>
        </p:spPr>
        <p:txBody>
          <a:bodyPr wrap="square">
            <a:spAutoFit/>
          </a:bodyPr>
          <a:lstStyle/>
          <a:p>
            <a:r>
              <a:rPr lang="en-IN" sz="1600" b="1" dirty="0"/>
              <a:t>Interpretation</a:t>
            </a:r>
            <a:endParaRPr lang="en-IN" sz="1600" dirty="0"/>
          </a:p>
        </p:txBody>
      </p:sp>
      <p:pic>
        <p:nvPicPr>
          <p:cNvPr id="19" name="Picture 4" descr="Interpretation - Free miscellaneous icons">
            <a:extLst>
              <a:ext uri="{FF2B5EF4-FFF2-40B4-BE49-F238E27FC236}">
                <a16:creationId xmlns:a16="http://schemas.microsoft.com/office/drawing/2014/main" id="{52E150B2-5D71-0280-011E-C0FF9C4C8F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8189" y="450732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69DA025-3F8B-666A-3759-B5F420BEC33C}"/>
              </a:ext>
            </a:extLst>
          </p:cNvPr>
          <p:cNvSpPr txBox="1"/>
          <p:nvPr/>
        </p:nvSpPr>
        <p:spPr>
          <a:xfrm>
            <a:off x="6160449" y="4678066"/>
            <a:ext cx="1394953" cy="338554"/>
          </a:xfrm>
          <a:prstGeom prst="rect">
            <a:avLst/>
          </a:prstGeom>
          <a:noFill/>
        </p:spPr>
        <p:txBody>
          <a:bodyPr wrap="square">
            <a:spAutoFit/>
          </a:bodyPr>
          <a:lstStyle/>
          <a:p>
            <a:r>
              <a:rPr lang="en-IN" sz="1600" b="1" dirty="0"/>
              <a:t>Interpretation</a:t>
            </a:r>
            <a:endParaRPr lang="en-IN" sz="1600" dirty="0"/>
          </a:p>
        </p:txBody>
      </p:sp>
      <p:pic>
        <p:nvPicPr>
          <p:cNvPr id="22" name="Picture 4" descr="Interpretation - Free miscellaneous icons">
            <a:extLst>
              <a:ext uri="{FF2B5EF4-FFF2-40B4-BE49-F238E27FC236}">
                <a16:creationId xmlns:a16="http://schemas.microsoft.com/office/drawing/2014/main" id="{FDE907AD-E1B5-CDA5-6D67-89C9BBBFA3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7116" y="4531237"/>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DDD67C1-6EA2-3B5F-C622-8F8CD48BC479}"/>
              </a:ext>
            </a:extLst>
          </p:cNvPr>
          <p:cNvGrpSpPr/>
          <p:nvPr/>
        </p:nvGrpSpPr>
        <p:grpSpPr>
          <a:xfrm>
            <a:off x="10992024" y="6514028"/>
            <a:ext cx="1300580" cy="338554"/>
            <a:chOff x="10992024" y="6376380"/>
            <a:chExt cx="1300580" cy="338554"/>
          </a:xfrm>
        </p:grpSpPr>
        <p:sp>
          <p:nvSpPr>
            <p:cNvPr id="25" name="Rectangle 24">
              <a:extLst>
                <a:ext uri="{FF2B5EF4-FFF2-40B4-BE49-F238E27FC236}">
                  <a16:creationId xmlns:a16="http://schemas.microsoft.com/office/drawing/2014/main" id="{79F82937-E40E-8432-F2C2-C1081B87A560}"/>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7A42635F-9D32-A6CE-E941-D78822F0DA3D}"/>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6</a:t>
              </a:r>
            </a:p>
          </p:txBody>
        </p:sp>
      </p:grpSp>
    </p:spTree>
    <p:extLst>
      <p:ext uri="{BB962C8B-B14F-4D97-AF65-F5344CB8AC3E}">
        <p14:creationId xmlns:p14="http://schemas.microsoft.com/office/powerpoint/2010/main" val="64133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9EB5ED-1B79-8B7D-06B2-F468D4218435}"/>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3A264EB-0063-59C7-B659-773CA21E3170}"/>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34EA13FA-D902-BF96-50C2-CC03045FCE96}"/>
              </a:ext>
            </a:extLst>
          </p:cNvPr>
          <p:cNvSpPr txBox="1"/>
          <p:nvPr/>
        </p:nvSpPr>
        <p:spPr>
          <a:xfrm>
            <a:off x="65740" y="699202"/>
            <a:ext cx="2816944" cy="369332"/>
          </a:xfrm>
          <a:prstGeom prst="rect">
            <a:avLst/>
          </a:prstGeom>
          <a:noFill/>
        </p:spPr>
        <p:txBody>
          <a:bodyPr wrap="square" rtlCol="0">
            <a:spAutoFit/>
          </a:bodyPr>
          <a:lstStyle/>
          <a:p>
            <a:pPr algn="ctr"/>
            <a:r>
              <a:rPr lang="en-IN" b="1" dirty="0"/>
              <a:t>Marital Status vs Attrition</a:t>
            </a:r>
          </a:p>
        </p:txBody>
      </p:sp>
      <p:sp>
        <p:nvSpPr>
          <p:cNvPr id="9" name="TextBox 8">
            <a:extLst>
              <a:ext uri="{FF2B5EF4-FFF2-40B4-BE49-F238E27FC236}">
                <a16:creationId xmlns:a16="http://schemas.microsoft.com/office/drawing/2014/main" id="{3EF9538D-4217-28E3-6727-59D71AAB6AFE}"/>
              </a:ext>
            </a:extLst>
          </p:cNvPr>
          <p:cNvSpPr txBox="1"/>
          <p:nvPr/>
        </p:nvSpPr>
        <p:spPr>
          <a:xfrm>
            <a:off x="7516424" y="630373"/>
            <a:ext cx="3062749" cy="369332"/>
          </a:xfrm>
          <a:prstGeom prst="rect">
            <a:avLst/>
          </a:prstGeom>
          <a:noFill/>
        </p:spPr>
        <p:txBody>
          <a:bodyPr wrap="square" rtlCol="0">
            <a:spAutoFit/>
          </a:bodyPr>
          <a:lstStyle/>
          <a:p>
            <a:pPr algn="ctr"/>
            <a:r>
              <a:rPr lang="en-IN" b="1" dirty="0"/>
              <a:t>Monthly Income vs Attrition</a:t>
            </a:r>
          </a:p>
        </p:txBody>
      </p:sp>
      <p:pic>
        <p:nvPicPr>
          <p:cNvPr id="11" name="Picture 10">
            <a:extLst>
              <a:ext uri="{FF2B5EF4-FFF2-40B4-BE49-F238E27FC236}">
                <a16:creationId xmlns:a16="http://schemas.microsoft.com/office/drawing/2014/main" id="{EF56F746-3839-AFE6-AB52-3724EDBF8D48}"/>
              </a:ext>
            </a:extLst>
          </p:cNvPr>
          <p:cNvPicPr>
            <a:picLocks noChangeAspect="1"/>
          </p:cNvPicPr>
          <p:nvPr/>
        </p:nvPicPr>
        <p:blipFill>
          <a:blip r:embed="rId2"/>
          <a:stretch>
            <a:fillRect/>
          </a:stretch>
        </p:blipFill>
        <p:spPr>
          <a:xfrm>
            <a:off x="66564" y="1170953"/>
            <a:ext cx="2734364" cy="1741966"/>
          </a:xfrm>
          <a:prstGeom prst="rect">
            <a:avLst/>
          </a:prstGeom>
          <a:ln w="12700">
            <a:solidFill>
              <a:schemeClr val="tx1"/>
            </a:solidFill>
          </a:ln>
        </p:spPr>
      </p:pic>
      <p:pic>
        <p:nvPicPr>
          <p:cNvPr id="13" name="Picture 12">
            <a:extLst>
              <a:ext uri="{FF2B5EF4-FFF2-40B4-BE49-F238E27FC236}">
                <a16:creationId xmlns:a16="http://schemas.microsoft.com/office/drawing/2014/main" id="{FA566155-15ED-DB83-AC6E-DA5F1110160D}"/>
              </a:ext>
            </a:extLst>
          </p:cNvPr>
          <p:cNvPicPr>
            <a:picLocks noChangeAspect="1"/>
          </p:cNvPicPr>
          <p:nvPr/>
        </p:nvPicPr>
        <p:blipFill>
          <a:blip r:embed="rId3"/>
          <a:stretch>
            <a:fillRect/>
          </a:stretch>
        </p:blipFill>
        <p:spPr>
          <a:xfrm>
            <a:off x="65739" y="3019592"/>
            <a:ext cx="3637147" cy="2116352"/>
          </a:xfrm>
          <a:prstGeom prst="rect">
            <a:avLst/>
          </a:prstGeom>
          <a:ln w="12700">
            <a:solidFill>
              <a:schemeClr val="tx1"/>
            </a:solidFill>
          </a:ln>
        </p:spPr>
      </p:pic>
      <p:sp>
        <p:nvSpPr>
          <p:cNvPr id="15" name="TextBox 14">
            <a:extLst>
              <a:ext uri="{FF2B5EF4-FFF2-40B4-BE49-F238E27FC236}">
                <a16:creationId xmlns:a16="http://schemas.microsoft.com/office/drawing/2014/main" id="{A52C7485-F010-CB31-2532-1E01095E3135}"/>
              </a:ext>
            </a:extLst>
          </p:cNvPr>
          <p:cNvSpPr txBox="1"/>
          <p:nvPr/>
        </p:nvSpPr>
        <p:spPr>
          <a:xfrm>
            <a:off x="57728" y="5767879"/>
            <a:ext cx="2743200" cy="830997"/>
          </a:xfrm>
          <a:prstGeom prst="rect">
            <a:avLst/>
          </a:prstGeom>
          <a:noFill/>
        </p:spPr>
        <p:txBody>
          <a:bodyPr wrap="square">
            <a:spAutoFit/>
          </a:bodyPr>
          <a:lstStyle/>
          <a:p>
            <a:r>
              <a:rPr lang="en-IN" sz="1600" dirty="0"/>
              <a:t>Attrition rate has a strong association with single employees in our organization</a:t>
            </a:r>
          </a:p>
        </p:txBody>
      </p:sp>
      <p:pic>
        <p:nvPicPr>
          <p:cNvPr id="17" name="Picture 16">
            <a:extLst>
              <a:ext uri="{FF2B5EF4-FFF2-40B4-BE49-F238E27FC236}">
                <a16:creationId xmlns:a16="http://schemas.microsoft.com/office/drawing/2014/main" id="{2D770422-1E36-8335-4914-F051D8FA86AC}"/>
              </a:ext>
            </a:extLst>
          </p:cNvPr>
          <p:cNvPicPr>
            <a:picLocks noChangeAspect="1"/>
          </p:cNvPicPr>
          <p:nvPr/>
        </p:nvPicPr>
        <p:blipFill>
          <a:blip r:embed="rId4"/>
          <a:stretch>
            <a:fillRect/>
          </a:stretch>
        </p:blipFill>
        <p:spPr>
          <a:xfrm>
            <a:off x="5091971" y="1068534"/>
            <a:ext cx="1598881" cy="1797618"/>
          </a:xfrm>
          <a:prstGeom prst="rect">
            <a:avLst/>
          </a:prstGeom>
          <a:ln w="12700">
            <a:solidFill>
              <a:schemeClr val="tx1"/>
            </a:solidFill>
          </a:ln>
        </p:spPr>
      </p:pic>
      <p:pic>
        <p:nvPicPr>
          <p:cNvPr id="19" name="Picture 18">
            <a:extLst>
              <a:ext uri="{FF2B5EF4-FFF2-40B4-BE49-F238E27FC236}">
                <a16:creationId xmlns:a16="http://schemas.microsoft.com/office/drawing/2014/main" id="{8395A7AE-2ADA-C9BF-6B11-D0ED9BA59B4D}"/>
              </a:ext>
            </a:extLst>
          </p:cNvPr>
          <p:cNvPicPr>
            <a:picLocks noChangeAspect="1"/>
          </p:cNvPicPr>
          <p:nvPr/>
        </p:nvPicPr>
        <p:blipFill>
          <a:blip r:embed="rId5"/>
          <a:stretch>
            <a:fillRect/>
          </a:stretch>
        </p:blipFill>
        <p:spPr>
          <a:xfrm>
            <a:off x="6774627" y="1068533"/>
            <a:ext cx="2462779" cy="1794181"/>
          </a:xfrm>
          <a:prstGeom prst="rect">
            <a:avLst/>
          </a:prstGeom>
          <a:ln w="12700">
            <a:solidFill>
              <a:schemeClr val="tx1"/>
            </a:solidFill>
          </a:ln>
        </p:spPr>
      </p:pic>
      <p:pic>
        <p:nvPicPr>
          <p:cNvPr id="21" name="Picture 20">
            <a:extLst>
              <a:ext uri="{FF2B5EF4-FFF2-40B4-BE49-F238E27FC236}">
                <a16:creationId xmlns:a16="http://schemas.microsoft.com/office/drawing/2014/main" id="{8DCA6F56-BDF1-B910-A62A-90FE51649937}"/>
              </a:ext>
            </a:extLst>
          </p:cNvPr>
          <p:cNvPicPr>
            <a:picLocks noChangeAspect="1"/>
          </p:cNvPicPr>
          <p:nvPr/>
        </p:nvPicPr>
        <p:blipFill>
          <a:blip r:embed="rId6"/>
          <a:stretch>
            <a:fillRect/>
          </a:stretch>
        </p:blipFill>
        <p:spPr>
          <a:xfrm>
            <a:off x="9321181" y="1068534"/>
            <a:ext cx="2787018" cy="1794180"/>
          </a:xfrm>
          <a:prstGeom prst="rect">
            <a:avLst/>
          </a:prstGeom>
          <a:ln w="12700">
            <a:solidFill>
              <a:schemeClr val="tx1"/>
            </a:solidFill>
          </a:ln>
        </p:spPr>
      </p:pic>
      <p:pic>
        <p:nvPicPr>
          <p:cNvPr id="22" name="Picture 4" descr="Findings">
            <a:extLst>
              <a:ext uri="{FF2B5EF4-FFF2-40B4-BE49-F238E27FC236}">
                <a16:creationId xmlns:a16="http://schemas.microsoft.com/office/drawing/2014/main" id="{44E75186-6956-673F-D422-CB8EF68FB0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69AED3-F90C-CB39-DF40-220302E37C59}"/>
              </a:ext>
            </a:extLst>
          </p:cNvPr>
          <p:cNvSpPr txBox="1"/>
          <p:nvPr/>
        </p:nvSpPr>
        <p:spPr>
          <a:xfrm>
            <a:off x="6179574" y="4744167"/>
            <a:ext cx="5928625" cy="1323439"/>
          </a:xfrm>
          <a:prstGeom prst="rect">
            <a:avLst/>
          </a:prstGeom>
          <a:noFill/>
        </p:spPr>
        <p:txBody>
          <a:bodyPr wrap="square">
            <a:spAutoFit/>
          </a:bodyPr>
          <a:lstStyle/>
          <a:p>
            <a:pPr marL="285750" indent="-285750">
              <a:buFont typeface="Arial" panose="020B0604020202020204" pitchFamily="34" charset="0"/>
              <a:buChar char="•"/>
            </a:pPr>
            <a:r>
              <a:rPr lang="en-US" sz="1600" dirty="0"/>
              <a:t>Employees with mid-level income tend to leave the company so as to get higher pay before settling down</a:t>
            </a:r>
          </a:p>
          <a:p>
            <a:pPr marL="285750" indent="-285750">
              <a:buFont typeface="Arial" panose="020B0604020202020204" pitchFamily="34" charset="0"/>
              <a:buChar char="•"/>
            </a:pPr>
            <a:r>
              <a:rPr lang="en-US" sz="1600" dirty="0"/>
              <a:t>Typically employees at a higher pay slab will also be at a higher job level &amp; job opportunities will be saturated compared to lower-paying jobs. So they don’t switch jobs that easily</a:t>
            </a:r>
          </a:p>
        </p:txBody>
      </p:sp>
      <p:sp>
        <p:nvSpPr>
          <p:cNvPr id="3" name="TextBox 2">
            <a:extLst>
              <a:ext uri="{FF2B5EF4-FFF2-40B4-BE49-F238E27FC236}">
                <a16:creationId xmlns:a16="http://schemas.microsoft.com/office/drawing/2014/main" id="{BEC10A5C-41EF-ECF6-BE0E-2610DD1F440B}"/>
              </a:ext>
            </a:extLst>
          </p:cNvPr>
          <p:cNvSpPr txBox="1"/>
          <p:nvPr/>
        </p:nvSpPr>
        <p:spPr>
          <a:xfrm>
            <a:off x="54625" y="5335971"/>
            <a:ext cx="997841" cy="338554"/>
          </a:xfrm>
          <a:prstGeom prst="rect">
            <a:avLst/>
          </a:prstGeom>
          <a:noFill/>
        </p:spPr>
        <p:txBody>
          <a:bodyPr wrap="square">
            <a:spAutoFit/>
          </a:bodyPr>
          <a:lstStyle/>
          <a:p>
            <a:r>
              <a:rPr lang="en-IN" sz="1600" b="1" dirty="0"/>
              <a:t>Inference</a:t>
            </a:r>
            <a:endParaRPr lang="en-IN" sz="1600" dirty="0"/>
          </a:p>
        </p:txBody>
      </p:sp>
      <p:pic>
        <p:nvPicPr>
          <p:cNvPr id="4" name="Picture 3">
            <a:extLst>
              <a:ext uri="{FF2B5EF4-FFF2-40B4-BE49-F238E27FC236}">
                <a16:creationId xmlns:a16="http://schemas.microsoft.com/office/drawing/2014/main" id="{06B0FD06-C2AD-3744-513E-EE50FA9B86EE}"/>
              </a:ext>
            </a:extLst>
          </p:cNvPr>
          <p:cNvPicPr>
            <a:picLocks noChangeAspect="1"/>
          </p:cNvPicPr>
          <p:nvPr/>
        </p:nvPicPr>
        <p:blipFill>
          <a:blip r:embed="rId8"/>
          <a:stretch>
            <a:fillRect/>
          </a:stretch>
        </p:blipFill>
        <p:spPr>
          <a:xfrm>
            <a:off x="1052466" y="5229298"/>
            <a:ext cx="479589" cy="479589"/>
          </a:xfrm>
          <a:prstGeom prst="rect">
            <a:avLst/>
          </a:prstGeom>
        </p:spPr>
      </p:pic>
      <p:sp>
        <p:nvSpPr>
          <p:cNvPr id="10" name="TextBox 9">
            <a:extLst>
              <a:ext uri="{FF2B5EF4-FFF2-40B4-BE49-F238E27FC236}">
                <a16:creationId xmlns:a16="http://schemas.microsoft.com/office/drawing/2014/main" id="{06CEDD2E-6D03-567D-D301-74D92320A435}"/>
              </a:ext>
            </a:extLst>
          </p:cNvPr>
          <p:cNvSpPr txBox="1"/>
          <p:nvPr/>
        </p:nvSpPr>
        <p:spPr>
          <a:xfrm>
            <a:off x="2702605" y="5704642"/>
            <a:ext cx="3476969" cy="1077218"/>
          </a:xfrm>
          <a:prstGeom prst="rect">
            <a:avLst/>
          </a:prstGeom>
          <a:noFill/>
        </p:spPr>
        <p:txBody>
          <a:bodyPr wrap="square">
            <a:spAutoFit/>
          </a:bodyPr>
          <a:lstStyle/>
          <a:p>
            <a:pPr algn="just"/>
            <a:r>
              <a:rPr lang="en-IN" sz="1600" dirty="0"/>
              <a:t>This can be attributed to the possibility that single people have lesser personal commitments and therefore can take the risk of switching various jobs</a:t>
            </a:r>
          </a:p>
        </p:txBody>
      </p:sp>
      <p:sp>
        <p:nvSpPr>
          <p:cNvPr id="12" name="TextBox 11">
            <a:extLst>
              <a:ext uri="{FF2B5EF4-FFF2-40B4-BE49-F238E27FC236}">
                <a16:creationId xmlns:a16="http://schemas.microsoft.com/office/drawing/2014/main" id="{F83A96DB-3A11-DDCA-29CB-926DA51DB85C}"/>
              </a:ext>
            </a:extLst>
          </p:cNvPr>
          <p:cNvSpPr txBox="1"/>
          <p:nvPr/>
        </p:nvSpPr>
        <p:spPr>
          <a:xfrm>
            <a:off x="2752187" y="5355374"/>
            <a:ext cx="1394953" cy="338554"/>
          </a:xfrm>
          <a:prstGeom prst="rect">
            <a:avLst/>
          </a:prstGeom>
          <a:noFill/>
        </p:spPr>
        <p:txBody>
          <a:bodyPr wrap="square">
            <a:spAutoFit/>
          </a:bodyPr>
          <a:lstStyle/>
          <a:p>
            <a:r>
              <a:rPr lang="en-IN" sz="1600" b="1" dirty="0"/>
              <a:t>Interpretation</a:t>
            </a:r>
            <a:endParaRPr lang="en-IN" sz="1600" dirty="0"/>
          </a:p>
        </p:txBody>
      </p:sp>
      <p:pic>
        <p:nvPicPr>
          <p:cNvPr id="14" name="Picture 4" descr="Interpretation - Free miscellaneous icons">
            <a:extLst>
              <a:ext uri="{FF2B5EF4-FFF2-40B4-BE49-F238E27FC236}">
                <a16:creationId xmlns:a16="http://schemas.microsoft.com/office/drawing/2014/main" id="{1F4367EB-CB54-388F-3E6D-20228C9A7C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8854" y="5174133"/>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C2A4321-5924-83D5-5ACA-41072B497512}"/>
              </a:ext>
            </a:extLst>
          </p:cNvPr>
          <p:cNvSpPr txBox="1"/>
          <p:nvPr/>
        </p:nvSpPr>
        <p:spPr>
          <a:xfrm>
            <a:off x="6179574" y="3099957"/>
            <a:ext cx="997841" cy="338554"/>
          </a:xfrm>
          <a:prstGeom prst="rect">
            <a:avLst/>
          </a:prstGeom>
          <a:noFill/>
        </p:spPr>
        <p:txBody>
          <a:bodyPr wrap="square">
            <a:spAutoFit/>
          </a:bodyPr>
          <a:lstStyle/>
          <a:p>
            <a:r>
              <a:rPr lang="en-IN" sz="1600" b="1" dirty="0"/>
              <a:t>Inference</a:t>
            </a:r>
            <a:endParaRPr lang="en-IN" sz="1600" dirty="0"/>
          </a:p>
        </p:txBody>
      </p:sp>
      <p:pic>
        <p:nvPicPr>
          <p:cNvPr id="24" name="Picture 23">
            <a:extLst>
              <a:ext uri="{FF2B5EF4-FFF2-40B4-BE49-F238E27FC236}">
                <a16:creationId xmlns:a16="http://schemas.microsoft.com/office/drawing/2014/main" id="{F8283007-151D-F1E1-5401-EC75C84D7F18}"/>
              </a:ext>
            </a:extLst>
          </p:cNvPr>
          <p:cNvPicPr>
            <a:picLocks noChangeAspect="1"/>
          </p:cNvPicPr>
          <p:nvPr/>
        </p:nvPicPr>
        <p:blipFill>
          <a:blip r:embed="rId8"/>
          <a:stretch>
            <a:fillRect/>
          </a:stretch>
        </p:blipFill>
        <p:spPr>
          <a:xfrm>
            <a:off x="7177415" y="2993284"/>
            <a:ext cx="479589" cy="479589"/>
          </a:xfrm>
          <a:prstGeom prst="rect">
            <a:avLst/>
          </a:prstGeom>
        </p:spPr>
      </p:pic>
      <p:sp>
        <p:nvSpPr>
          <p:cNvPr id="26" name="TextBox 25">
            <a:extLst>
              <a:ext uri="{FF2B5EF4-FFF2-40B4-BE49-F238E27FC236}">
                <a16:creationId xmlns:a16="http://schemas.microsoft.com/office/drawing/2014/main" id="{853DD961-F9CD-E126-8D6F-57159AA6F140}"/>
              </a:ext>
            </a:extLst>
          </p:cNvPr>
          <p:cNvSpPr txBox="1"/>
          <p:nvPr/>
        </p:nvSpPr>
        <p:spPr>
          <a:xfrm>
            <a:off x="6175887" y="3483587"/>
            <a:ext cx="5950374" cy="584775"/>
          </a:xfrm>
          <a:prstGeom prst="rect">
            <a:avLst/>
          </a:prstGeom>
          <a:noFill/>
        </p:spPr>
        <p:txBody>
          <a:bodyPr wrap="square">
            <a:spAutoFit/>
          </a:bodyPr>
          <a:lstStyle/>
          <a:p>
            <a:pPr algn="just"/>
            <a:r>
              <a:rPr lang="en-IN" sz="1600" dirty="0"/>
              <a:t>Attrition rate has a strong association with the monthly income of employees in our organization</a:t>
            </a:r>
          </a:p>
        </p:txBody>
      </p:sp>
      <p:sp>
        <p:nvSpPr>
          <p:cNvPr id="27" name="TextBox 26">
            <a:extLst>
              <a:ext uri="{FF2B5EF4-FFF2-40B4-BE49-F238E27FC236}">
                <a16:creationId xmlns:a16="http://schemas.microsoft.com/office/drawing/2014/main" id="{15059A0A-D339-6D14-6716-2EC85AA06265}"/>
              </a:ext>
            </a:extLst>
          </p:cNvPr>
          <p:cNvSpPr txBox="1"/>
          <p:nvPr/>
        </p:nvSpPr>
        <p:spPr>
          <a:xfrm>
            <a:off x="6172397" y="4275044"/>
            <a:ext cx="1394953" cy="338554"/>
          </a:xfrm>
          <a:prstGeom prst="rect">
            <a:avLst/>
          </a:prstGeom>
          <a:noFill/>
        </p:spPr>
        <p:txBody>
          <a:bodyPr wrap="square">
            <a:spAutoFit/>
          </a:bodyPr>
          <a:lstStyle/>
          <a:p>
            <a:r>
              <a:rPr lang="en-IN" sz="1600" b="1" dirty="0"/>
              <a:t>Interpretation</a:t>
            </a:r>
            <a:endParaRPr lang="en-IN" sz="1600" dirty="0"/>
          </a:p>
        </p:txBody>
      </p:sp>
      <p:pic>
        <p:nvPicPr>
          <p:cNvPr id="28" name="Picture 4" descr="Interpretation - Free miscellaneous icons">
            <a:extLst>
              <a:ext uri="{FF2B5EF4-FFF2-40B4-BE49-F238E27FC236}">
                <a16:creationId xmlns:a16="http://schemas.microsoft.com/office/drawing/2014/main" id="{3EA5F41B-2CEE-EF2D-18B9-47C0DEBF9D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9064" y="4093803"/>
            <a:ext cx="577540" cy="57754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0E7AF3EC-3818-18F7-4FE1-5C05A39BCED4}"/>
              </a:ext>
            </a:extLst>
          </p:cNvPr>
          <p:cNvGrpSpPr/>
          <p:nvPr/>
        </p:nvGrpSpPr>
        <p:grpSpPr>
          <a:xfrm>
            <a:off x="10992024" y="6376380"/>
            <a:ext cx="1300580" cy="338554"/>
            <a:chOff x="10992024" y="6376380"/>
            <a:chExt cx="1300580" cy="338554"/>
          </a:xfrm>
        </p:grpSpPr>
        <p:sp>
          <p:nvSpPr>
            <p:cNvPr id="30" name="Rectangle 29">
              <a:extLst>
                <a:ext uri="{FF2B5EF4-FFF2-40B4-BE49-F238E27FC236}">
                  <a16:creationId xmlns:a16="http://schemas.microsoft.com/office/drawing/2014/main" id="{1CEE1A21-9771-2C40-AA6D-502FC8E2E6BB}"/>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CF3DD11-5C21-CFDA-FF44-6EC98981D4CB}"/>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7</a:t>
              </a:r>
            </a:p>
          </p:txBody>
        </p:sp>
      </p:grpSp>
    </p:spTree>
    <p:extLst>
      <p:ext uri="{BB962C8B-B14F-4D97-AF65-F5344CB8AC3E}">
        <p14:creationId xmlns:p14="http://schemas.microsoft.com/office/powerpoint/2010/main" val="413757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132081-BDFF-8350-1661-87BEC2EEE4BC}"/>
              </a:ext>
            </a:extLst>
          </p:cNvPr>
          <p:cNvSpPr/>
          <p:nvPr/>
        </p:nvSpPr>
        <p:spPr>
          <a:xfrm>
            <a:off x="-3103" y="405055"/>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BFAB5E-63CF-0AFB-006F-8FCC51F8673E}"/>
              </a:ext>
            </a:extLst>
          </p:cNvPr>
          <p:cNvSpPr txBox="1"/>
          <p:nvPr/>
        </p:nvSpPr>
        <p:spPr>
          <a:xfrm>
            <a:off x="1215109" y="213163"/>
            <a:ext cx="3412123" cy="523220"/>
          </a:xfrm>
          <a:prstGeom prst="rect">
            <a:avLst/>
          </a:prstGeom>
          <a:noFill/>
        </p:spPr>
        <p:txBody>
          <a:bodyPr wrap="square" rtlCol="0">
            <a:spAutoFit/>
          </a:bodyPr>
          <a:lstStyle/>
          <a:p>
            <a:pPr algn="ctr"/>
            <a:r>
              <a:rPr lang="en-IN" sz="2800" b="1" dirty="0">
                <a:solidFill>
                  <a:srgbClr val="001524"/>
                </a:solidFill>
              </a:rPr>
              <a:t>Bi-Variate Analysis</a:t>
            </a:r>
          </a:p>
        </p:txBody>
      </p:sp>
      <p:sp>
        <p:nvSpPr>
          <p:cNvPr id="8" name="TextBox 7">
            <a:extLst>
              <a:ext uri="{FF2B5EF4-FFF2-40B4-BE49-F238E27FC236}">
                <a16:creationId xmlns:a16="http://schemas.microsoft.com/office/drawing/2014/main" id="{089B212B-4000-B420-365D-7BCAB7E89512}"/>
              </a:ext>
            </a:extLst>
          </p:cNvPr>
          <p:cNvSpPr txBox="1"/>
          <p:nvPr/>
        </p:nvSpPr>
        <p:spPr>
          <a:xfrm>
            <a:off x="1827221" y="702195"/>
            <a:ext cx="2590802" cy="369332"/>
          </a:xfrm>
          <a:prstGeom prst="rect">
            <a:avLst/>
          </a:prstGeom>
          <a:noFill/>
        </p:spPr>
        <p:txBody>
          <a:bodyPr wrap="square" rtlCol="0">
            <a:spAutoFit/>
          </a:bodyPr>
          <a:lstStyle/>
          <a:p>
            <a:pPr algn="ctr"/>
            <a:r>
              <a:rPr lang="en-IN" b="1" dirty="0"/>
              <a:t>Over Time vs Attrition</a:t>
            </a:r>
          </a:p>
        </p:txBody>
      </p:sp>
      <p:sp>
        <p:nvSpPr>
          <p:cNvPr id="9" name="TextBox 8">
            <a:extLst>
              <a:ext uri="{FF2B5EF4-FFF2-40B4-BE49-F238E27FC236}">
                <a16:creationId xmlns:a16="http://schemas.microsoft.com/office/drawing/2014/main" id="{6E77290F-CC3A-5683-DA7F-514E6EFD211A}"/>
              </a:ext>
            </a:extLst>
          </p:cNvPr>
          <p:cNvSpPr txBox="1"/>
          <p:nvPr/>
        </p:nvSpPr>
        <p:spPr>
          <a:xfrm>
            <a:off x="7989310" y="708059"/>
            <a:ext cx="3362633" cy="369332"/>
          </a:xfrm>
          <a:prstGeom prst="rect">
            <a:avLst/>
          </a:prstGeom>
          <a:noFill/>
        </p:spPr>
        <p:txBody>
          <a:bodyPr wrap="square" rtlCol="0">
            <a:spAutoFit/>
          </a:bodyPr>
          <a:lstStyle/>
          <a:p>
            <a:pPr algn="ctr"/>
            <a:r>
              <a:rPr lang="en-IN" b="1" dirty="0"/>
              <a:t>Total Working Years vs Attrition</a:t>
            </a:r>
          </a:p>
        </p:txBody>
      </p:sp>
      <p:pic>
        <p:nvPicPr>
          <p:cNvPr id="11" name="Picture 10">
            <a:extLst>
              <a:ext uri="{FF2B5EF4-FFF2-40B4-BE49-F238E27FC236}">
                <a16:creationId xmlns:a16="http://schemas.microsoft.com/office/drawing/2014/main" id="{E9B84B8D-0068-879C-D471-31002B56478F}"/>
              </a:ext>
            </a:extLst>
          </p:cNvPr>
          <p:cNvPicPr>
            <a:picLocks noChangeAspect="1"/>
          </p:cNvPicPr>
          <p:nvPr/>
        </p:nvPicPr>
        <p:blipFill>
          <a:blip r:embed="rId2"/>
          <a:stretch>
            <a:fillRect/>
          </a:stretch>
        </p:blipFill>
        <p:spPr>
          <a:xfrm>
            <a:off x="116977" y="1287637"/>
            <a:ext cx="2171716" cy="1968737"/>
          </a:xfrm>
          <a:prstGeom prst="rect">
            <a:avLst/>
          </a:prstGeom>
          <a:ln w="12700">
            <a:solidFill>
              <a:schemeClr val="tx1"/>
            </a:solidFill>
          </a:ln>
        </p:spPr>
      </p:pic>
      <p:pic>
        <p:nvPicPr>
          <p:cNvPr id="13" name="Picture 12">
            <a:extLst>
              <a:ext uri="{FF2B5EF4-FFF2-40B4-BE49-F238E27FC236}">
                <a16:creationId xmlns:a16="http://schemas.microsoft.com/office/drawing/2014/main" id="{B7B8572B-D260-1746-BF75-67C270DB8415}"/>
              </a:ext>
            </a:extLst>
          </p:cNvPr>
          <p:cNvPicPr>
            <a:picLocks noChangeAspect="1"/>
          </p:cNvPicPr>
          <p:nvPr/>
        </p:nvPicPr>
        <p:blipFill>
          <a:blip r:embed="rId3"/>
          <a:stretch>
            <a:fillRect/>
          </a:stretch>
        </p:blipFill>
        <p:spPr>
          <a:xfrm>
            <a:off x="2454823" y="1190050"/>
            <a:ext cx="3735398" cy="2558105"/>
          </a:xfrm>
          <a:prstGeom prst="rect">
            <a:avLst/>
          </a:prstGeom>
          <a:ln w="12700">
            <a:solidFill>
              <a:schemeClr val="tx1"/>
            </a:solidFill>
          </a:ln>
        </p:spPr>
      </p:pic>
      <p:pic>
        <p:nvPicPr>
          <p:cNvPr id="19" name="Picture 18">
            <a:extLst>
              <a:ext uri="{FF2B5EF4-FFF2-40B4-BE49-F238E27FC236}">
                <a16:creationId xmlns:a16="http://schemas.microsoft.com/office/drawing/2014/main" id="{6E3A8186-4D5A-5617-F689-7C14486E6079}"/>
              </a:ext>
            </a:extLst>
          </p:cNvPr>
          <p:cNvPicPr>
            <a:picLocks noChangeAspect="1"/>
          </p:cNvPicPr>
          <p:nvPr/>
        </p:nvPicPr>
        <p:blipFill>
          <a:blip r:embed="rId4"/>
          <a:stretch>
            <a:fillRect/>
          </a:stretch>
        </p:blipFill>
        <p:spPr>
          <a:xfrm>
            <a:off x="7586173" y="1207032"/>
            <a:ext cx="3962429" cy="2524143"/>
          </a:xfrm>
          <a:prstGeom prst="rect">
            <a:avLst/>
          </a:prstGeom>
          <a:ln w="12700">
            <a:solidFill>
              <a:schemeClr val="tx1"/>
            </a:solidFill>
          </a:ln>
        </p:spPr>
      </p:pic>
      <p:pic>
        <p:nvPicPr>
          <p:cNvPr id="22" name="Picture 4" descr="Findings">
            <a:extLst>
              <a:ext uri="{FF2B5EF4-FFF2-40B4-BE49-F238E27FC236}">
                <a16:creationId xmlns:a16="http://schemas.microsoft.com/office/drawing/2014/main" id="{23373363-24A6-0289-FFDE-CA83486169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587" y="156228"/>
            <a:ext cx="859077" cy="687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CFE5E0-26E4-2DB8-9B93-D14F3647F1B4}"/>
              </a:ext>
            </a:extLst>
          </p:cNvPr>
          <p:cNvSpPr txBox="1"/>
          <p:nvPr/>
        </p:nvSpPr>
        <p:spPr>
          <a:xfrm>
            <a:off x="116977" y="5474169"/>
            <a:ext cx="6741023" cy="1323439"/>
          </a:xfrm>
          <a:prstGeom prst="rect">
            <a:avLst/>
          </a:prstGeom>
          <a:noFill/>
        </p:spPr>
        <p:txBody>
          <a:bodyPr wrap="square">
            <a:spAutoFit/>
          </a:bodyPr>
          <a:lstStyle/>
          <a:p>
            <a:r>
              <a:rPr lang="en-IN" sz="1600" dirty="0"/>
              <a:t>Out of 30% of employees in our organization who are performing over time, 29% tend to leave their job. This may be due to:</a:t>
            </a:r>
          </a:p>
          <a:p>
            <a:pPr marL="285750" indent="-285750">
              <a:buFont typeface="Arial" panose="020B0604020202020204" pitchFamily="34" charset="0"/>
              <a:buChar char="•"/>
            </a:pPr>
            <a:r>
              <a:rPr lang="en-IN" sz="1600" dirty="0"/>
              <a:t>        Notion of being underpaid and at the same time being extracted more work</a:t>
            </a:r>
          </a:p>
          <a:p>
            <a:pPr marL="285750" indent="-285750">
              <a:buFont typeface="Arial" panose="020B0604020202020204" pitchFamily="34" charset="0"/>
              <a:buChar char="•"/>
            </a:pPr>
            <a:r>
              <a:rPr lang="en-IN" sz="1600" dirty="0"/>
              <a:t>        Being subjected to over-time under compulsion from higher authorities</a:t>
            </a:r>
          </a:p>
        </p:txBody>
      </p:sp>
      <p:sp>
        <p:nvSpPr>
          <p:cNvPr id="4" name="TextBox 3">
            <a:extLst>
              <a:ext uri="{FF2B5EF4-FFF2-40B4-BE49-F238E27FC236}">
                <a16:creationId xmlns:a16="http://schemas.microsoft.com/office/drawing/2014/main" id="{86CBE5EC-C65E-B511-1B9D-49136A226A35}"/>
              </a:ext>
            </a:extLst>
          </p:cNvPr>
          <p:cNvSpPr txBox="1"/>
          <p:nvPr/>
        </p:nvSpPr>
        <p:spPr>
          <a:xfrm>
            <a:off x="7148856" y="4401905"/>
            <a:ext cx="4861247" cy="584775"/>
          </a:xfrm>
          <a:prstGeom prst="rect">
            <a:avLst/>
          </a:prstGeom>
          <a:noFill/>
        </p:spPr>
        <p:txBody>
          <a:bodyPr wrap="square">
            <a:spAutoFit/>
          </a:bodyPr>
          <a:lstStyle/>
          <a:p>
            <a:r>
              <a:rPr lang="en-IN" sz="1600" dirty="0"/>
              <a:t>Attrition rate in our organization has a moderate negative correlation with the attrition rate</a:t>
            </a:r>
          </a:p>
        </p:txBody>
      </p:sp>
      <p:sp>
        <p:nvSpPr>
          <p:cNvPr id="3" name="TextBox 2">
            <a:extLst>
              <a:ext uri="{FF2B5EF4-FFF2-40B4-BE49-F238E27FC236}">
                <a16:creationId xmlns:a16="http://schemas.microsoft.com/office/drawing/2014/main" id="{A730EACD-56F7-2C9E-AA01-8DDBD519C009}"/>
              </a:ext>
            </a:extLst>
          </p:cNvPr>
          <p:cNvSpPr txBox="1"/>
          <p:nvPr/>
        </p:nvSpPr>
        <p:spPr>
          <a:xfrm>
            <a:off x="54625" y="3914301"/>
            <a:ext cx="997841" cy="338554"/>
          </a:xfrm>
          <a:prstGeom prst="rect">
            <a:avLst/>
          </a:prstGeom>
          <a:noFill/>
        </p:spPr>
        <p:txBody>
          <a:bodyPr wrap="square">
            <a:spAutoFit/>
          </a:bodyPr>
          <a:lstStyle/>
          <a:p>
            <a:r>
              <a:rPr lang="en-IN" sz="1600" b="1" dirty="0"/>
              <a:t>Inference</a:t>
            </a:r>
            <a:endParaRPr lang="en-IN" sz="1600" dirty="0"/>
          </a:p>
        </p:txBody>
      </p:sp>
      <p:pic>
        <p:nvPicPr>
          <p:cNvPr id="5" name="Picture 4">
            <a:extLst>
              <a:ext uri="{FF2B5EF4-FFF2-40B4-BE49-F238E27FC236}">
                <a16:creationId xmlns:a16="http://schemas.microsoft.com/office/drawing/2014/main" id="{4446C2BE-946F-3D8A-2945-1D3A2F6FFB55}"/>
              </a:ext>
            </a:extLst>
          </p:cNvPr>
          <p:cNvPicPr>
            <a:picLocks noChangeAspect="1"/>
          </p:cNvPicPr>
          <p:nvPr/>
        </p:nvPicPr>
        <p:blipFill>
          <a:blip r:embed="rId6"/>
          <a:stretch>
            <a:fillRect/>
          </a:stretch>
        </p:blipFill>
        <p:spPr>
          <a:xfrm>
            <a:off x="1052466" y="3807628"/>
            <a:ext cx="479589" cy="479589"/>
          </a:xfrm>
          <a:prstGeom prst="rect">
            <a:avLst/>
          </a:prstGeom>
        </p:spPr>
      </p:pic>
      <p:sp>
        <p:nvSpPr>
          <p:cNvPr id="12" name="TextBox 11">
            <a:extLst>
              <a:ext uri="{FF2B5EF4-FFF2-40B4-BE49-F238E27FC236}">
                <a16:creationId xmlns:a16="http://schemas.microsoft.com/office/drawing/2014/main" id="{8AA3F771-8906-71BC-064A-199FF6077C22}"/>
              </a:ext>
            </a:extLst>
          </p:cNvPr>
          <p:cNvSpPr txBox="1"/>
          <p:nvPr/>
        </p:nvSpPr>
        <p:spPr>
          <a:xfrm>
            <a:off x="73392" y="4340089"/>
            <a:ext cx="6228731" cy="584775"/>
          </a:xfrm>
          <a:prstGeom prst="rect">
            <a:avLst/>
          </a:prstGeom>
          <a:noFill/>
        </p:spPr>
        <p:txBody>
          <a:bodyPr wrap="square">
            <a:spAutoFit/>
          </a:bodyPr>
          <a:lstStyle/>
          <a:p>
            <a:pPr algn="just"/>
            <a:r>
              <a:rPr lang="en-IN" sz="1600" dirty="0"/>
              <a:t>Attrition rate has a strong positive association with employees being subjected to overtime in our organization</a:t>
            </a:r>
          </a:p>
        </p:txBody>
      </p:sp>
      <p:sp>
        <p:nvSpPr>
          <p:cNvPr id="15" name="TextBox 14">
            <a:extLst>
              <a:ext uri="{FF2B5EF4-FFF2-40B4-BE49-F238E27FC236}">
                <a16:creationId xmlns:a16="http://schemas.microsoft.com/office/drawing/2014/main" id="{36AF116C-E9F4-92FA-0B53-D7C108FDC2AA}"/>
              </a:ext>
            </a:extLst>
          </p:cNvPr>
          <p:cNvSpPr txBox="1"/>
          <p:nvPr/>
        </p:nvSpPr>
        <p:spPr>
          <a:xfrm>
            <a:off x="7148856" y="3991881"/>
            <a:ext cx="997841" cy="338554"/>
          </a:xfrm>
          <a:prstGeom prst="rect">
            <a:avLst/>
          </a:prstGeom>
          <a:noFill/>
        </p:spPr>
        <p:txBody>
          <a:bodyPr wrap="square">
            <a:spAutoFit/>
          </a:bodyPr>
          <a:lstStyle/>
          <a:p>
            <a:r>
              <a:rPr lang="en-IN" sz="1600" b="1" dirty="0"/>
              <a:t>Inference</a:t>
            </a:r>
            <a:endParaRPr lang="en-IN" sz="1600" dirty="0"/>
          </a:p>
        </p:txBody>
      </p:sp>
      <p:pic>
        <p:nvPicPr>
          <p:cNvPr id="16" name="Picture 15">
            <a:extLst>
              <a:ext uri="{FF2B5EF4-FFF2-40B4-BE49-F238E27FC236}">
                <a16:creationId xmlns:a16="http://schemas.microsoft.com/office/drawing/2014/main" id="{E1F0FA83-AA4E-AEE8-2C66-4B070F365C6B}"/>
              </a:ext>
            </a:extLst>
          </p:cNvPr>
          <p:cNvPicPr>
            <a:picLocks noChangeAspect="1"/>
          </p:cNvPicPr>
          <p:nvPr/>
        </p:nvPicPr>
        <p:blipFill>
          <a:blip r:embed="rId6"/>
          <a:stretch>
            <a:fillRect/>
          </a:stretch>
        </p:blipFill>
        <p:spPr>
          <a:xfrm>
            <a:off x="8146697" y="3885208"/>
            <a:ext cx="479589" cy="479589"/>
          </a:xfrm>
          <a:prstGeom prst="rect">
            <a:avLst/>
          </a:prstGeom>
        </p:spPr>
      </p:pic>
      <p:sp>
        <p:nvSpPr>
          <p:cNvPr id="17" name="TextBox 16">
            <a:extLst>
              <a:ext uri="{FF2B5EF4-FFF2-40B4-BE49-F238E27FC236}">
                <a16:creationId xmlns:a16="http://schemas.microsoft.com/office/drawing/2014/main" id="{A4C93AD4-09F1-4AC7-D23C-305681A5D52D}"/>
              </a:ext>
            </a:extLst>
          </p:cNvPr>
          <p:cNvSpPr txBox="1"/>
          <p:nvPr/>
        </p:nvSpPr>
        <p:spPr>
          <a:xfrm>
            <a:off x="54625" y="5051211"/>
            <a:ext cx="1394953" cy="338554"/>
          </a:xfrm>
          <a:prstGeom prst="rect">
            <a:avLst/>
          </a:prstGeom>
          <a:noFill/>
        </p:spPr>
        <p:txBody>
          <a:bodyPr wrap="square">
            <a:spAutoFit/>
          </a:bodyPr>
          <a:lstStyle/>
          <a:p>
            <a:r>
              <a:rPr lang="en-IN" sz="1600" b="1" dirty="0"/>
              <a:t>Interpretation</a:t>
            </a:r>
            <a:endParaRPr lang="en-IN" sz="1600" dirty="0"/>
          </a:p>
        </p:txBody>
      </p:sp>
      <p:pic>
        <p:nvPicPr>
          <p:cNvPr id="18" name="Picture 4" descr="Interpretation - Free miscellaneous icons">
            <a:extLst>
              <a:ext uri="{FF2B5EF4-FFF2-40B4-BE49-F238E27FC236}">
                <a16:creationId xmlns:a16="http://schemas.microsoft.com/office/drawing/2014/main" id="{1794F14E-237F-77A6-7785-819A5531CC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1292" y="4874886"/>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58C4EF9-D6F4-E7A2-C56D-BABBA8743CF7}"/>
              </a:ext>
            </a:extLst>
          </p:cNvPr>
          <p:cNvSpPr txBox="1"/>
          <p:nvPr/>
        </p:nvSpPr>
        <p:spPr>
          <a:xfrm>
            <a:off x="7123753" y="5101189"/>
            <a:ext cx="1394953" cy="338554"/>
          </a:xfrm>
          <a:prstGeom prst="rect">
            <a:avLst/>
          </a:prstGeom>
          <a:noFill/>
        </p:spPr>
        <p:txBody>
          <a:bodyPr wrap="square">
            <a:spAutoFit/>
          </a:bodyPr>
          <a:lstStyle/>
          <a:p>
            <a:r>
              <a:rPr lang="en-IN" sz="1600" b="1" dirty="0"/>
              <a:t>Interpretation</a:t>
            </a:r>
            <a:endParaRPr lang="en-IN" sz="1600" dirty="0"/>
          </a:p>
        </p:txBody>
      </p:sp>
      <p:pic>
        <p:nvPicPr>
          <p:cNvPr id="21" name="Picture 4" descr="Interpretation - Free miscellaneous icons">
            <a:extLst>
              <a:ext uri="{FF2B5EF4-FFF2-40B4-BE49-F238E27FC236}">
                <a16:creationId xmlns:a16="http://schemas.microsoft.com/office/drawing/2014/main" id="{33EB645C-A172-3F73-688B-657F7C57AE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0420" y="4924864"/>
            <a:ext cx="577540" cy="57754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D77DA28-C941-7DE8-8C73-8E072DBFF7E7}"/>
              </a:ext>
            </a:extLst>
          </p:cNvPr>
          <p:cNvSpPr txBox="1"/>
          <p:nvPr/>
        </p:nvSpPr>
        <p:spPr>
          <a:xfrm>
            <a:off x="7061120" y="5502404"/>
            <a:ext cx="5036717" cy="1077218"/>
          </a:xfrm>
          <a:prstGeom prst="rect">
            <a:avLst/>
          </a:prstGeom>
          <a:noFill/>
        </p:spPr>
        <p:txBody>
          <a:bodyPr wrap="square">
            <a:spAutoFit/>
          </a:bodyPr>
          <a:lstStyle/>
          <a:p>
            <a:pPr algn="just"/>
            <a:r>
              <a:rPr lang="en-IN" sz="1600" dirty="0"/>
              <a:t>This can be attributed to the possibility that 0-2 years experienced will be relatively young &amp; have lesser personal commitments and therefore can take the risk of switching various jobs</a:t>
            </a:r>
          </a:p>
        </p:txBody>
      </p:sp>
      <p:grpSp>
        <p:nvGrpSpPr>
          <p:cNvPr id="27" name="Group 26">
            <a:extLst>
              <a:ext uri="{FF2B5EF4-FFF2-40B4-BE49-F238E27FC236}">
                <a16:creationId xmlns:a16="http://schemas.microsoft.com/office/drawing/2014/main" id="{9D213BE3-F4D6-DAA6-07CC-B109CDF38FF3}"/>
              </a:ext>
            </a:extLst>
          </p:cNvPr>
          <p:cNvGrpSpPr/>
          <p:nvPr/>
        </p:nvGrpSpPr>
        <p:grpSpPr>
          <a:xfrm>
            <a:off x="10992024" y="6376380"/>
            <a:ext cx="1300580" cy="338554"/>
            <a:chOff x="10992024" y="6376380"/>
            <a:chExt cx="1300580" cy="338554"/>
          </a:xfrm>
        </p:grpSpPr>
        <p:sp>
          <p:nvSpPr>
            <p:cNvPr id="28" name="Rectangle 27">
              <a:extLst>
                <a:ext uri="{FF2B5EF4-FFF2-40B4-BE49-F238E27FC236}">
                  <a16:creationId xmlns:a16="http://schemas.microsoft.com/office/drawing/2014/main" id="{6003F62D-F8A9-295C-87CB-F02120AD16E3}"/>
                </a:ext>
              </a:extLst>
            </p:cNvPr>
            <p:cNvSpPr/>
            <p:nvPr/>
          </p:nvSpPr>
          <p:spPr>
            <a:xfrm>
              <a:off x="10992024" y="6447461"/>
              <a:ext cx="1205938" cy="196392"/>
            </a:xfrm>
            <a:prstGeom prst="rect">
              <a:avLst/>
            </a:prstGeom>
            <a:solidFill>
              <a:srgbClr val="001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0F2E6E0-41C6-FAD9-37E2-C047C192B336}"/>
                </a:ext>
              </a:extLst>
            </p:cNvPr>
            <p:cNvSpPr txBox="1"/>
            <p:nvPr/>
          </p:nvSpPr>
          <p:spPr>
            <a:xfrm>
              <a:off x="11662112" y="6376380"/>
              <a:ext cx="630492" cy="338554"/>
            </a:xfrm>
            <a:prstGeom prst="rect">
              <a:avLst/>
            </a:prstGeom>
            <a:noFill/>
          </p:spPr>
          <p:txBody>
            <a:bodyPr wrap="square" rtlCol="0">
              <a:spAutoFit/>
            </a:bodyPr>
            <a:lstStyle/>
            <a:p>
              <a:r>
                <a:rPr lang="en-IN" sz="1600" b="1" dirty="0">
                  <a:solidFill>
                    <a:schemeClr val="bg1"/>
                  </a:solidFill>
                </a:rPr>
                <a:t>8</a:t>
              </a:r>
            </a:p>
          </p:txBody>
        </p:sp>
      </p:grpSp>
    </p:spTree>
    <p:extLst>
      <p:ext uri="{BB962C8B-B14F-4D97-AF65-F5344CB8AC3E}">
        <p14:creationId xmlns:p14="http://schemas.microsoft.com/office/powerpoint/2010/main" val="269507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TotalTime>
  <Words>1989</Words>
  <Application>Microsoft Office PowerPoint</Application>
  <PresentationFormat>Widescreen</PresentationFormat>
  <Paragraphs>211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velpandian</dc:creator>
  <cp:lastModifiedBy>Aswin Kumar</cp:lastModifiedBy>
  <cp:revision>61</cp:revision>
  <dcterms:created xsi:type="dcterms:W3CDTF">2022-10-07T16:51:14Z</dcterms:created>
  <dcterms:modified xsi:type="dcterms:W3CDTF">2022-10-24T03:42:04Z</dcterms:modified>
</cp:coreProperties>
</file>