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65" r:id="rId4"/>
    <p:sldId id="257" r:id="rId5"/>
    <p:sldId id="266" r:id="rId6"/>
    <p:sldId id="267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5259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41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605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67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34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6655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406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5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2804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002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191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306533-6352-41FA-8274-5E38B89E3DE1}" type="datetimeFigureOut">
              <a:rPr lang="en-US" smtClean="0"/>
              <a:t>5/26/2024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8DEDB-C41B-451E-BF90-4B4F6B1100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66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samtools.github.io/hts-specs/" TargetMode="External"/><Relationship Id="rId3" Type="http://schemas.openxmlformats.org/officeDocument/2006/relationships/hyperlink" Target="http://genome.ucsc.edu/goldenPath/help/bigBed.html" TargetMode="External"/><Relationship Id="rId7" Type="http://schemas.openxmlformats.org/officeDocument/2006/relationships/hyperlink" Target="https://plastid.readthedocs.io/en/latest/concepts/BAM" TargetMode="External"/><Relationship Id="rId12" Type="http://schemas.openxmlformats.org/officeDocument/2006/relationships/image" Target="../media/image4.png"/><Relationship Id="rId2" Type="http://schemas.openxmlformats.org/officeDocument/2006/relationships/hyperlink" Target="http://genome.ucsc.edu/FAQ/FAQformat.html#format1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genome.ucsc.edu/FAQ/FAQformat.html#format2" TargetMode="External"/><Relationship Id="rId11" Type="http://schemas.openxmlformats.org/officeDocument/2006/relationships/hyperlink" Target="http://genome.ucsc.edu/goldenpath/help/wiggle.html" TargetMode="External"/><Relationship Id="rId5" Type="http://schemas.openxmlformats.org/officeDocument/2006/relationships/hyperlink" Target="http://www.sequenceontology.org/gff3.shtml" TargetMode="External"/><Relationship Id="rId10" Type="http://schemas.openxmlformats.org/officeDocument/2006/relationships/hyperlink" Target="http://genome.ucsc.edu/goldenPath/help/bigWig.html" TargetMode="External"/><Relationship Id="rId4" Type="http://schemas.openxmlformats.org/officeDocument/2006/relationships/hyperlink" Target="http://mblab.wustl.edu/GTF22.html" TargetMode="External"/><Relationship Id="rId9" Type="http://schemas.openxmlformats.org/officeDocument/2006/relationships/hyperlink" Target="http://genome.ucsc.edu/goldenpath/help/bedgraph.html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708295"/>
            <a:ext cx="9144000" cy="1051494"/>
          </a:xfrm>
        </p:spPr>
        <p:txBody>
          <a:bodyPr/>
          <a:lstStyle/>
          <a:p>
            <a:r>
              <a:rPr lang="de-DE" dirty="0" smtClean="0"/>
              <a:t>Genomic data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805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Definitions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Genome assembly: </a:t>
            </a:r>
          </a:p>
          <a:p>
            <a:pPr lvl="1"/>
            <a:r>
              <a:rPr lang="de-DE" dirty="0" smtClean="0"/>
              <a:t>A computational representation of a genome. Different versions are available. </a:t>
            </a:r>
          </a:p>
          <a:p>
            <a:pPr lvl="1"/>
            <a:r>
              <a:rPr lang="de-DE" dirty="0" smtClean="0"/>
              <a:t>Human:</a:t>
            </a:r>
          </a:p>
          <a:p>
            <a:pPr lvl="2"/>
            <a:r>
              <a:rPr lang="de-DE" dirty="0" smtClean="0"/>
              <a:t>hg19 - </a:t>
            </a:r>
            <a:r>
              <a:rPr lang="en-US" dirty="0" smtClean="0"/>
              <a:t>GRCh37</a:t>
            </a:r>
            <a:endParaRPr lang="de-DE" dirty="0" smtClean="0"/>
          </a:p>
          <a:p>
            <a:pPr lvl="2"/>
            <a:r>
              <a:rPr lang="de-DE" dirty="0" smtClean="0"/>
              <a:t>hg38 - GRCh38</a:t>
            </a:r>
          </a:p>
          <a:p>
            <a:pPr lvl="2"/>
            <a:r>
              <a:rPr lang="de-DE" dirty="0" smtClean="0"/>
              <a:t>T2T</a:t>
            </a:r>
          </a:p>
          <a:p>
            <a:pPr lvl="1"/>
            <a:r>
              <a:rPr lang="de-DE" dirty="0" smtClean="0"/>
              <a:t>Mouse</a:t>
            </a:r>
          </a:p>
          <a:p>
            <a:pPr lvl="2"/>
            <a:r>
              <a:rPr lang="de-DE" dirty="0" smtClean="0"/>
              <a:t>mm10 </a:t>
            </a:r>
          </a:p>
          <a:p>
            <a:pPr lvl="2"/>
            <a:r>
              <a:rPr lang="de-DE" dirty="0" smtClean="0"/>
              <a:t>Mm39 - </a:t>
            </a:r>
            <a:r>
              <a:rPr lang="en-US" dirty="0"/>
              <a:t>GRCm39 </a:t>
            </a:r>
            <a:endParaRPr lang="en-US" dirty="0" smtClean="0"/>
          </a:p>
          <a:p>
            <a:pPr lvl="2"/>
            <a:endParaRPr lang="de-DE" dirty="0"/>
          </a:p>
          <a:p>
            <a:pPr lvl="1"/>
            <a:r>
              <a:rPr lang="de-DE" dirty="0" smtClean="0"/>
              <a:t>Chromosome names: chr1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8836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Coordinates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de-DE" sz="1800" dirty="0" smtClean="0"/>
              <a:t>Chromosome name: „chr1“ or „1“ (UCSC vs NCBI) </a:t>
            </a:r>
          </a:p>
          <a:p>
            <a:r>
              <a:rPr lang="de-DE" sz="1800" dirty="0" smtClean="0"/>
              <a:t>Start position</a:t>
            </a:r>
          </a:p>
          <a:p>
            <a:r>
              <a:rPr lang="de-DE" sz="1800" dirty="0" smtClean="0"/>
              <a:t>End position </a:t>
            </a:r>
          </a:p>
          <a:p>
            <a:r>
              <a:rPr lang="de-DE" sz="1800" dirty="0" smtClean="0"/>
              <a:t>Chromosome strand </a:t>
            </a:r>
          </a:p>
          <a:p>
            <a:pPr lvl="1"/>
            <a:r>
              <a:rPr lang="en-US" sz="1600" dirty="0"/>
              <a:t>‘+’ for the forward strand</a:t>
            </a:r>
          </a:p>
          <a:p>
            <a:pPr lvl="1"/>
            <a:r>
              <a:rPr lang="en-US" sz="1600" dirty="0"/>
              <a:t>‘-’ for the reverse stranded</a:t>
            </a:r>
          </a:p>
          <a:p>
            <a:pPr lvl="1"/>
            <a:r>
              <a:rPr lang="en-US" sz="1600" dirty="0" smtClean="0"/>
              <a:t>‘*’ </a:t>
            </a:r>
            <a:r>
              <a:rPr lang="en-US" sz="1600" dirty="0"/>
              <a:t>for both strands / </a:t>
            </a:r>
            <a:r>
              <a:rPr lang="en-US" sz="1600" dirty="0" err="1"/>
              <a:t>unstranded</a:t>
            </a:r>
            <a:r>
              <a:rPr lang="en-US" sz="1600" dirty="0"/>
              <a:t> </a:t>
            </a:r>
            <a:r>
              <a:rPr lang="en-US" sz="1600" dirty="0" smtClean="0"/>
              <a:t>features</a:t>
            </a:r>
          </a:p>
          <a:p>
            <a:r>
              <a:rPr lang="de-DE" sz="2000" dirty="0" smtClean="0"/>
              <a:t>Start &lt;= end</a:t>
            </a:r>
          </a:p>
          <a:p>
            <a:r>
              <a:rPr lang="de-DE" sz="2000" dirty="0" smtClean="0"/>
              <a:t>Counting from 0 or 1</a:t>
            </a:r>
          </a:p>
          <a:p>
            <a:endParaRPr lang="de-DE" sz="2000" dirty="0"/>
          </a:p>
          <a:p>
            <a:r>
              <a:rPr lang="de-DE" sz="2000" dirty="0" smtClean="0"/>
              <a:t> Half-open vs fully-closed coordinates</a:t>
            </a:r>
            <a:endParaRPr lang="en-US" sz="2000" dirty="0" smtClean="0"/>
          </a:p>
          <a:p>
            <a:pPr marL="457200" lvl="1" indent="0">
              <a:buNone/>
            </a:pPr>
            <a:endParaRPr lang="en-US" sz="16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7766" y="4292451"/>
            <a:ext cx="3752490" cy="89796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3870" y="5300469"/>
            <a:ext cx="3635495" cy="101143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14906" y="1587261"/>
            <a:ext cx="3849444" cy="255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7159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Coordinates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04517695"/>
              </p:ext>
            </p:extLst>
          </p:nvPr>
        </p:nvGraphicFramePr>
        <p:xfrm>
          <a:off x="1014260" y="1791122"/>
          <a:ext cx="3833785" cy="4562878"/>
        </p:xfrm>
        <a:graphic>
          <a:graphicData uri="http://schemas.openxmlformats.org/drawingml/2006/table">
            <a:tbl>
              <a:tblPr/>
              <a:tblGrid>
                <a:gridCol w="1030200">
                  <a:extLst>
                    <a:ext uri="{9D8B030D-6E8A-4147-A177-3AD203B41FA5}">
                      <a16:colId xmlns:a16="http://schemas.microsoft.com/office/drawing/2014/main" val="2962435918"/>
                    </a:ext>
                  </a:extLst>
                </a:gridCol>
                <a:gridCol w="854016">
                  <a:extLst>
                    <a:ext uri="{9D8B030D-6E8A-4147-A177-3AD203B41FA5}">
                      <a16:colId xmlns:a16="http://schemas.microsoft.com/office/drawing/2014/main" val="423792654"/>
                    </a:ext>
                  </a:extLst>
                </a:gridCol>
                <a:gridCol w="1949569">
                  <a:extLst>
                    <a:ext uri="{9D8B030D-6E8A-4147-A177-3AD203B41FA5}">
                      <a16:colId xmlns:a16="http://schemas.microsoft.com/office/drawing/2014/main" val="1359175841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Format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Index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b="1">
                          <a:effectLst/>
                        </a:rPr>
                        <a:t>End coordinates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892048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2"/>
                        </a:rPr>
                        <a:t>BED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Half-open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83986999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3"/>
                        </a:rPr>
                        <a:t>BigBed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Half-open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129527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4"/>
                        </a:rPr>
                        <a:t>GTF2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Fully-closed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7459042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5"/>
                        </a:rPr>
                        <a:t>GFF3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Fully closed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395022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Other GFFs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Either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Either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24678714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6"/>
                        </a:rPr>
                        <a:t>PSL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Half-open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278501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7"/>
                        </a:rPr>
                        <a:t>SAM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n/a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568575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8"/>
                        </a:rPr>
                        <a:t>BAM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n/a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1041968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bowtie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n/a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6642337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 dirty="0" err="1">
                          <a:solidFill>
                            <a:srgbClr val="2980B9"/>
                          </a:solidFill>
                          <a:effectLst/>
                          <a:hlinkClick r:id="rId9"/>
                        </a:rPr>
                        <a:t>bedGraph</a:t>
                      </a:r>
                      <a:endParaRPr lang="en-US" sz="1400" dirty="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Half-open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31145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10"/>
                        </a:rPr>
                        <a:t>BigWig</a:t>
                      </a:r>
                      <a:r>
                        <a:rPr lang="en-US" sz="1400">
                          <a:effectLst/>
                        </a:rPr>
                        <a:t>*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0 or 1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Half-open or n/a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CFCF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56415156"/>
                  </a:ext>
                </a:extLst>
              </a:tr>
              <a:tr h="334718">
                <a:tc>
                  <a:txBody>
                    <a:bodyPr/>
                    <a:lstStyle/>
                    <a:p>
                      <a:pPr fontAlgn="ctr"/>
                      <a:r>
                        <a:rPr lang="en-US" sz="1400" u="none" strike="noStrike">
                          <a:solidFill>
                            <a:srgbClr val="2980B9"/>
                          </a:solidFill>
                          <a:effectLst/>
                          <a:hlinkClick r:id="rId11"/>
                        </a:rPr>
                        <a:t>Wiggle</a:t>
                      </a:r>
                      <a:endParaRPr lang="en-US" sz="1400">
                        <a:effectLst/>
                      </a:endParaRP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>
                          <a:effectLst/>
                        </a:rPr>
                        <a:t>1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tc>
                  <a:txBody>
                    <a:bodyPr/>
                    <a:lstStyle/>
                    <a:p>
                      <a:pPr fontAlgn="ctr"/>
                      <a:r>
                        <a:rPr lang="en-US" sz="1400" dirty="0">
                          <a:effectLst/>
                        </a:rPr>
                        <a:t>n/a</a:t>
                      </a:r>
                    </a:p>
                  </a:txBody>
                  <a:tcPr marL="119542" marR="119542" marT="59771" marB="59771" anchor="ctr">
                    <a:lnL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E1E4E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8251527"/>
                  </a:ext>
                </a:extLst>
              </a:tr>
            </a:tbl>
          </a:graphicData>
        </a:graphic>
      </p:graphicFrame>
      <p:pic>
        <p:nvPicPr>
          <p:cNvPr id="2050" name="Picture 2" descr="finalgrid"/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3403" y="1690688"/>
            <a:ext cx="5289343" cy="44684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11354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7484"/>
          </a:xfrm>
        </p:spPr>
        <p:txBody>
          <a:bodyPr>
            <a:normAutofit fontScale="92500" lnSpcReduction="20000"/>
          </a:bodyPr>
          <a:lstStyle/>
          <a:p>
            <a:r>
              <a:rPr lang="de-DE" dirty="0" smtClean="0"/>
              <a:t>Sequence formats:</a:t>
            </a:r>
          </a:p>
          <a:p>
            <a:pPr lvl="1"/>
            <a:r>
              <a:rPr lang="de-DE" dirty="0" smtClean="0"/>
              <a:t>FASTA, FASTQ</a:t>
            </a:r>
          </a:p>
          <a:p>
            <a:r>
              <a:rPr lang="de-DE" dirty="0" smtClean="0"/>
              <a:t>Alignment formats:</a:t>
            </a:r>
          </a:p>
          <a:p>
            <a:pPr lvl="1"/>
            <a:r>
              <a:rPr lang="de-DE" dirty="0" smtClean="0"/>
              <a:t>BAM, SAM, CRAM</a:t>
            </a:r>
          </a:p>
          <a:p>
            <a:r>
              <a:rPr lang="de-DE" dirty="0" smtClean="0"/>
              <a:t>Variants:</a:t>
            </a:r>
          </a:p>
          <a:p>
            <a:pPr lvl="1"/>
            <a:r>
              <a:rPr lang="de-DE" dirty="0" smtClean="0"/>
              <a:t>vcf</a:t>
            </a:r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/>
          </a:p>
          <a:p>
            <a:pPr lvl="1"/>
            <a:endParaRPr lang="de-DE" dirty="0" smtClean="0"/>
          </a:p>
          <a:p>
            <a:pPr lvl="1"/>
            <a:endParaRPr lang="de-DE" dirty="0" smtClean="0"/>
          </a:p>
          <a:p>
            <a:pPr lvl="1"/>
            <a:r>
              <a:rPr lang="de-DE" sz="1900" dirty="0" smtClean="0"/>
              <a:t>Maf: </a:t>
            </a:r>
            <a:r>
              <a:rPr lang="en-US" sz="1900" dirty="0"/>
              <a:t>m</a:t>
            </a:r>
            <a:r>
              <a:rPr lang="en-US" sz="1900" dirty="0" smtClean="0"/>
              <a:t>andatory fields: </a:t>
            </a:r>
            <a:r>
              <a:rPr lang="en-US" sz="1900" dirty="0" err="1" smtClean="0"/>
              <a:t>Hugo_Symbol</a:t>
            </a:r>
            <a:r>
              <a:rPr lang="en-US" sz="1900" dirty="0" smtClean="0"/>
              <a:t>, Chromosome, </a:t>
            </a:r>
            <a:r>
              <a:rPr lang="en-US" sz="1900" dirty="0" err="1" smtClean="0"/>
              <a:t>Start_Position</a:t>
            </a:r>
            <a:r>
              <a:rPr lang="en-US" sz="1900" dirty="0" smtClean="0"/>
              <a:t>, </a:t>
            </a:r>
            <a:r>
              <a:rPr lang="en-US" sz="1900" dirty="0" err="1" smtClean="0"/>
              <a:t>End_Position</a:t>
            </a:r>
            <a:r>
              <a:rPr lang="en-US" sz="1900" dirty="0" smtClean="0"/>
              <a:t>, </a:t>
            </a:r>
            <a:r>
              <a:rPr lang="en-US" sz="1900" dirty="0" err="1" smtClean="0"/>
              <a:t>Reference_Allele</a:t>
            </a:r>
            <a:r>
              <a:rPr lang="en-US" sz="1900" dirty="0" smtClean="0"/>
              <a:t>, Tumor_Seq_Allele2, </a:t>
            </a:r>
            <a:r>
              <a:rPr lang="en-US" sz="1900" dirty="0" err="1" smtClean="0"/>
              <a:t>Variant_Classification</a:t>
            </a:r>
            <a:r>
              <a:rPr lang="en-US" sz="1900" dirty="0" smtClean="0"/>
              <a:t>, </a:t>
            </a:r>
            <a:r>
              <a:rPr lang="en-US" sz="1900" dirty="0" err="1" smtClean="0"/>
              <a:t>Variant_Type</a:t>
            </a:r>
            <a:r>
              <a:rPr lang="en-US" sz="1900" dirty="0" smtClean="0"/>
              <a:t> and </a:t>
            </a:r>
            <a:r>
              <a:rPr lang="en-US" sz="1900" dirty="0" err="1" smtClean="0"/>
              <a:t>Tumor_Sample_Barcode</a:t>
            </a:r>
            <a:r>
              <a:rPr lang="en-US" sz="1900" dirty="0" smtClean="0"/>
              <a:t>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 dirty="0" smtClean="0"/>
              <a:t>Some important file types</a:t>
            </a:r>
            <a:endParaRPr lang="en-US" dirty="0"/>
          </a:p>
        </p:txBody>
      </p:sp>
      <p:pic>
        <p:nvPicPr>
          <p:cNvPr id="3076" name="Picture 4" descr="A sample of the Multi-FASTA file. | Download Scientific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529" y="1477183"/>
            <a:ext cx="3872961" cy="113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FASTQ fil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91" y="1224095"/>
            <a:ext cx="3045819" cy="1712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SAM &amp; BAM - Bioinformaticament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2618" y="3071961"/>
            <a:ext cx="4659692" cy="2481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Learning the VCF format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98" y="3928071"/>
            <a:ext cx="4555424" cy="18748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42975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Some important file 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GTF, GFF</a:t>
            </a:r>
          </a:p>
          <a:p>
            <a:endParaRPr lang="de-DE" dirty="0"/>
          </a:p>
          <a:p>
            <a:r>
              <a:rPr lang="de-DE" dirty="0" smtClean="0"/>
              <a:t>BED, bedGraph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8277" y="2829774"/>
            <a:ext cx="6588370" cy="3783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9450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785446"/>
            <a:ext cx="10515600" cy="5391517"/>
          </a:xfrm>
        </p:spPr>
        <p:txBody>
          <a:bodyPr>
            <a:normAutofit lnSpcReduction="10000"/>
          </a:bodyPr>
          <a:lstStyle/>
          <a:p>
            <a:pPr marL="514350" indent="-514350">
              <a:buAutoNum type="arabicPeriod"/>
            </a:pPr>
            <a:r>
              <a:rPr lang="de-DE" dirty="0" smtClean="0"/>
              <a:t>Module</a:t>
            </a:r>
          </a:p>
          <a:p>
            <a:pPr marL="971550" lvl="1" indent="-514350">
              <a:buAutoNum type="arabicPeriod"/>
            </a:pPr>
            <a:r>
              <a:rPr lang="de-DE" dirty="0" smtClean="0"/>
              <a:t>S4 Classes, Granges, SummarizedExperiment, UCSC browser</a:t>
            </a:r>
          </a:p>
          <a:p>
            <a:pPr marL="514350" indent="-514350">
              <a:buAutoNum type="arabicPeriod"/>
            </a:pPr>
            <a:r>
              <a:rPr lang="de-DE" dirty="0" smtClean="0"/>
              <a:t>Differential gene expression analysis</a:t>
            </a:r>
          </a:p>
          <a:p>
            <a:pPr marL="971550" lvl="1" indent="-514350">
              <a:buAutoNum type="arabicPeriod"/>
            </a:pPr>
            <a:r>
              <a:rPr lang="de-DE" dirty="0" smtClean="0"/>
              <a:t>Annotation packages, conversion of Ids</a:t>
            </a:r>
          </a:p>
          <a:p>
            <a:pPr marL="971550" lvl="1" indent="-514350">
              <a:buAutoNum type="arabicPeriod"/>
            </a:pPr>
            <a:r>
              <a:rPr lang="de-DE" dirty="0" smtClean="0"/>
              <a:t>Analysis of RNASeq data, models, normalization, visualization, batch effect correction</a:t>
            </a:r>
          </a:p>
          <a:p>
            <a:pPr marL="971550" lvl="1" indent="-514350">
              <a:buAutoNum type="arabicPeriod"/>
            </a:pPr>
            <a:r>
              <a:rPr lang="de-DE" dirty="0" smtClean="0"/>
              <a:t>Enrichment analysis, pathway analysis</a:t>
            </a:r>
          </a:p>
          <a:p>
            <a:pPr marL="514350" indent="-514350">
              <a:buAutoNum type="arabicPeriod" startAt="3"/>
            </a:pPr>
            <a:r>
              <a:rPr lang="de-DE" dirty="0" smtClean="0"/>
              <a:t>Mutation analysis, CNVs, visualization</a:t>
            </a:r>
          </a:p>
          <a:p>
            <a:pPr marL="914400" lvl="1" indent="-457200">
              <a:buAutoNum type="arabicPeriod"/>
            </a:pPr>
            <a:r>
              <a:rPr lang="de-DE" dirty="0" smtClean="0"/>
              <a:t>Working with mutation data</a:t>
            </a:r>
          </a:p>
          <a:p>
            <a:pPr marL="914400" lvl="1" indent="-457200">
              <a:buAutoNum type="arabicPeriod"/>
            </a:pPr>
            <a:r>
              <a:rPr lang="de-DE" dirty="0" smtClean="0"/>
              <a:t>Visualizing genomic data, heatmaps, other types of plots</a:t>
            </a:r>
          </a:p>
          <a:p>
            <a:pPr marL="457200" indent="-457200">
              <a:buAutoNum type="arabicPeriod" startAt="3"/>
            </a:pPr>
            <a:r>
              <a:rPr lang="de-DE" dirty="0" smtClean="0"/>
              <a:t>Single cell analysis?, Analysis of interval data (methylation, ATAC-seq, ChiP-seq)?</a:t>
            </a:r>
          </a:p>
          <a:p>
            <a:pPr marL="914400" lvl="1" indent="-457200">
              <a:buAutoNum type="arabicPeriod" startAt="3"/>
            </a:pPr>
            <a:r>
              <a:rPr lang="de-DE" dirty="0" smtClean="0"/>
              <a:t>Reproducible programming</a:t>
            </a:r>
            <a:endParaRPr lang="de-DE" dirty="0"/>
          </a:p>
          <a:p>
            <a:pPr>
              <a:buFontTx/>
              <a:buChar char="-"/>
            </a:pPr>
            <a:endParaRPr lang="de-DE" dirty="0" smtClean="0"/>
          </a:p>
          <a:p>
            <a:pPr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635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12673</TotalTime>
  <Words>268</Words>
  <Application>Microsoft Office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Genomic data</vt:lpstr>
      <vt:lpstr>Definitions</vt:lpstr>
      <vt:lpstr>Coordinates</vt:lpstr>
      <vt:lpstr>Coordinates</vt:lpstr>
      <vt:lpstr>Some important file types</vt:lpstr>
      <vt:lpstr>Some important file types</vt:lpstr>
      <vt:lpstr>PowerPoint Presentation</vt:lpstr>
    </vt:vector>
  </TitlesOfParts>
  <Company>Luxembourg Institute of Health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Genomic data</dc:title>
  <dc:creator>Reka Toth</dc:creator>
  <cp:lastModifiedBy>Reka Toth</cp:lastModifiedBy>
  <cp:revision>19</cp:revision>
  <dcterms:created xsi:type="dcterms:W3CDTF">2023-06-06T13:26:05Z</dcterms:created>
  <dcterms:modified xsi:type="dcterms:W3CDTF">2024-05-26T22:51:54Z</dcterms:modified>
</cp:coreProperties>
</file>