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62" r:id="rId5"/>
    <p:sldId id="264" r:id="rId6"/>
    <p:sldId id="265" r:id="rId7"/>
    <p:sldId id="260" r:id="rId8"/>
    <p:sldId id="269" r:id="rId9"/>
    <p:sldId id="267" r:id="rId10"/>
    <p:sldId id="270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8"/>
    <p:restoredTop sz="94671"/>
  </p:normalViewPr>
  <p:slideViewPr>
    <p:cSldViewPr snapToGrid="0" snapToObjects="1">
      <p:cViewPr varScale="1">
        <p:scale>
          <a:sx n="124" d="100"/>
          <a:sy n="124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23D3B-380F-E345-838C-A202CB349A30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A7A6B-8801-CF4E-8FDE-6C2AD77567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7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A7A6B-8801-CF4E-8FDE-6C2AD775672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31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A7A6B-8801-CF4E-8FDE-6C2AD775672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2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C8BDE-9694-DF4C-9517-8ACCCB9E7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3FA7DC-CD7C-FA4C-9ED9-1FB9420FB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D9FB13-D20A-3544-8238-017301E2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D2ED8B-B8FF-2C49-81D8-9616A7A1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122A7-D29E-0941-8F65-36C6EB09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23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CD478-3841-8A4F-885C-35A1B67E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0B23D7-0B14-1248-B11D-D44049C31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7F686-FAF1-7448-A67A-010ACB18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44221-12E6-A54D-A393-E502A4A8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4C381-27F6-564B-B1D3-C82111DA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7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0645EE-0B03-6C42-A29A-A902B89ED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851AEA-9E60-FD4B-9BE7-0744F5C9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7C8F1-9DB8-6F46-B2F9-9ED225BB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2369F-06EB-5046-BFBC-3E427C55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2287E-93B2-D84B-8164-A7F76B73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51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0669C-D8F5-4E47-96F6-8FA5A593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91DA81-38E5-6743-8058-DA40ECD8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A12A50-9138-564F-AE84-45744642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8FF73-3DAE-4E4D-83A4-58E2A3A8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60F172-10BD-CB41-AB23-C75D6490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8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315EC-F2F4-EC44-BE04-C3309D70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2628CF-EFC6-E840-AF76-8A21FE2A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11E0D-B8FF-7F43-9DD2-5F61DE3F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6BFD76-9826-A947-9B79-F172048C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935F2-CFE7-D74D-A383-7AFBAEE6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07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D5DA0-A39F-0940-8D50-D3FE9582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F0A46-2B98-984C-9C60-3F6DA097B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269041-3B5B-4C4C-B033-CE5279CAE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ED047F-0B32-9C4C-8728-1E6DC53D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2E3BC7-D4E4-6E43-B7D3-DFC9D1E8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D4D737-CE69-0A4D-901A-B85F444F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26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DB712-D366-0B42-8C31-815D9B64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E573EB-F25A-234F-959A-BEA69758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AA8C3F-4EDB-6A42-9269-A7254C729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A68AE3-79C2-3742-9ED3-7E934D8CC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319021-6500-E344-89E9-C6ABC785C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6852CE-ACB3-2B4A-9F4D-BDF11D4F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1E7A73-5C3A-8A40-81A2-E4A41231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62D57C-899D-5648-B0E4-4088B2C5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66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4436B-729E-3D4E-AFF4-C3E6EC18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C73D5C-D91A-9940-AAB2-5A8632FB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1D4E17-7408-0E44-BD58-751693A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4EBB70-3D8D-CB4F-8769-8474E4DE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81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F91405-54F8-7B4A-A9E7-D53B0785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FD5767-A3D9-384A-9776-C7FF4797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1B486A-7177-3A47-9470-CBD3943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36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8149D-8998-2748-8092-FD5BCF66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D270C8-8110-3A49-A5CB-F50CC1C7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FBB244-568C-1C44-B798-7A4A99687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16C998-32FC-EE4A-96B4-5D2C984E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29061C-E6A6-4648-99B4-92E9E8EF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0B6C5-47D1-E647-85AC-F0E4F40B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95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CC291-8863-4E4F-AB95-926F7187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CEB7E8-4F42-014C-B554-4DB056D8C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51636D-94EE-244A-934D-C72A0C6F3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6F7E20-DC86-2444-9999-E698F1BB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A562C-2CE2-9E46-8D09-397B4ECE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780633-21DC-F047-B1D8-CE94E6F3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1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91ABD0-FC28-AC46-9146-C1742EF0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2398E-C97D-E74B-9B22-E0A0988E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51F057-4318-ED48-9AE1-42C5FC87B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91FA1F-0F82-4847-8485-EA3466137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62555-DD23-C142-9CC9-A3B9F78F0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7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64B13-8F83-F445-8302-8A74D64AF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Zahlensysteme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9C3672-ABE0-7D48-BD7E-73F5F588C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3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54CFC-8F31-AE41-B4B0-A2DBF6A7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Zusatzaufgaben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A5597-E05C-6248-8D36-9355108B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2-3er Gruppen: Zeiten in leere Uhr (siehe OneNote) einzeichnen und gegenseitig entziffern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Binäruhr</a:t>
            </a:r>
            <a:r>
              <a:rPr lang="de-DE" dirty="0"/>
              <a:t> mit </a:t>
            </a:r>
            <a:r>
              <a:rPr lang="de-DE" dirty="0" err="1"/>
              <a:t>TigerJython</a:t>
            </a:r>
            <a:r>
              <a:rPr lang="de-DE" dirty="0"/>
              <a:t> programmieren:</a:t>
            </a:r>
            <a:br>
              <a:rPr lang="de-DE" dirty="0"/>
            </a:br>
            <a:r>
              <a:rPr lang="de-DE" dirty="0"/>
              <a:t>Kümmere dich zunächst nur um das Graphische, also die farbigen Kreise, Kreuze </a:t>
            </a:r>
            <a:r>
              <a:rPr lang="de-DE"/>
              <a:t>und Rechtecke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091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4679A-9B82-9F42-ADDE-1045D277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Lektionen?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CE14C-A4B7-5C48-9C3B-2BFDEAB3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genau funktionieren Zahlensysteme?</a:t>
            </a:r>
          </a:p>
          <a:p>
            <a:r>
              <a:rPr lang="de-DE" dirty="0"/>
              <a:t>… insb. das Binärsystem</a:t>
            </a:r>
          </a:p>
          <a:p>
            <a:r>
              <a:rPr lang="de-DE" dirty="0"/>
              <a:t>Wie rechnen im Binärsystem?</a:t>
            </a:r>
          </a:p>
        </p:txBody>
      </p:sp>
    </p:spTree>
    <p:extLst>
      <p:ext uri="{BB962C8B-B14F-4D97-AF65-F5344CB8AC3E}">
        <p14:creationId xmlns:p14="http://schemas.microsoft.com/office/powerpoint/2010/main" val="388557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4F47A-6879-4B49-9218-9EA28AD5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Bahnhof St. Gallen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93C7B-A9F2-6644-A6A3-AC649ADA8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5779" cy="4859380"/>
          </a:xfrm>
        </p:spPr>
        <p:txBody>
          <a:bodyPr/>
          <a:lstStyle/>
          <a:p>
            <a:r>
              <a:rPr lang="de-DE" dirty="0" err="1"/>
              <a:t>Binäruhr</a:t>
            </a:r>
            <a:endParaRPr lang="de-DE" dirty="0"/>
          </a:p>
          <a:p>
            <a:r>
              <a:rPr lang="de-DE" dirty="0"/>
              <a:t>Zeigt an:</a:t>
            </a:r>
          </a:p>
          <a:p>
            <a:pPr lvl="1"/>
            <a:r>
              <a:rPr lang="de-DE" dirty="0"/>
              <a:t>Stunden</a:t>
            </a:r>
          </a:p>
          <a:p>
            <a:pPr lvl="1"/>
            <a:r>
              <a:rPr lang="de-DE" dirty="0"/>
              <a:t>Minuten</a:t>
            </a:r>
          </a:p>
          <a:p>
            <a:pPr lvl="1"/>
            <a:r>
              <a:rPr lang="de-DE" dirty="0"/>
              <a:t>Sekunden</a:t>
            </a:r>
          </a:p>
          <a:p>
            <a:r>
              <a:rPr lang="de-DE" dirty="0"/>
              <a:t>Binärsystem: 0 &amp; 1</a:t>
            </a:r>
          </a:p>
          <a:p>
            <a:r>
              <a:rPr lang="de-DE" b="1" dirty="0"/>
              <a:t>Ziele</a:t>
            </a:r>
            <a:r>
              <a:rPr lang="de-DE" dirty="0"/>
              <a:t> </a:t>
            </a:r>
            <a:r>
              <a:rPr lang="de-DE" b="1" dirty="0"/>
              <a:t>heute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Wissen, warum Binärsystem relevant ist</a:t>
            </a:r>
          </a:p>
          <a:p>
            <a:pPr lvl="1"/>
            <a:r>
              <a:rPr lang="de-DE" dirty="0"/>
              <a:t>Uhr am </a:t>
            </a:r>
            <a:r>
              <a:rPr lang="de-DE" dirty="0" err="1"/>
              <a:t>Bhf</a:t>
            </a:r>
            <a:r>
              <a:rPr lang="de-DE" dirty="0"/>
              <a:t> St. Gallen entziffern können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DC0D3C-8375-7D49-A246-5A302B784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2" t="11922" r="14864" b="5102"/>
          <a:stretch/>
        </p:blipFill>
        <p:spPr bwMode="auto">
          <a:xfrm>
            <a:off x="5398209" y="1390135"/>
            <a:ext cx="6749668" cy="447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4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20E61-6501-6348-A476-CFDA0DAB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Binäruhr</a:t>
            </a:r>
            <a:r>
              <a:rPr lang="de-DE" dirty="0"/>
              <a:t> mit </a:t>
            </a:r>
            <a:r>
              <a:rPr lang="de-DE" dirty="0" err="1"/>
              <a:t>TigerJython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39A36-D8F8-B345-BF46-0465BFFB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0138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D3DF3-9BCF-F34E-968F-0B235452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BA756-F3CA-084D-8803-127300C8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4881" cy="4351338"/>
          </a:xfrm>
        </p:spPr>
        <p:txBody>
          <a:bodyPr/>
          <a:lstStyle/>
          <a:p>
            <a:r>
              <a:rPr lang="de-DE" dirty="0"/>
              <a:t>2-3er Gruppen</a:t>
            </a:r>
          </a:p>
          <a:p>
            <a:r>
              <a:rPr lang="de-DE" dirty="0"/>
              <a:t>Wie spät ist hier?</a:t>
            </a:r>
          </a:p>
          <a:p>
            <a:r>
              <a:rPr lang="de-DE" dirty="0"/>
              <a:t>Antwort:</a:t>
            </a:r>
          </a:p>
          <a:p>
            <a:r>
              <a:rPr lang="de-DE" dirty="0"/>
              <a:t>10:52:39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990A80-7AD7-914D-94BA-F3F260D0E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573" y="1375613"/>
            <a:ext cx="6280502" cy="43513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E5AE88D-8A96-9F42-AEFE-94F70D49B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973" y="1528013"/>
            <a:ext cx="628050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44712-5718-C94F-8216-91042FE9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12B3AE-5763-304E-A86F-426D2235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8935" cy="4351338"/>
          </a:xfrm>
        </p:spPr>
        <p:txBody>
          <a:bodyPr/>
          <a:lstStyle/>
          <a:p>
            <a:r>
              <a:rPr lang="de-DE" dirty="0" err="1"/>
              <a:t>Binäruhr</a:t>
            </a:r>
            <a:r>
              <a:rPr lang="de-DE" dirty="0"/>
              <a:t> (Dualsystem) zeigt Zeit im Binärsystem an, also nur mit 0 und 1</a:t>
            </a:r>
          </a:p>
          <a:p>
            <a:r>
              <a:rPr lang="de-DE" dirty="0"/>
              <a:t>Binärsystem ist ein </a:t>
            </a:r>
            <a:r>
              <a:rPr lang="de-DE" b="1" dirty="0"/>
              <a:t>Zahlensystem</a:t>
            </a:r>
            <a:r>
              <a:rPr lang="de-DE" dirty="0"/>
              <a:t> …</a:t>
            </a:r>
          </a:p>
          <a:p>
            <a:r>
              <a:rPr lang="de-DE" dirty="0"/>
              <a:t>… wie auch das Dezimalsystem, mit dem wir immer rechnen</a:t>
            </a:r>
          </a:p>
          <a:p>
            <a:r>
              <a:rPr lang="de-DE" dirty="0"/>
              <a:t>Wollen uns jetzt mit </a:t>
            </a:r>
            <a:r>
              <a:rPr lang="de-DE" b="1" dirty="0"/>
              <a:t>Zahlensystemen im Allgemeinen </a:t>
            </a:r>
            <a:r>
              <a:rPr lang="de-DE" dirty="0"/>
              <a:t>und insbesondere dem </a:t>
            </a:r>
            <a:r>
              <a:rPr lang="de-DE" b="1" dirty="0"/>
              <a:t>Binärsystem </a:t>
            </a:r>
            <a:r>
              <a:rPr lang="de-DE" dirty="0"/>
              <a:t>auseinandersetzen</a:t>
            </a:r>
          </a:p>
          <a:p>
            <a:r>
              <a:rPr lang="de-DE" dirty="0"/>
              <a:t>Warum ist Binärsystem relevant?</a:t>
            </a:r>
          </a:p>
          <a:p>
            <a:r>
              <a:rPr lang="de-DE" dirty="0"/>
              <a:t>Computer rechnet im Binärsystem!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76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ntel Core i7-3770 3,4GHz LGA1155 8MB Cache Tray CPU (LGA 1155, 3.40GHz, 4-Core)">
            <a:extLst>
              <a:ext uri="{FF2B5EF4-FFF2-40B4-BE49-F238E27FC236}">
                <a16:creationId xmlns:a16="http://schemas.microsoft.com/office/drawing/2014/main" id="{4AAB5838-8C2F-674E-BC9E-7FB3A7F87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848" y="1827351"/>
            <a:ext cx="2615514" cy="233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A38E0B-1ADB-174F-B731-3F1B536A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 und das Binärsystem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B78206-2EB1-3B43-9AAF-15EF899C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183130" cy="4797597"/>
          </a:xfrm>
        </p:spPr>
        <p:txBody>
          <a:bodyPr>
            <a:normAutofit/>
          </a:bodyPr>
          <a:lstStyle/>
          <a:p>
            <a:r>
              <a:rPr lang="de-DE" dirty="0"/>
              <a:t>Herzstück eines PC ist </a:t>
            </a:r>
            <a:r>
              <a:rPr lang="de-DE" b="1" dirty="0"/>
              <a:t>Prozessor </a:t>
            </a:r>
            <a:r>
              <a:rPr lang="de-DE" dirty="0"/>
              <a:t>/ </a:t>
            </a:r>
            <a:r>
              <a:rPr lang="de-DE" b="1" dirty="0"/>
              <a:t>CPU</a:t>
            </a:r>
            <a:r>
              <a:rPr lang="de-DE" dirty="0"/>
              <a:t> (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)</a:t>
            </a:r>
          </a:p>
          <a:p>
            <a:r>
              <a:rPr lang="de-DE" dirty="0"/>
              <a:t>Stellt Berechnungen an</a:t>
            </a:r>
          </a:p>
          <a:p>
            <a:r>
              <a:rPr lang="de-DE" dirty="0"/>
              <a:t>Beinhaltet Milliarden von Leitungen, Transistoren usw. …</a:t>
            </a:r>
          </a:p>
          <a:p>
            <a:r>
              <a:rPr lang="de-DE" dirty="0"/>
              <a:t>… in denen Strom </a:t>
            </a:r>
            <a:r>
              <a:rPr lang="de-DE" dirty="0" err="1"/>
              <a:t>fliessen</a:t>
            </a:r>
            <a:r>
              <a:rPr lang="de-DE" dirty="0"/>
              <a:t> kann oder eben nicht</a:t>
            </a:r>
          </a:p>
          <a:p>
            <a:r>
              <a:rPr lang="de-DE" dirty="0"/>
              <a:t>Deshalb Binärsystem:</a:t>
            </a:r>
          </a:p>
          <a:p>
            <a:pPr lvl="1"/>
            <a:r>
              <a:rPr lang="de-DE" dirty="0"/>
              <a:t>0 bedeutet „es </a:t>
            </a:r>
            <a:r>
              <a:rPr lang="de-DE" dirty="0" err="1"/>
              <a:t>fliesst</a:t>
            </a:r>
            <a:r>
              <a:rPr lang="de-DE" dirty="0"/>
              <a:t> kein Strom“</a:t>
            </a:r>
          </a:p>
          <a:p>
            <a:pPr lvl="1"/>
            <a:r>
              <a:rPr lang="de-DE" dirty="0"/>
              <a:t>1 bedeutet „es </a:t>
            </a:r>
            <a:r>
              <a:rPr lang="de-DE" dirty="0" err="1"/>
              <a:t>fliesst</a:t>
            </a:r>
            <a:r>
              <a:rPr lang="de-DE" dirty="0"/>
              <a:t> Strom“</a:t>
            </a:r>
          </a:p>
          <a:p>
            <a:r>
              <a:rPr lang="de-DE" dirty="0"/>
              <a:t>Um verstehen zu können, wie ein Computer funktioniert, muss man deshalb das Binärsystem beherrschen</a:t>
            </a:r>
          </a:p>
        </p:txBody>
      </p:sp>
    </p:spTree>
    <p:extLst>
      <p:ext uri="{BB962C8B-B14F-4D97-AF65-F5344CB8AC3E}">
        <p14:creationId xmlns:p14="http://schemas.microsoft.com/office/powerpoint/2010/main" val="258625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27ECF-B709-1241-AC6E-6FB0F792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Umrechnen ins Binärsystem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F28C7-9DE0-E246-AA46-218F8303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Wende an auf Aufgaben: Zeit lesen und einzeichnen (auch auf OneNote)</a:t>
            </a:r>
          </a:p>
          <a:p>
            <a:r>
              <a:rPr lang="de-DE" dirty="0"/>
              <a:t>Lösungen: Zeige Lehreperson</a:t>
            </a:r>
          </a:p>
        </p:txBody>
      </p:sp>
      <p:pic>
        <p:nvPicPr>
          <p:cNvPr id="4098" name="Picture 2" descr="Bild: Elena Freydl">
            <a:extLst>
              <a:ext uri="{FF2B5EF4-FFF2-40B4-BE49-F238E27FC236}">
                <a16:creationId xmlns:a16="http://schemas.microsoft.com/office/drawing/2014/main" id="{D16DFFB0-23E2-7F41-BD57-5C6EB173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33" y="1516707"/>
            <a:ext cx="8946291" cy="42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00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F8F09272-876C-B94D-838C-4276E9245D63}"/>
              </a:ext>
            </a:extLst>
          </p:cNvPr>
          <p:cNvGraphicFramePr>
            <a:graphicFrameLocks noGrp="1"/>
          </p:cNvGraphicFramePr>
          <p:nvPr/>
        </p:nvGraphicFramePr>
        <p:xfrm>
          <a:off x="0" y="98854"/>
          <a:ext cx="12192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290463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45865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19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Aufgabe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Aufgabe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Aufgabe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27769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25AA0B6-4533-A242-A55B-95F73CA7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5" y="469694"/>
            <a:ext cx="3417726" cy="25710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B5DE20C-1220-C540-946C-5BDC95E2A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45" y="494408"/>
            <a:ext cx="3460610" cy="248357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29ADFAA-E31F-934F-A336-0A85FDD75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390" y="557143"/>
            <a:ext cx="3488375" cy="2483571"/>
          </a:xfrm>
          <a:prstGeom prst="rect">
            <a:avLst/>
          </a:prstGeom>
        </p:spPr>
      </p:pic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A6903461-DB70-324D-B543-31BBF3C8A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30838"/>
              </p:ext>
            </p:extLst>
          </p:nvPr>
        </p:nvGraphicFramePr>
        <p:xfrm>
          <a:off x="0" y="3300276"/>
          <a:ext cx="12192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290463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45865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19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Aufgabe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Aufgabe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Aufgabe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27769"/>
                  </a:ext>
                </a:extLst>
              </a:tr>
            </a:tbl>
          </a:graphicData>
        </a:graphic>
      </p:graphicFrame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DC4EADFC-644B-5D46-9EA1-225CA394D65F}"/>
              </a:ext>
            </a:extLst>
          </p:cNvPr>
          <p:cNvCxnSpPr/>
          <p:nvPr/>
        </p:nvCxnSpPr>
        <p:spPr>
          <a:xfrm>
            <a:off x="4065371" y="123568"/>
            <a:ext cx="0" cy="63019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5AD28C48-B490-9B4D-9EF1-532C016C7D47}"/>
              </a:ext>
            </a:extLst>
          </p:cNvPr>
          <p:cNvCxnSpPr/>
          <p:nvPr/>
        </p:nvCxnSpPr>
        <p:spPr>
          <a:xfrm>
            <a:off x="8126293" y="112232"/>
            <a:ext cx="0" cy="63019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D1F7910B-1C50-A742-881F-AA85AE772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77" y="3765199"/>
            <a:ext cx="3747598" cy="268577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A4B5DD2-C6F7-E549-A3CB-F5B4C5C3E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685" y="3827256"/>
            <a:ext cx="3747598" cy="268577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292882C-2888-4A42-B74E-BEE3093ED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778" y="3827256"/>
            <a:ext cx="3747598" cy="2685778"/>
          </a:xfrm>
          <a:prstGeom prst="rect">
            <a:avLst/>
          </a:prstGeom>
        </p:spPr>
      </p:pic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19F580A7-3E27-9143-9FAB-7D43268F1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65528"/>
              </p:ext>
            </p:extLst>
          </p:nvPr>
        </p:nvGraphicFramePr>
        <p:xfrm>
          <a:off x="0" y="6474942"/>
          <a:ext cx="1219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290463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45865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19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16:20:52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03:44:09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11:12:13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27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2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30D5C-176D-F14F-84A3-18FEBDE0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EE2B4-577D-C54A-837B-AEC814D7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de-DE" sz="3400" dirty="0"/>
              <a:t>Aufgabe 1: 13:05:39</a:t>
            </a:r>
          </a:p>
          <a:p>
            <a:r>
              <a:rPr lang="de-DE" sz="3400" dirty="0"/>
              <a:t>Aufgabe 2: 23:59:00</a:t>
            </a:r>
          </a:p>
          <a:p>
            <a:r>
              <a:rPr lang="de-DE" sz="3400" dirty="0"/>
              <a:t>Aufgabe 3: 07:45:00</a:t>
            </a:r>
          </a:p>
          <a:p>
            <a:r>
              <a:rPr lang="de-DE" sz="3400" dirty="0"/>
              <a:t>Aufgabe 4, 5, 6 (von links nach rechts):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5E91E40-3F16-4E49-BF6B-C3813A3E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5840"/>
            <a:ext cx="3525778" cy="251565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9AD148C-0572-3740-89D1-A9FA6738B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317" y="4105599"/>
            <a:ext cx="3524169" cy="252000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A38E2C-5489-C742-B28A-6B53FBA30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026" y="4085840"/>
            <a:ext cx="3524169" cy="25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5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Macintosh PowerPoint</Application>
  <PresentationFormat>Breitbild</PresentationFormat>
  <Paragraphs>69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Zahlensysteme</vt:lpstr>
      <vt:lpstr>Bahnhof St. Gallen</vt:lpstr>
      <vt:lpstr>Binäruhr mit TigerJython</vt:lpstr>
      <vt:lpstr>Challenge</vt:lpstr>
      <vt:lpstr>Zahlensysteme</vt:lpstr>
      <vt:lpstr>Computer und das Binärsystem</vt:lpstr>
      <vt:lpstr>Umrechnen ins Binärsystem</vt:lpstr>
      <vt:lpstr>PowerPoint-Präsentation</vt:lpstr>
      <vt:lpstr>Lösungen</vt:lpstr>
      <vt:lpstr>Zusatzaufgaben</vt:lpstr>
      <vt:lpstr>Nächste Lektionen?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Zahlensysteme</dc:title>
  <dc:creator>Schärer Andreas</dc:creator>
  <cp:lastModifiedBy>Schärer Andreas</cp:lastModifiedBy>
  <cp:revision>11</cp:revision>
  <dcterms:created xsi:type="dcterms:W3CDTF">2021-03-25T09:43:16Z</dcterms:created>
  <dcterms:modified xsi:type="dcterms:W3CDTF">2021-03-25T12:42:47Z</dcterms:modified>
</cp:coreProperties>
</file>