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50" r:id="rId2"/>
    <p:sldId id="315" r:id="rId3"/>
    <p:sldId id="300" r:id="rId4"/>
    <p:sldId id="318" r:id="rId5"/>
    <p:sldId id="319" r:id="rId6"/>
    <p:sldId id="304" r:id="rId7"/>
    <p:sldId id="320" r:id="rId8"/>
    <p:sldId id="341" r:id="rId9"/>
    <p:sldId id="321" r:id="rId10"/>
    <p:sldId id="342" r:id="rId11"/>
    <p:sldId id="343" r:id="rId12"/>
    <p:sldId id="345" r:id="rId13"/>
    <p:sldId id="331" r:id="rId14"/>
    <p:sldId id="348" r:id="rId15"/>
    <p:sldId id="346" r:id="rId16"/>
    <p:sldId id="309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3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.mashape.com/" TargetMode="External"/><Relationship Id="rId2" Type="http://schemas.openxmlformats.org/officeDocument/2006/relationships/hyperlink" Target="http://www.programmablewe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ddmotto/public-api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rksky.net/de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st256.syr.edu/content/toc/#lesson-11-web-services-and-api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r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st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1</a:t>
            </a:r>
            <a:r>
              <a:rPr lang="en-US" sz="6000" dirty="0" smtClean="0">
                <a:latin typeface="+mn-lt"/>
              </a:rPr>
              <a:t>1: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Web Services and API's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11032524" cy="3999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Link: Gitter.im | Code: ????</a:t>
            </a:r>
          </a:p>
          <a:p>
            <a:r>
              <a:rPr lang="en-US" sz="48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>
                <a:latin typeface="Consolas" panose="020B0609020204030204" pitchFamily="49" charset="0"/>
              </a:rPr>
              <a:t>http://ist256.participoll.com</a:t>
            </a:r>
            <a:r>
              <a:rPr lang="en-US" sz="3600" dirty="0" smtClean="0">
                <a:latin typeface="Consolas" panose="020B0609020204030204" pitchFamily="49" charset="0"/>
              </a:rPr>
              <a:t>/</a:t>
            </a:r>
            <a:endParaRPr lang="en-US" sz="36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4178643" cy="4348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Click on the line number which connects to the </a:t>
            </a:r>
            <a:r>
              <a:rPr lang="en-US" sz="4000" dirty="0" err="1" smtClean="0"/>
              <a:t>url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Line of Code?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54" y="2319720"/>
            <a:ext cx="6535402" cy="1993558"/>
          </a:xfrm>
          <a:prstGeom prst="rect">
            <a:avLst/>
          </a:prstGeom>
        </p:spPr>
      </p:pic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8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answerA"/>
          <p:cNvSpPr txBox="1"/>
          <p:nvPr/>
        </p:nvSpPr>
        <p:spPr>
          <a:xfrm>
            <a:off x="8318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8318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B"/>
          <p:cNvSpPr txBox="1"/>
          <p:nvPr/>
        </p:nvSpPr>
        <p:spPr>
          <a:xfrm>
            <a:off x="8826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8826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C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C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answerD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D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answerE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E86EB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letterE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E86EB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E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9" name="answerF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881111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letterF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881111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F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3211" y="4799848"/>
            <a:ext cx="918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A. 1    B. 2    C. 3    D. 4    E. 5    F. 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745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API’s R </a:t>
            </a:r>
            <a:r>
              <a:rPr lang="en-US" sz="6000" dirty="0" err="1" smtClean="0">
                <a:solidFill>
                  <a:srgbClr val="00B0F0"/>
                </a:solidFill>
              </a:rPr>
              <a:t>Awesum</a:t>
            </a:r>
            <a:r>
              <a:rPr lang="en-US" sz="6000" dirty="0" smtClean="0">
                <a:solidFill>
                  <a:srgbClr val="00B0F0"/>
                </a:solidFill>
              </a:rPr>
              <a:t>!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23874" cy="464107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Leverage the power of the Internet to do almost anything!</a:t>
            </a:r>
          </a:p>
          <a:p>
            <a:r>
              <a:rPr lang="en-US" sz="3200" dirty="0" smtClean="0"/>
              <a:t>If you can USE it on a web page or mobile phone It probably has an API!</a:t>
            </a:r>
          </a:p>
          <a:p>
            <a:r>
              <a:rPr lang="en-US" sz="3200" dirty="0" smtClean="0"/>
              <a:t>Whether or not you can access the API is up to the provider.</a:t>
            </a:r>
          </a:p>
          <a:p>
            <a:r>
              <a:rPr lang="en-US" sz="3200" dirty="0" smtClean="0"/>
              <a:t>Not all API’s are free.</a:t>
            </a:r>
          </a:p>
          <a:p>
            <a:r>
              <a:rPr lang="en-US" sz="3200" dirty="0" smtClean="0"/>
              <a:t>Some require registration + authentication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1026" name="Picture 2" descr="Image result for peter griffin awes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74" y="3492801"/>
            <a:ext cx="4868698" cy="30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7974227" y="365125"/>
            <a:ext cx="4056545" cy="2323070"/>
          </a:xfrm>
          <a:prstGeom prst="wedgeEllipseCallout">
            <a:avLst>
              <a:gd name="adj1" fmla="val -25920"/>
              <a:gd name="adj2" fmla="val 1155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 panose="030F0702030302020204" pitchFamily="66" charset="0"/>
              </a:rPr>
              <a:t>The only limitation is your imagination!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Finding API's requires research…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Start googling…</a:t>
            </a:r>
            <a:br>
              <a:rPr lang="en-US" sz="3200" dirty="0" smtClean="0"/>
            </a:br>
            <a:r>
              <a:rPr lang="en-US" sz="3200" dirty="0" smtClean="0"/>
              <a:t>"foreign exchange rate </a:t>
            </a:r>
            <a:r>
              <a:rPr lang="en-US" sz="3200" dirty="0" err="1" smtClean="0"/>
              <a:t>api</a:t>
            </a:r>
            <a:r>
              <a:rPr lang="en-US" sz="3200" dirty="0" smtClean="0"/>
              <a:t>"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7" y="2562739"/>
            <a:ext cx="4249979" cy="429526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Then start reading the</a:t>
            </a:r>
            <a:br>
              <a:rPr lang="en-US" sz="3200" dirty="0" smtClean="0"/>
            </a:br>
            <a:r>
              <a:rPr lang="en-US" sz="3200" dirty="0" smtClean="0"/>
              <a:t>documentation on fixer.io …</a:t>
            </a:r>
            <a:endParaRPr lang="en-US" sz="32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3081" y="2505074"/>
            <a:ext cx="5500856" cy="40851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9788" y="5214551"/>
            <a:ext cx="4226482" cy="1643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http://www.programmableweb.com</a:t>
            </a:r>
            <a:r>
              <a:rPr lang="en-US" sz="4400" dirty="0" smtClean="0">
                <a:hlinkClick r:id="rId2"/>
              </a:rPr>
              <a:t>/</a:t>
            </a:r>
            <a:r>
              <a:rPr lang="en-US" sz="4400" dirty="0" smtClean="0"/>
              <a:t> </a:t>
            </a:r>
          </a:p>
          <a:p>
            <a:r>
              <a:rPr lang="en-US" sz="4400" dirty="0">
                <a:hlinkClick r:id="rId3"/>
              </a:rPr>
              <a:t>https://market.mashape.com</a:t>
            </a:r>
            <a:r>
              <a:rPr lang="en-US" sz="4400" dirty="0" smtClean="0">
                <a:hlinkClick r:id="rId3"/>
              </a:rPr>
              <a:t>/</a:t>
            </a:r>
            <a:r>
              <a:rPr lang="en-US" sz="4400" dirty="0" smtClean="0"/>
              <a:t> </a:t>
            </a:r>
          </a:p>
          <a:p>
            <a:r>
              <a:rPr lang="en-US" sz="4400" dirty="0">
                <a:hlinkClick r:id="rId4"/>
              </a:rPr>
              <a:t>https://</a:t>
            </a:r>
            <a:r>
              <a:rPr lang="en-US" sz="4400" dirty="0" smtClean="0">
                <a:hlinkClick r:id="rId4"/>
              </a:rPr>
              <a:t>github.com/toddmotto/public-apis</a:t>
            </a:r>
            <a:r>
              <a:rPr lang="en-US" sz="4400" dirty="0" smtClean="0"/>
              <a:t> </a:t>
            </a:r>
          </a:p>
          <a:p>
            <a:r>
              <a:rPr lang="en-US" sz="3200" dirty="0" smtClean="0"/>
              <a:t>1,000's of APIs to search through</a:t>
            </a:r>
          </a:p>
          <a:p>
            <a:r>
              <a:rPr lang="en-US" sz="3200" dirty="0" smtClean="0"/>
              <a:t>Examples of how to use them and where to find documentation.</a:t>
            </a:r>
          </a:p>
          <a:p>
            <a:r>
              <a:rPr lang="en-US" sz="3200" b="1" dirty="0" smtClean="0"/>
              <a:t>Again:</a:t>
            </a:r>
            <a:r>
              <a:rPr lang="en-US" sz="3200" dirty="0" smtClean="0"/>
              <a:t> Not all are free</a:t>
            </a:r>
            <a:r>
              <a:rPr lang="en-US" sz="3200" dirty="0" smtClean="0"/>
              <a:t>. Most require a key.</a:t>
            </a: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API Registries</a:t>
            </a:r>
            <a:endParaRPr 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Expect to </a:t>
            </a:r>
            <a:r>
              <a:rPr lang="en-US" sz="3600" dirty="0" smtClean="0">
                <a:solidFill>
                  <a:srgbClr val="FFFF00"/>
                </a:solidFill>
              </a:rPr>
              <a:t>spend hours doing research</a:t>
            </a:r>
          </a:p>
          <a:p>
            <a:r>
              <a:rPr lang="en-US" sz="3600" dirty="0" smtClean="0"/>
              <a:t>Expect to </a:t>
            </a:r>
            <a:r>
              <a:rPr lang="en-US" sz="3600" dirty="0" smtClean="0">
                <a:solidFill>
                  <a:srgbClr val="FFFF00"/>
                </a:solidFill>
              </a:rPr>
              <a:t>read a lot of documentation</a:t>
            </a:r>
          </a:p>
          <a:p>
            <a:r>
              <a:rPr lang="en-US" sz="3600" dirty="0" smtClean="0"/>
              <a:t>Expect to </a:t>
            </a:r>
            <a:r>
              <a:rPr lang="en-US" sz="3600" dirty="0" smtClean="0">
                <a:solidFill>
                  <a:srgbClr val="FFFF00"/>
                </a:solidFill>
              </a:rPr>
              <a:t>write a lot of "throw away code" </a:t>
            </a:r>
            <a:r>
              <a:rPr lang="en-US" sz="3600" dirty="0" smtClean="0"/>
              <a:t>just to learn how to use the API.</a:t>
            </a:r>
          </a:p>
          <a:p>
            <a:r>
              <a:rPr lang="en-US" sz="3600" dirty="0" smtClean="0"/>
              <a:t>Expect to </a:t>
            </a:r>
            <a:r>
              <a:rPr lang="en-US" sz="3600" dirty="0" smtClean="0">
                <a:solidFill>
                  <a:srgbClr val="FFFF00"/>
                </a:solidFill>
              </a:rPr>
              <a:t>hit a lot of dead ends</a:t>
            </a:r>
          </a:p>
          <a:p>
            <a:r>
              <a:rPr lang="en-US" sz="3600" dirty="0" smtClean="0"/>
              <a:t>Expect to </a:t>
            </a:r>
            <a:r>
              <a:rPr lang="en-US" sz="3600" dirty="0" smtClean="0">
                <a:solidFill>
                  <a:srgbClr val="FFFF00"/>
                </a:solidFill>
              </a:rPr>
              <a:t>get frustrated in the process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Sounds a lot like everything we do in this course…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… do you see the pattern? </a:t>
            </a:r>
            <a:r>
              <a:rPr lang="en-US" sz="3600" b="1" dirty="0" smtClean="0">
                <a:solidFill>
                  <a:srgbClr val="FF0000"/>
                </a:solidFill>
              </a:rPr>
              <a:t>Start Small. Start Simple.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API Research… No Magic Bullet Here.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</a:t>
            </a:r>
            <a:r>
              <a:rPr lang="en-US" sz="4400" dirty="0" smtClean="0">
                <a:hlinkClick r:id="rId2"/>
              </a:rPr>
              <a:t>darksky.net/dev</a:t>
            </a:r>
            <a:r>
              <a:rPr lang="en-US" sz="4400" dirty="0" smtClean="0"/>
              <a:t> </a:t>
            </a:r>
          </a:p>
          <a:p>
            <a:r>
              <a:rPr lang="en-US" sz="4000" dirty="0" smtClean="0"/>
              <a:t>Darksky.net / Forecast IO </a:t>
            </a:r>
          </a:p>
          <a:p>
            <a:r>
              <a:rPr lang="en-US" sz="4000" dirty="0" smtClean="0"/>
              <a:t>You must sign up for an API key</a:t>
            </a:r>
          </a:p>
          <a:p>
            <a:r>
              <a:rPr lang="en-US" sz="4000" dirty="0" smtClean="0"/>
              <a:t>1000 free requests per day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Web API: Weather Forecasting</a:t>
            </a:r>
            <a:endParaRPr 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End-To-End Example: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Today's Weather</a:t>
            </a:r>
          </a:p>
          <a:p>
            <a:r>
              <a:rPr lang="en-US" sz="3600" dirty="0" smtClean="0"/>
              <a:t>Understand how to use Dark Sky API</a:t>
            </a:r>
          </a:p>
          <a:p>
            <a:r>
              <a:rPr lang="en-US" sz="3600" dirty="0" smtClean="0"/>
              <a:t>Let's write a program to input a city / state combination like "Syracuse, NY"</a:t>
            </a:r>
          </a:p>
          <a:p>
            <a:r>
              <a:rPr lang="en-US" sz="3600" dirty="0" smtClean="0"/>
              <a:t>Then outputs the weather forecast at that location!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"Cleared Up"</a:t>
            </a:r>
          </a:p>
          <a:p>
            <a:pPr marL="0" indent="0">
              <a:buNone/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What </a:t>
            </a:r>
            <a:r>
              <a:rPr lang="en-US" sz="5400" dirty="0" smtClean="0">
                <a:solidFill>
                  <a:srgbClr val="FFC000"/>
                </a:solidFill>
              </a:rPr>
              <a:t>confused you </a:t>
            </a:r>
            <a:r>
              <a:rPr lang="en-US" sz="5400" dirty="0" smtClean="0"/>
              <a:t>in the assigned readings but now after lecture has been </a:t>
            </a:r>
            <a:r>
              <a:rPr lang="en-US" sz="5400" dirty="0" smtClean="0">
                <a:solidFill>
                  <a:srgbClr val="FFC000"/>
                </a:solidFill>
              </a:rPr>
              <a:t>cleared up</a:t>
            </a:r>
            <a:r>
              <a:rPr lang="en-US" sz="5400" dirty="0" smtClean="0"/>
              <a:t>? </a:t>
            </a:r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the Web Works</a:t>
            </a:r>
          </a:p>
          <a:p>
            <a:r>
              <a:rPr lang="en-US" sz="3600" dirty="0" smtClean="0"/>
              <a:t>Making HTTP requests using the Python requests module</a:t>
            </a:r>
          </a:p>
          <a:p>
            <a:r>
              <a:rPr lang="en-US" sz="3600" dirty="0" smtClean="0"/>
              <a:t>Parsing </a:t>
            </a:r>
            <a:r>
              <a:rPr lang="en-US" sz="3600" dirty="0" err="1" smtClean="0"/>
              <a:t>json</a:t>
            </a:r>
            <a:r>
              <a:rPr lang="en-US" sz="3600" dirty="0" smtClean="0"/>
              <a:t> responses into Python objects</a:t>
            </a:r>
          </a:p>
          <a:p>
            <a:r>
              <a:rPr lang="en-US" sz="3600" dirty="0" smtClean="0"/>
              <a:t>Procedure for calling API's</a:t>
            </a:r>
          </a:p>
          <a:p>
            <a:r>
              <a:rPr lang="en-US" sz="3600" dirty="0" smtClean="0"/>
              <a:t>How to read API documentation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780176"/>
            <a:ext cx="3805135" cy="539678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/>
              <a:t>Assigned Readings From</a:t>
            </a:r>
            <a:br>
              <a:rPr lang="en-US" sz="2600" dirty="0"/>
            </a:br>
            <a:r>
              <a:rPr lang="en-US" sz="2600" dirty="0">
                <a:hlinkClick r:id="rId2"/>
              </a:rPr>
              <a:t>http://ist256.syr.edu/content/toc/#</a:t>
            </a:r>
            <a:r>
              <a:rPr lang="en-US" sz="2600" dirty="0" smtClean="0">
                <a:hlinkClick r:id="rId2"/>
              </a:rPr>
              <a:t>lesson-11-web-services-and-apis</a:t>
            </a:r>
            <a:r>
              <a:rPr lang="en-US" sz="2600" dirty="0" smtClean="0"/>
              <a:t> </a:t>
            </a:r>
            <a:endParaRPr lang="en-US" sz="2600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Question: The Python module to consume Web API's is called: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api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requests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http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err="1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urllibrary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54659"/>
            <a:ext cx="9912178" cy="442230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When you type a URL into your browser you’re making a </a:t>
            </a:r>
            <a:r>
              <a:rPr lang="en-US" sz="3600" b="1" dirty="0" smtClean="0">
                <a:solidFill>
                  <a:srgbClr val="FFFF00"/>
                </a:solidFill>
              </a:rPr>
              <a:t>request</a:t>
            </a:r>
            <a:r>
              <a:rPr lang="en-US" sz="3600" b="1" dirty="0" smtClean="0"/>
              <a:t>.</a:t>
            </a:r>
          </a:p>
          <a:p>
            <a:r>
              <a:rPr lang="en-US" sz="3600" dirty="0" smtClean="0"/>
              <a:t>The site processing your request sends a </a:t>
            </a:r>
            <a:r>
              <a:rPr lang="en-US" sz="3600" b="1" dirty="0" smtClean="0">
                <a:solidFill>
                  <a:srgbClr val="FFFF00"/>
                </a:solidFill>
              </a:rPr>
              <a:t>response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Part of the response is the </a:t>
            </a:r>
            <a:r>
              <a:rPr lang="en-US" sz="3600" b="1" dirty="0" smtClean="0">
                <a:solidFill>
                  <a:srgbClr val="FFFF00"/>
                </a:solidFill>
              </a:rPr>
              <a:t>status code</a:t>
            </a:r>
            <a:r>
              <a:rPr lang="en-US" sz="3600" dirty="0" smtClean="0"/>
              <a:t>. This indicates “what happened”</a:t>
            </a:r>
          </a:p>
          <a:p>
            <a:r>
              <a:rPr lang="en-US" sz="3600" dirty="0" smtClean="0"/>
              <a:t>The other part of the response is </a:t>
            </a:r>
            <a:r>
              <a:rPr lang="en-US" sz="3600" b="1" dirty="0" smtClean="0">
                <a:solidFill>
                  <a:srgbClr val="FFFF00"/>
                </a:solidFill>
              </a:rPr>
              <a:t>content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(this is usually HTML) which is rendered by the browser.</a:t>
            </a:r>
          </a:p>
          <a:p>
            <a:r>
              <a:rPr lang="en-US" sz="3600" dirty="0" smtClean="0"/>
              <a:t>HTTP is  a </a:t>
            </a:r>
            <a:r>
              <a:rPr lang="en-US" sz="3600" b="1" dirty="0" smtClean="0">
                <a:solidFill>
                  <a:srgbClr val="FFFF00"/>
                </a:solidFill>
              </a:rPr>
              <a:t>text based </a:t>
            </a:r>
            <a:r>
              <a:rPr lang="en-US" sz="3600" dirty="0" smtClean="0"/>
              <a:t>protocol. It is </a:t>
            </a:r>
            <a:r>
              <a:rPr lang="en-US" sz="3600" b="1" dirty="0" smtClean="0">
                <a:solidFill>
                  <a:srgbClr val="FFFF00"/>
                </a:solidFill>
              </a:rPr>
              <a:t>stateless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meaning each request in independent of the other.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HTTP: The Protocol of The Web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1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558" y="1825625"/>
            <a:ext cx="80236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 Non-Python Demo of HTTP</a:t>
            </a:r>
          </a:p>
          <a:p>
            <a:r>
              <a:rPr lang="en-US" sz="3600" dirty="0" smtClean="0"/>
              <a:t>What happens when you request a site? Like </a:t>
            </a:r>
            <a:r>
              <a:rPr lang="en-US" sz="3600" dirty="0" smtClean="0">
                <a:hlinkClick r:id="rId3"/>
              </a:rPr>
              <a:t>http://www.syr.edu</a:t>
            </a:r>
            <a:r>
              <a:rPr lang="en-US" sz="3600" dirty="0" smtClean="0"/>
              <a:t> ?</a:t>
            </a:r>
          </a:p>
          <a:p>
            <a:r>
              <a:rPr lang="en-US" sz="3600" dirty="0" smtClean="0"/>
              <a:t>Chrome Developer tools</a:t>
            </a:r>
          </a:p>
          <a:p>
            <a:r>
              <a:rPr lang="en-US" sz="3600" dirty="0" smtClean="0"/>
              <a:t>Now using requests.</a:t>
            </a:r>
          </a:p>
          <a:p>
            <a:pPr marL="0" indent="0">
              <a:buNone/>
            </a:pPr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  <p:pic>
        <p:nvPicPr>
          <p:cNvPr id="1026" name="Picture 2" descr="request and respon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01010"/>
            <a:ext cx="6429375" cy="149542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8" name="Picture 4" descr="status cod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65" y="4377532"/>
            <a:ext cx="4000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07942" y="1700189"/>
            <a:ext cx="1412566" cy="20621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</a:p>
          <a:p>
            <a:r>
              <a:rPr lang="en-US" sz="3200" dirty="0" smtClean="0"/>
              <a:t>POST</a:t>
            </a:r>
          </a:p>
          <a:p>
            <a:r>
              <a:rPr lang="en-US" sz="3200" dirty="0" smtClean="0"/>
              <a:t>PUT</a:t>
            </a:r>
          </a:p>
          <a:p>
            <a:r>
              <a:rPr lang="en-US" sz="3200" dirty="0" smtClean="0"/>
              <a:t>DELETE</a:t>
            </a:r>
            <a:endParaRPr lang="en-US" sz="3200" dirty="0"/>
          </a:p>
        </p:txBody>
      </p:sp>
      <p:sp>
        <p:nvSpPr>
          <p:cNvPr id="3" name="Right Arrow 2"/>
          <p:cNvSpPr/>
          <p:nvPr/>
        </p:nvSpPr>
        <p:spPr>
          <a:xfrm>
            <a:off x="8493212" y="1700189"/>
            <a:ext cx="1771134" cy="129014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Verbs</a:t>
            </a:r>
            <a:endParaRPr lang="en-US" sz="1200" dirty="0"/>
          </a:p>
        </p:txBody>
      </p:sp>
      <p:sp>
        <p:nvSpPr>
          <p:cNvPr id="6" name="Down Arrow 5"/>
          <p:cNvSpPr/>
          <p:nvPr/>
        </p:nvSpPr>
        <p:spPr>
          <a:xfrm>
            <a:off x="8053465" y="3125272"/>
            <a:ext cx="2210881" cy="125226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br>
              <a:rPr lang="en-US" dirty="0" smtClean="0"/>
            </a:br>
            <a:r>
              <a:rPr lang="en-US" dirty="0" smtClean="0"/>
              <a:t>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HTTP Response code for success is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404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501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200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301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Response Codes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participoll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pPr algn="ctr"/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3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The Web Has Evolved…. 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From </a:t>
            </a:r>
            <a:r>
              <a:rPr lang="en-US" sz="3600" dirty="0" smtClean="0">
                <a:solidFill>
                  <a:srgbClr val="FFFF00"/>
                </a:solidFill>
              </a:rPr>
              <a:t>User-Consumption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Check the news / weather in your browser</a:t>
            </a:r>
          </a:p>
          <a:p>
            <a:r>
              <a:rPr lang="en-US" sz="3200" dirty="0" smtClean="0"/>
              <a:t>Search the web for "George Washington's birthday"</a:t>
            </a:r>
          </a:p>
          <a:p>
            <a:r>
              <a:rPr lang="en-US" sz="3200" i="1" dirty="0" smtClean="0">
                <a:solidFill>
                  <a:srgbClr val="00B0F0"/>
                </a:solidFill>
              </a:rPr>
              <a:t>Internet is for people.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</a:t>
            </a:r>
            <a:r>
              <a:rPr lang="en-US" sz="3600" dirty="0" smtClean="0">
                <a:solidFill>
                  <a:srgbClr val="FFFF00"/>
                </a:solidFill>
              </a:rPr>
              <a:t>Device-Consumption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Get news/ weather alerts on your Phone</a:t>
            </a:r>
          </a:p>
          <a:p>
            <a:r>
              <a:rPr lang="en-US" sz="3200" dirty="0" smtClean="0"/>
              <a:t>Ask Alexa “When is George </a:t>
            </a:r>
            <a:r>
              <a:rPr lang="en-US" sz="3200" dirty="0" err="1" smtClean="0"/>
              <a:t>Washingon's</a:t>
            </a:r>
            <a:r>
              <a:rPr lang="en-US" sz="3200" dirty="0"/>
              <a:t> </a:t>
            </a:r>
            <a:r>
              <a:rPr lang="en-US" sz="3200" dirty="0" smtClean="0"/>
              <a:t>Birthday?"</a:t>
            </a:r>
          </a:p>
          <a:p>
            <a:r>
              <a:rPr lang="en-US" sz="3200" i="1" dirty="0" smtClean="0">
                <a:solidFill>
                  <a:srgbClr val="00B0F0"/>
                </a:solidFill>
              </a:rPr>
              <a:t>"Internet of Things"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5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664336"/>
            <a:ext cx="10769600" cy="4351338"/>
          </a:xfrm>
        </p:spPr>
        <p:txBody>
          <a:bodyPr>
            <a:noAutofit/>
          </a:bodyPr>
          <a:lstStyle/>
          <a:p>
            <a:r>
              <a:rPr lang="en-US" sz="3600" dirty="0" smtClean="0"/>
              <a:t>An API is short for </a:t>
            </a:r>
            <a:r>
              <a:rPr lang="en-US" sz="3600" b="1" dirty="0" smtClean="0">
                <a:solidFill>
                  <a:srgbClr val="FFFF00"/>
                </a:solidFill>
              </a:rPr>
              <a:t>Application Programming Interface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FFFF00"/>
                </a:solidFill>
              </a:rPr>
              <a:t>Web API </a:t>
            </a:r>
            <a:r>
              <a:rPr lang="en-US" sz="3600" dirty="0" smtClean="0"/>
              <a:t>uses the </a:t>
            </a:r>
            <a:r>
              <a:rPr lang="en-US" sz="3600" b="1" dirty="0" smtClean="0">
                <a:solidFill>
                  <a:srgbClr val="FFFF00"/>
                </a:solidFill>
              </a:rPr>
              <a:t>HTTP Protocol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to communicate with your program.</a:t>
            </a:r>
          </a:p>
          <a:p>
            <a:r>
              <a:rPr lang="en-US" sz="3600" dirty="0" smtClean="0"/>
              <a:t>Web API’s can return data in many formats. We’ll focus on the </a:t>
            </a:r>
            <a:r>
              <a:rPr lang="en-US" sz="3600" b="1" dirty="0" smtClean="0">
                <a:solidFill>
                  <a:srgbClr val="FFFF00"/>
                </a:solidFill>
              </a:rPr>
              <a:t>JSON (JavaScript Object Notation) </a:t>
            </a:r>
            <a:r>
              <a:rPr lang="en-US" sz="3600" dirty="0" smtClean="0"/>
              <a:t>format which we've seen can be converted  easily to Python objects.</a:t>
            </a:r>
          </a:p>
          <a:p>
            <a:r>
              <a:rPr lang="en-US" sz="3600" dirty="0" smtClean="0">
                <a:solidFill>
                  <a:srgbClr val="00B0F0"/>
                </a:solidFill>
              </a:rPr>
              <a:t>Thanks to APIs' we can write programs to interact with a variety of services.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Web API: The Programmable Web! 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2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Google’s Geocoding API</a:t>
            </a:r>
          </a:p>
          <a:p>
            <a:r>
              <a:rPr lang="en-US" sz="3600" dirty="0" smtClean="0"/>
              <a:t>Get a GPS coordinate (Latitude and Longitude) for a City or Street </a:t>
            </a:r>
            <a:r>
              <a:rPr lang="en-US" sz="3600" dirty="0" smtClean="0"/>
              <a:t>Address</a:t>
            </a:r>
          </a:p>
          <a:p>
            <a:r>
              <a:rPr lang="en-US" sz="3600" dirty="0" smtClean="0"/>
              <a:t>Need an API Key</a:t>
            </a:r>
          </a:p>
          <a:p>
            <a:pPr marL="0" indent="0">
              <a:buNone/>
            </a:pPr>
            <a:r>
              <a:rPr lang="en-US" sz="3000" dirty="0">
                <a:hlinkClick r:id="rId3"/>
              </a:rPr>
              <a:t>https://</a:t>
            </a:r>
            <a:r>
              <a:rPr lang="en-US" sz="3000" dirty="0" smtClean="0">
                <a:hlinkClick r:id="rId3"/>
              </a:rPr>
              <a:t>developers.google.com/maps/documentation/geocoding/start</a:t>
            </a:r>
            <a:r>
              <a:rPr lang="en-US" sz="3600" dirty="0" smtClean="0"/>
              <a:t> </a:t>
            </a:r>
            <a:endParaRPr lang="en-US" sz="3600" dirty="0" smtClean="0"/>
          </a:p>
          <a:p>
            <a:r>
              <a:rPr lang="en-US" sz="3600" dirty="0" smtClean="0"/>
              <a:t>Parameters</a:t>
            </a:r>
          </a:p>
          <a:p>
            <a:r>
              <a:rPr lang="en-US" sz="3600" dirty="0" smtClean="0"/>
              <a:t>What you do with the response data is up to you!</a:t>
            </a:r>
          </a:p>
          <a:p>
            <a:pPr marL="0" indent="0">
              <a:buNone/>
            </a:pPr>
            <a:r>
              <a:rPr lang="en-US" sz="2600" dirty="0" smtClean="0"/>
              <a:t>https://maps.googleapis.com/maps/api/geocode/json?key=</a:t>
            </a:r>
            <a:r>
              <a:rPr lang="en-US" sz="2600" dirty="0" smtClean="0">
                <a:solidFill>
                  <a:srgbClr val="FFFF00"/>
                </a:solidFill>
              </a:rPr>
              <a:t>key</a:t>
            </a:r>
            <a:r>
              <a:rPr lang="en-US" sz="2600" dirty="0" smtClean="0"/>
              <a:t>&amp;address=</a:t>
            </a:r>
            <a:r>
              <a:rPr lang="en-US" sz="2600" dirty="0" smtClean="0">
                <a:solidFill>
                  <a:srgbClr val="FFFF00"/>
                </a:solidFill>
              </a:rPr>
              <a:t>addr</a:t>
            </a:r>
            <a:endParaRPr lang="en-US" sz="3000" dirty="0" smtClean="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3131</TotalTime>
  <Words>727</Words>
  <Application>Microsoft Office PowerPoint</Application>
  <PresentationFormat>Widescreen</PresentationFormat>
  <Paragraphs>130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Consolas</vt:lpstr>
      <vt:lpstr>Segoe UI</vt:lpstr>
      <vt:lpstr>Wingdings</vt:lpstr>
      <vt:lpstr>Office Theme</vt:lpstr>
      <vt:lpstr>Lesson 11:  Web Services and API's</vt:lpstr>
      <vt:lpstr>Agenda</vt:lpstr>
      <vt:lpstr>Connect Activity</vt:lpstr>
      <vt:lpstr>HTTP: The Protocol of The Web</vt:lpstr>
      <vt:lpstr>Watch Me Code 1 </vt:lpstr>
      <vt:lpstr>Check Yourself: Response Codes</vt:lpstr>
      <vt:lpstr>The Web Has Evolved…. </vt:lpstr>
      <vt:lpstr>Web API: The Programmable Web! </vt:lpstr>
      <vt:lpstr>Watch Me Code 2 </vt:lpstr>
      <vt:lpstr>Check Yourself: Line of Code?</vt:lpstr>
      <vt:lpstr>API’s R Awesum!</vt:lpstr>
      <vt:lpstr>Finding API's requires research…</vt:lpstr>
      <vt:lpstr>API Registries</vt:lpstr>
      <vt:lpstr>API Research… No Magic Bullet Here.</vt:lpstr>
      <vt:lpstr>Web API: Weather Forecasting</vt:lpstr>
      <vt:lpstr>End-To-End Example:</vt:lpstr>
      <vt:lpstr>Conclusion Activity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82</cp:revision>
  <dcterms:created xsi:type="dcterms:W3CDTF">2016-08-29T17:53:43Z</dcterms:created>
  <dcterms:modified xsi:type="dcterms:W3CDTF">2018-04-09T18:28:12Z</dcterms:modified>
</cp:coreProperties>
</file>