
<file path=[Content_Types].xml><?xml version="1.0" encoding="utf-8"?>
<Types xmlns="http://schemas.openxmlformats.org/package/2006/content-types">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9"/>
    <p:restoredTop sz="86412"/>
  </p:normalViewPr>
  <p:slideViewPr>
    <p:cSldViewPr snapToGrid="0" snapToObjects="1">
      <p:cViewPr varScale="1">
        <p:scale>
          <a:sx n="90" d="100"/>
          <a:sy n="90" d="100"/>
        </p:scale>
        <p:origin x="240" y="34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5/27/20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5/27/20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73C52F-99DB-6B46-805F-E2C4F58121FD}"/>
              </a:ext>
            </a:extLst>
          </p:cNvPr>
          <p:cNvSpPr>
            <a:spLocks noGrp="1"/>
          </p:cNvSpPr>
          <p:nvPr>
            <p:ph type="ctrTitle"/>
          </p:nvPr>
        </p:nvSpPr>
        <p:spPr>
          <a:xfrm>
            <a:off x="1557071" y="1584552"/>
            <a:ext cx="9099255" cy="2537251"/>
          </a:xfrm>
        </p:spPr>
        <p:txBody>
          <a:bodyPr anchor="ctr">
            <a:normAutofit/>
          </a:bodyPr>
          <a:lstStyle/>
          <a:p>
            <a:pPr algn="ctr"/>
            <a:r>
              <a:rPr lang="en-US" sz="7200" dirty="0">
                <a:solidFill>
                  <a:srgbClr val="454545"/>
                </a:solidFill>
              </a:rPr>
              <a:t>Epic </a:t>
            </a:r>
            <a:r>
              <a:rPr lang="en-US" sz="7200" dirty="0" err="1">
                <a:solidFill>
                  <a:srgbClr val="454545"/>
                </a:solidFill>
              </a:rPr>
              <a:t>PLans</a:t>
            </a:r>
            <a:endParaRPr lang="en-US" sz="7200" dirty="0">
              <a:solidFill>
                <a:srgbClr val="454545"/>
              </a:solidFill>
            </a:endParaRPr>
          </a:p>
        </p:txBody>
      </p:sp>
      <p:sp>
        <p:nvSpPr>
          <p:cNvPr id="3" name="Subtitle 2">
            <a:extLst>
              <a:ext uri="{FF2B5EF4-FFF2-40B4-BE49-F238E27FC236}">
                <a16:creationId xmlns:a16="http://schemas.microsoft.com/office/drawing/2014/main" id="{42D60E85-061D-C14D-9B06-D3F693B6B96F}"/>
              </a:ext>
            </a:extLst>
          </p:cNvPr>
          <p:cNvSpPr>
            <a:spLocks noGrp="1"/>
          </p:cNvSpPr>
          <p:nvPr>
            <p:ph type="subTitle" idx="1"/>
          </p:nvPr>
        </p:nvSpPr>
        <p:spPr>
          <a:xfrm>
            <a:off x="1535372" y="4133234"/>
            <a:ext cx="9120954" cy="744373"/>
          </a:xfrm>
        </p:spPr>
        <p:txBody>
          <a:bodyPr>
            <a:normAutofit fontScale="92500" lnSpcReduction="10000"/>
          </a:bodyPr>
          <a:lstStyle/>
          <a:p>
            <a:pPr algn="ctr"/>
            <a:r>
              <a:rPr lang="en-US" dirty="0">
                <a:solidFill>
                  <a:schemeClr val="accent1"/>
                </a:solidFill>
              </a:rPr>
              <a:t>By Tim Kim,  Albert </a:t>
            </a:r>
            <a:r>
              <a:rPr lang="en-US" dirty="0" err="1">
                <a:solidFill>
                  <a:schemeClr val="accent1"/>
                </a:solidFill>
              </a:rPr>
              <a:t>chen</a:t>
            </a:r>
            <a:r>
              <a:rPr lang="en-US" dirty="0">
                <a:solidFill>
                  <a:schemeClr val="accent1"/>
                </a:solidFill>
              </a:rPr>
              <a:t>, bon </a:t>
            </a:r>
            <a:r>
              <a:rPr lang="en-US" dirty="0" err="1">
                <a:solidFill>
                  <a:schemeClr val="accent1"/>
                </a:solidFill>
              </a:rPr>
              <a:t>vo</a:t>
            </a:r>
            <a:r>
              <a:rPr lang="en-US" dirty="0">
                <a:solidFill>
                  <a:schemeClr val="accent1"/>
                </a:solidFill>
              </a:rPr>
              <a:t>,  </a:t>
            </a:r>
            <a:r>
              <a:rPr lang="en-US" dirty="0" err="1">
                <a:solidFill>
                  <a:schemeClr val="accent1"/>
                </a:solidFill>
              </a:rPr>
              <a:t>viridiana</a:t>
            </a:r>
            <a:r>
              <a:rPr lang="en-US" dirty="0">
                <a:solidFill>
                  <a:schemeClr val="accent1"/>
                </a:solidFill>
              </a:rPr>
              <a:t> </a:t>
            </a:r>
            <a:r>
              <a:rPr lang="en-US" dirty="0" err="1">
                <a:solidFill>
                  <a:schemeClr val="accent1"/>
                </a:solidFill>
              </a:rPr>
              <a:t>rodriguez</a:t>
            </a:r>
            <a:r>
              <a:rPr lang="en-US" dirty="0">
                <a:solidFill>
                  <a:schemeClr val="accent1"/>
                </a:solidFill>
              </a:rPr>
              <a:t>, </a:t>
            </a:r>
            <a:r>
              <a:rPr lang="en-US" dirty="0" err="1">
                <a:solidFill>
                  <a:schemeClr val="accent1"/>
                </a:solidFill>
              </a:rPr>
              <a:t>jenisha</a:t>
            </a:r>
            <a:r>
              <a:rPr lang="en-US" dirty="0">
                <a:solidFill>
                  <a:schemeClr val="accent1"/>
                </a:solidFill>
              </a:rPr>
              <a:t> </a:t>
            </a:r>
            <a:r>
              <a:rPr lang="en-US" dirty="0" err="1">
                <a:solidFill>
                  <a:schemeClr val="accent1"/>
                </a:solidFill>
              </a:rPr>
              <a:t>amatya</a:t>
            </a:r>
            <a:r>
              <a:rPr lang="en-US" dirty="0">
                <a:solidFill>
                  <a:schemeClr val="accent1"/>
                </a:solidFill>
              </a:rPr>
              <a:t>, </a:t>
            </a:r>
            <a:r>
              <a:rPr lang="en-US" dirty="0" err="1">
                <a:solidFill>
                  <a:schemeClr val="accent1"/>
                </a:solidFill>
              </a:rPr>
              <a:t>Habtamu</a:t>
            </a:r>
            <a:r>
              <a:rPr lang="en-US" dirty="0">
                <a:solidFill>
                  <a:schemeClr val="accent1"/>
                </a:solidFill>
              </a:rPr>
              <a:t> </a:t>
            </a:r>
            <a:r>
              <a:rPr lang="en-US" dirty="0" err="1">
                <a:solidFill>
                  <a:schemeClr val="accent1"/>
                </a:solidFill>
              </a:rPr>
              <a:t>mekuria</a:t>
            </a:r>
            <a:endParaRPr lang="en-US" dirty="0">
              <a:solidFill>
                <a:schemeClr val="accent1"/>
              </a:solidFill>
            </a:endParaRPr>
          </a:p>
        </p:txBody>
      </p:sp>
      <p:pic>
        <p:nvPicPr>
          <p:cNvPr id="18" name="Picture 17">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67565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EDF89-9059-024B-8AAA-91CF52E112E9}"/>
              </a:ext>
            </a:extLst>
          </p:cNvPr>
          <p:cNvSpPr>
            <a:spLocks noGrp="1"/>
          </p:cNvSpPr>
          <p:nvPr>
            <p:ph type="title"/>
          </p:nvPr>
        </p:nvSpPr>
        <p:spPr>
          <a:xfrm>
            <a:off x="1451579" y="1376053"/>
            <a:ext cx="9405891" cy="1002990"/>
          </a:xfrm>
        </p:spPr>
        <p:txBody>
          <a:bodyPr anchor="ctr">
            <a:normAutofit/>
          </a:bodyPr>
          <a:lstStyle/>
          <a:p>
            <a:r>
              <a:rPr lang="en-US" dirty="0"/>
              <a:t>What is an epic plan?</a:t>
            </a:r>
          </a:p>
        </p:txBody>
      </p:sp>
      <p:sp>
        <p:nvSpPr>
          <p:cNvPr id="3" name="Content Placeholder 2">
            <a:extLst>
              <a:ext uri="{FF2B5EF4-FFF2-40B4-BE49-F238E27FC236}">
                <a16:creationId xmlns:a16="http://schemas.microsoft.com/office/drawing/2014/main" id="{A9AC6B26-B422-BF4D-B2AA-A10951571084}"/>
              </a:ext>
            </a:extLst>
          </p:cNvPr>
          <p:cNvSpPr>
            <a:spLocks noGrp="1"/>
          </p:cNvSpPr>
          <p:nvPr>
            <p:ph idx="1"/>
          </p:nvPr>
        </p:nvSpPr>
        <p:spPr>
          <a:xfrm>
            <a:off x="1451579" y="2464991"/>
            <a:ext cx="9405891" cy="2403571"/>
          </a:xfrm>
        </p:spPr>
        <p:txBody>
          <a:bodyPr>
            <a:normAutofit/>
          </a:bodyPr>
          <a:lstStyle/>
          <a:p>
            <a:r>
              <a:rPr lang="en-US" b="1" dirty="0"/>
              <a:t>E</a:t>
            </a:r>
            <a:r>
              <a:rPr lang="en-US" dirty="0"/>
              <a:t>mpowered, </a:t>
            </a:r>
            <a:r>
              <a:rPr lang="en-US" b="1" dirty="0"/>
              <a:t>P</a:t>
            </a:r>
            <a:r>
              <a:rPr lang="en-US" dirty="0"/>
              <a:t>rofessional, </a:t>
            </a:r>
            <a:r>
              <a:rPr lang="en-US" b="1" dirty="0"/>
              <a:t>I</a:t>
            </a:r>
            <a:r>
              <a:rPr lang="en-US" dirty="0"/>
              <a:t>n-Demand and </a:t>
            </a:r>
            <a:r>
              <a:rPr lang="en-US" b="1" dirty="0"/>
              <a:t>C</a:t>
            </a:r>
            <a:r>
              <a:rPr lang="en-US" dirty="0"/>
              <a:t>areer Ready</a:t>
            </a:r>
          </a:p>
          <a:p>
            <a:r>
              <a:rPr lang="en-US" dirty="0"/>
              <a:t>EPIC plans are designed to reflect workplace performance improvement plans and performance management processes that you will likely encounter once you are an employee at a corporate work space after graduating from Year Up</a:t>
            </a:r>
          </a:p>
          <a:p>
            <a:pPr marL="0" indent="0">
              <a:buNone/>
            </a:pPr>
            <a:r>
              <a:rPr lang="en-US" dirty="0"/>
              <a:t>Ex.) Being late, late assignments, missing classes</a:t>
            </a:r>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423380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B161-B54A-514D-9BD7-4D3D0800E090}"/>
              </a:ext>
            </a:extLst>
          </p:cNvPr>
          <p:cNvSpPr>
            <a:spLocks noGrp="1"/>
          </p:cNvSpPr>
          <p:nvPr>
            <p:ph type="title"/>
          </p:nvPr>
        </p:nvSpPr>
        <p:spPr>
          <a:xfrm>
            <a:off x="1451579" y="804519"/>
            <a:ext cx="9603275" cy="1049235"/>
          </a:xfrm>
        </p:spPr>
        <p:txBody>
          <a:bodyPr>
            <a:normAutofit/>
          </a:bodyPr>
          <a:lstStyle/>
          <a:p>
            <a:r>
              <a:rPr lang="en-US" dirty="0"/>
              <a:t>5 types of epic plans</a:t>
            </a:r>
          </a:p>
        </p:txBody>
      </p:sp>
      <p:grpSp>
        <p:nvGrpSpPr>
          <p:cNvPr id="9" name="Group 8">
            <a:extLst>
              <a:ext uri="{FF2B5EF4-FFF2-40B4-BE49-F238E27FC236}">
                <a16:creationId xmlns:a16="http://schemas.microsoft.com/office/drawing/2014/main" id="{6601C000-675F-471E-BBBE-3E305F95FC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6399" y="2012810"/>
            <a:ext cx="3413507" cy="3459865"/>
            <a:chOff x="1446399" y="2012810"/>
            <a:chExt cx="3413507" cy="3459865"/>
          </a:xfrm>
        </p:grpSpPr>
        <p:sp>
          <p:nvSpPr>
            <p:cNvPr id="10" name="Rectangle 9">
              <a:extLst>
                <a:ext uri="{FF2B5EF4-FFF2-40B4-BE49-F238E27FC236}">
                  <a16:creationId xmlns:a16="http://schemas.microsoft.com/office/drawing/2014/main" id="{67A1168D-CB79-4BD8-AFA2-D38A03FE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6399" y="2012810"/>
              <a:ext cx="3413507"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48E747-DA30-4AF0-8B48-97E7487661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5362" y="2182137"/>
              <a:ext cx="3100817"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4C637B0F-77D3-46FA-BD84-9F5315F7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088" y="2345863"/>
            <a:ext cx="2773365"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0AA3274-5025-CC47-8D95-4D792CACC79A}"/>
              </a:ext>
            </a:extLst>
          </p:cNvPr>
          <p:cNvPicPr>
            <a:picLocks noChangeAspect="1"/>
          </p:cNvPicPr>
          <p:nvPr/>
        </p:nvPicPr>
        <p:blipFill>
          <a:blip r:embed="rId2"/>
          <a:stretch>
            <a:fillRect/>
          </a:stretch>
        </p:blipFill>
        <p:spPr>
          <a:xfrm>
            <a:off x="1946528" y="2491733"/>
            <a:ext cx="2402657" cy="2500948"/>
          </a:xfrm>
          <a:prstGeom prst="rect">
            <a:avLst/>
          </a:prstGeom>
        </p:spPr>
      </p:pic>
      <p:sp>
        <p:nvSpPr>
          <p:cNvPr id="3" name="Content Placeholder 2">
            <a:extLst>
              <a:ext uri="{FF2B5EF4-FFF2-40B4-BE49-F238E27FC236}">
                <a16:creationId xmlns:a16="http://schemas.microsoft.com/office/drawing/2014/main" id="{A7402EB5-258D-E941-BA06-FDAA6608A6E7}"/>
              </a:ext>
            </a:extLst>
          </p:cNvPr>
          <p:cNvSpPr>
            <a:spLocks noGrp="1"/>
          </p:cNvSpPr>
          <p:nvPr>
            <p:ph idx="1"/>
          </p:nvPr>
        </p:nvSpPr>
        <p:spPr>
          <a:xfrm>
            <a:off x="5342122" y="2015734"/>
            <a:ext cx="5707937" cy="3450613"/>
          </a:xfrm>
        </p:spPr>
        <p:txBody>
          <a:bodyPr>
            <a:normAutofit fontScale="92500" lnSpcReduction="20000"/>
          </a:bodyPr>
          <a:lstStyle/>
          <a:p>
            <a:r>
              <a:rPr lang="en-US" dirty="0"/>
              <a:t>There are five types of EPIC plans to support your professional development while empowering you to build skills and tools around how to minimize career limiting behaviors: </a:t>
            </a:r>
          </a:p>
          <a:p>
            <a:r>
              <a:rPr lang="en-US" dirty="0"/>
              <a:t>Standard Epic plan</a:t>
            </a:r>
          </a:p>
          <a:p>
            <a:r>
              <a:rPr lang="en-US" dirty="0"/>
              <a:t>Extended Epic plan</a:t>
            </a:r>
          </a:p>
          <a:p>
            <a:r>
              <a:rPr lang="en-US" dirty="0"/>
              <a:t>Accelerated Epic plan</a:t>
            </a:r>
          </a:p>
          <a:p>
            <a:r>
              <a:rPr lang="en-US" dirty="0"/>
              <a:t>Escalating accelerated Epic plan</a:t>
            </a:r>
          </a:p>
          <a:p>
            <a:r>
              <a:rPr lang="en-US" dirty="0"/>
              <a:t>LAST CHANCE Epic plan</a:t>
            </a:r>
          </a:p>
        </p:txBody>
      </p:sp>
    </p:spTree>
    <p:extLst>
      <p:ext uri="{BB962C8B-B14F-4D97-AF65-F5344CB8AC3E}">
        <p14:creationId xmlns:p14="http://schemas.microsoft.com/office/powerpoint/2010/main" val="257932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03B18E7-B4FB-764D-9B41-021B70FA6669}"/>
              </a:ext>
            </a:extLst>
          </p:cNvPr>
          <p:cNvSpPr>
            <a:spLocks noGrp="1"/>
          </p:cNvSpPr>
          <p:nvPr>
            <p:ph type="title"/>
          </p:nvPr>
        </p:nvSpPr>
        <p:spPr>
          <a:xfrm>
            <a:off x="860612" y="1138228"/>
            <a:ext cx="3793685" cy="3858767"/>
          </a:xfrm>
        </p:spPr>
        <p:txBody>
          <a:bodyPr anchor="ctr">
            <a:normAutofit/>
          </a:bodyPr>
          <a:lstStyle/>
          <a:p>
            <a:r>
              <a:rPr lang="en-US" sz="3600"/>
              <a:t>Standard epic plan </a:t>
            </a:r>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6138ED-D1E6-594D-B1B8-6EE77D923DB9}"/>
              </a:ext>
            </a:extLst>
          </p:cNvPr>
          <p:cNvSpPr>
            <a:spLocks noGrp="1"/>
          </p:cNvSpPr>
          <p:nvPr>
            <p:ph idx="1"/>
          </p:nvPr>
        </p:nvSpPr>
        <p:spPr>
          <a:xfrm>
            <a:off x="5584483" y="1138228"/>
            <a:ext cx="5440680" cy="3858768"/>
          </a:xfrm>
        </p:spPr>
        <p:txBody>
          <a:bodyPr anchor="ctr">
            <a:normAutofit/>
          </a:bodyPr>
          <a:lstStyle/>
          <a:p>
            <a:r>
              <a:rPr lang="en-US" dirty="0">
                <a:solidFill>
                  <a:srgbClr val="000000"/>
                </a:solidFill>
              </a:rPr>
              <a:t>This plan is used as an intervention for career limiting behavior that requires coaching support and student proactivity and lasts for 4 weeks. EPIC Plans can be triggered by: 3 infractions of the same kind, losing 45 points or more in 1 week, having less than 150 points in weeks 7- 21, academic performance concerns including but not limited to: earning below a 75% in a course. </a:t>
            </a: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21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0AEE97C-BF2E-354E-9241-63754C7B90E7}"/>
              </a:ext>
            </a:extLst>
          </p:cNvPr>
          <p:cNvSpPr>
            <a:spLocks noGrp="1"/>
          </p:cNvSpPr>
          <p:nvPr>
            <p:ph type="title"/>
          </p:nvPr>
        </p:nvSpPr>
        <p:spPr>
          <a:xfrm>
            <a:off x="860612" y="1138228"/>
            <a:ext cx="3793685" cy="3858767"/>
          </a:xfrm>
        </p:spPr>
        <p:txBody>
          <a:bodyPr anchor="ctr">
            <a:normAutofit/>
          </a:bodyPr>
          <a:lstStyle/>
          <a:p>
            <a:r>
              <a:rPr lang="en-US" sz="3600"/>
              <a:t>Extended epic plan</a:t>
            </a:r>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4785DF-4B93-6649-90FE-22ECFE0EF9BB}"/>
              </a:ext>
            </a:extLst>
          </p:cNvPr>
          <p:cNvSpPr>
            <a:spLocks noGrp="1"/>
          </p:cNvSpPr>
          <p:nvPr>
            <p:ph idx="1"/>
          </p:nvPr>
        </p:nvSpPr>
        <p:spPr>
          <a:xfrm>
            <a:off x="5584483" y="1138228"/>
            <a:ext cx="5440680" cy="3858768"/>
          </a:xfrm>
        </p:spPr>
        <p:txBody>
          <a:bodyPr anchor="ctr">
            <a:normAutofit/>
          </a:bodyPr>
          <a:lstStyle/>
          <a:p>
            <a:pPr>
              <a:lnSpc>
                <a:spcPct val="110000"/>
              </a:lnSpc>
            </a:pPr>
            <a:r>
              <a:rPr lang="en-US">
                <a:solidFill>
                  <a:srgbClr val="000000"/>
                </a:solidFill>
              </a:rPr>
              <a:t>An extension of the Standard Plan, when student is noted as making progress, but still needs a high level of support from both the Program Team and Student Services (some edits may be made to the original plan) for a longer period of time. This plan will be triggered as an intervention and may include consequences of additional Core Value infractions for continued displays of career limiting behaviors, including escalating core values infractions for using more than your allotted 3 emergency absences. </a:t>
            </a: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55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A7DB3EF-0B74-0249-987B-D8801752C867}"/>
              </a:ext>
            </a:extLst>
          </p:cNvPr>
          <p:cNvSpPr>
            <a:spLocks noGrp="1"/>
          </p:cNvSpPr>
          <p:nvPr>
            <p:ph type="title"/>
          </p:nvPr>
        </p:nvSpPr>
        <p:spPr>
          <a:xfrm>
            <a:off x="860612" y="1138228"/>
            <a:ext cx="3793685" cy="3858767"/>
          </a:xfrm>
        </p:spPr>
        <p:txBody>
          <a:bodyPr anchor="ctr">
            <a:normAutofit/>
          </a:bodyPr>
          <a:lstStyle/>
          <a:p>
            <a:r>
              <a:rPr lang="en-US" sz="3600"/>
              <a:t>Accelerated plan</a:t>
            </a:r>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66A903-E9D9-134F-B794-FBAD0CD4B401}"/>
              </a:ext>
            </a:extLst>
          </p:cNvPr>
          <p:cNvSpPr>
            <a:spLocks noGrp="1"/>
          </p:cNvSpPr>
          <p:nvPr>
            <p:ph idx="1"/>
          </p:nvPr>
        </p:nvSpPr>
        <p:spPr>
          <a:xfrm>
            <a:off x="5584483" y="1138228"/>
            <a:ext cx="5440680" cy="3858768"/>
          </a:xfrm>
        </p:spPr>
        <p:txBody>
          <a:bodyPr anchor="ctr">
            <a:normAutofit/>
          </a:bodyPr>
          <a:lstStyle/>
          <a:p>
            <a:r>
              <a:rPr lang="en-US">
                <a:solidFill>
                  <a:srgbClr val="000000"/>
                </a:solidFill>
              </a:rPr>
              <a:t>If you do not meet Standard EPIC plan expectations, are assessed as offtrack in your internship readiness as determined through week 14 EPIC Evaluations, and/or need to make immediate shifts in repeated career limiting behavior, this plan is triggered. This plan generally lasts 2-4 weeks and has additional Core Value infractions for not meeting expectations of your Standard EPIC Plan, or other expectations in Handbook and contract. </a:t>
            </a: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5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F23C676-6007-A14F-A2D4-A1A90189F292}"/>
              </a:ext>
            </a:extLst>
          </p:cNvPr>
          <p:cNvSpPr>
            <a:spLocks noGrp="1"/>
          </p:cNvSpPr>
          <p:nvPr>
            <p:ph type="title"/>
          </p:nvPr>
        </p:nvSpPr>
        <p:spPr>
          <a:xfrm>
            <a:off x="860612" y="1138228"/>
            <a:ext cx="3793685" cy="3858767"/>
          </a:xfrm>
        </p:spPr>
        <p:txBody>
          <a:bodyPr anchor="ctr">
            <a:normAutofit/>
          </a:bodyPr>
          <a:lstStyle/>
          <a:p>
            <a:r>
              <a:rPr lang="en-US" sz="3600"/>
              <a:t>Escalating accelerated epic plan </a:t>
            </a:r>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84C42A-4DC9-5F4E-8C7A-DED1931A3013}"/>
              </a:ext>
            </a:extLst>
          </p:cNvPr>
          <p:cNvSpPr>
            <a:spLocks noGrp="1"/>
          </p:cNvSpPr>
          <p:nvPr>
            <p:ph idx="1"/>
          </p:nvPr>
        </p:nvSpPr>
        <p:spPr>
          <a:xfrm>
            <a:off x="5584483" y="1138228"/>
            <a:ext cx="5440680" cy="3858768"/>
          </a:xfrm>
        </p:spPr>
        <p:txBody>
          <a:bodyPr anchor="ctr">
            <a:normAutofit/>
          </a:bodyPr>
          <a:lstStyle/>
          <a:p>
            <a:r>
              <a:rPr lang="en-US" dirty="0">
                <a:solidFill>
                  <a:srgbClr val="000000"/>
                </a:solidFill>
              </a:rPr>
              <a:t>If you do not meet expectations of your Accelerated EPIC plan, you will earn an Escalating Accelerated EPIC Plan where you earn escalating Core Values infractions for repeated and identified career limiting behavior. For the duration of this plan, you will also earn infractions for any additional career limiting behaviors that are observed and recorded in contract. </a:t>
            </a: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80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F30D547-F4A2-C440-8079-72C4200A2087}"/>
              </a:ext>
            </a:extLst>
          </p:cNvPr>
          <p:cNvSpPr>
            <a:spLocks noGrp="1"/>
          </p:cNvSpPr>
          <p:nvPr>
            <p:ph type="title"/>
          </p:nvPr>
        </p:nvSpPr>
        <p:spPr>
          <a:xfrm>
            <a:off x="860612" y="1138228"/>
            <a:ext cx="3793685" cy="3858767"/>
          </a:xfrm>
        </p:spPr>
        <p:txBody>
          <a:bodyPr anchor="ctr">
            <a:normAutofit/>
          </a:bodyPr>
          <a:lstStyle/>
          <a:p>
            <a:r>
              <a:rPr lang="en-US" sz="3600"/>
              <a:t>Last chance epic plan</a:t>
            </a:r>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BBBB6F-99E0-0F42-BE11-7F7FB06033CE}"/>
              </a:ext>
            </a:extLst>
          </p:cNvPr>
          <p:cNvSpPr>
            <a:spLocks noGrp="1"/>
          </p:cNvSpPr>
          <p:nvPr>
            <p:ph idx="1"/>
          </p:nvPr>
        </p:nvSpPr>
        <p:spPr>
          <a:xfrm>
            <a:off x="5584483" y="1138228"/>
            <a:ext cx="5440680" cy="3858768"/>
          </a:xfrm>
        </p:spPr>
        <p:txBody>
          <a:bodyPr anchor="ctr">
            <a:normAutofit/>
          </a:bodyPr>
          <a:lstStyle/>
          <a:p>
            <a:r>
              <a:rPr lang="en-US" dirty="0">
                <a:solidFill>
                  <a:srgbClr val="000000"/>
                </a:solidFill>
              </a:rPr>
              <a:t>This plan is activated after you fail to meet the expectations of the prior EPIC plans and/or continues to display behaviors that are </a:t>
            </a:r>
            <a:r>
              <a:rPr lang="en-US" dirty="0" err="1">
                <a:solidFill>
                  <a:srgbClr val="000000"/>
                </a:solidFill>
              </a:rPr>
              <a:t>severly</a:t>
            </a:r>
            <a:r>
              <a:rPr lang="en-US" dirty="0">
                <a:solidFill>
                  <a:srgbClr val="000000"/>
                </a:solidFill>
              </a:rPr>
              <a:t> career limiting. This is an Accelerated EPIC Plan that when implemented, results in you firing themselves for one more instance of the previously identified career limiting behavior/s. You may also earn Core Values infractions tied to any other infraction not identified in the Last Chance Plan. </a:t>
            </a: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5597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23</TotalTime>
  <Words>522</Words>
  <Application>Microsoft Macintosh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Epic PLans</vt:lpstr>
      <vt:lpstr>What is an epic plan?</vt:lpstr>
      <vt:lpstr>5 types of epic plans</vt:lpstr>
      <vt:lpstr>Standard epic plan </vt:lpstr>
      <vt:lpstr>Extended epic plan</vt:lpstr>
      <vt:lpstr>Accelerated plan</vt:lpstr>
      <vt:lpstr>Escalating accelerated epic plan </vt:lpstr>
      <vt:lpstr>Last chance epic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Epic PLans</dc:title>
  <dc:creator>Timothy Kim</dc:creator>
  <cp:lastModifiedBy>Timothy Kim</cp:lastModifiedBy>
  <cp:revision>3</cp:revision>
  <dcterms:created xsi:type="dcterms:W3CDTF">2020-05-27T16:18:14Z</dcterms:created>
  <dcterms:modified xsi:type="dcterms:W3CDTF">2020-05-27T16:46:38Z</dcterms:modified>
</cp:coreProperties>
</file>