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33893" y="5556"/>
            <a:ext cx="14428880" cy="1130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andfonline.com/doi/full/10.1080/14649365.20" TargetMode="External"/><Relationship Id="rId3" Type="http://schemas.openxmlformats.org/officeDocument/2006/relationships/hyperlink" Target="http://www.sciencedirect.com/science/article/pii/S0049089" TargetMode="External"/><Relationship Id="rId4" Type="http://schemas.openxmlformats.org/officeDocument/2006/relationships/hyperlink" Target="http://paa2019.populationassociation.org/uploads/19211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9886" y="2580059"/>
            <a:ext cx="2215515" cy="440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costs,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perceived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good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schools,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low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crime, 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established networks of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other immigrants, 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and often major employment</a:t>
            </a:r>
            <a:r>
              <a:rPr dirty="0" sz="900" spc="-10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cente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rs.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6243" y="5819720"/>
            <a:ext cx="1670685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In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cities with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low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levels of 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segregation and growing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Asian 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and/or Hispanic populations,  these groups become 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increasingly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segregated as they  form their own</a:t>
            </a:r>
            <a:r>
              <a:rPr dirty="0" sz="900" spc="-25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communities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5796" y="3943442"/>
            <a:ext cx="1642745" cy="1269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36195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The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growth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of</a:t>
            </a:r>
            <a:r>
              <a:rPr dirty="0" sz="900" spc="-30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new</a:t>
            </a:r>
            <a:r>
              <a:rPr dirty="0" sz="900" spc="-10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immigrants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increases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demand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 for low-cost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housing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in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central</a:t>
            </a:r>
            <a:r>
              <a:rPr dirty="0" sz="900" spc="-15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cities.</a:t>
            </a:r>
            <a:r>
              <a:rPr dirty="0" sz="900" spc="-25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The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rise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of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gentrification results</a:t>
            </a:r>
            <a:r>
              <a:rPr dirty="0" sz="900" spc="20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in a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new dynamic such</a:t>
            </a:r>
            <a:r>
              <a:rPr dirty="0" sz="900" spc="-20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that</a:t>
            </a:r>
            <a:r>
              <a:rPr dirty="0" sz="900" spc="-10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more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households are</a:t>
            </a:r>
            <a:r>
              <a:rPr dirty="0" sz="900" spc="-30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competing</a:t>
            </a:r>
            <a:r>
              <a:rPr dirty="0" sz="900" spc="-15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for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low-cost housing,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which may,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 in</a:t>
            </a:r>
            <a:endParaRPr sz="900">
              <a:latin typeface="Roboto"/>
              <a:cs typeface="Roboto"/>
            </a:endParaRPr>
          </a:p>
          <a:p>
            <a:pPr algn="r" marL="443865" marR="5080" indent="299085">
              <a:lnSpc>
                <a:spcPct val="100000"/>
              </a:lnSpc>
              <a:spcBef>
                <a:spcPts val="60"/>
              </a:spcBef>
            </a:pP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turn,</a:t>
            </a:r>
            <a:r>
              <a:rPr dirty="0" sz="900" spc="-25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affect</a:t>
            </a:r>
            <a:r>
              <a:rPr dirty="0" sz="900" spc="-30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which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neighborhoods</a:t>
            </a:r>
            <a:r>
              <a:rPr dirty="0" sz="900" spc="-25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gentrify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4152" y="3810294"/>
            <a:ext cx="1836420" cy="1269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In the past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new people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and  incumbents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have often not mixed  well when they were of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different  races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or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socioeconomic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statuses.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The normative integration that is a  prerequisite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for upgrading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does not 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develop ...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This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probably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becomes  more serious when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racial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mix is  combined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with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socioeconomic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 mix.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73737" y="230738"/>
            <a:ext cx="3109595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Terms like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urban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renaissance,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urban revitalisation, urban re-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generation and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urban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sustainability are used,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avoiding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the 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class constitution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of the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processes involved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and neutralising  the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negative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image that the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process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of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gentrification brings  with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it.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It is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difficult to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be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for gentrification,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but who would  oppose </a:t>
            </a:r>
            <a:r>
              <a:rPr dirty="0" sz="900" spc="-10" b="1">
                <a:solidFill>
                  <a:srgbClr val="FF00FF"/>
                </a:solidFill>
                <a:latin typeface="Roboto"/>
                <a:cs typeface="Roboto"/>
              </a:rPr>
              <a:t>‘social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mixing’?</a:t>
            </a:r>
            <a:endParaRPr sz="9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8115" y="10076418"/>
            <a:ext cx="2672715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7145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By the end of 2004, the HOPE VI</a:t>
            </a:r>
            <a:r>
              <a:rPr dirty="0" sz="900" spc="2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programme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 had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demolished approximately 63 000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units</a:t>
            </a:r>
            <a:r>
              <a:rPr dirty="0" sz="900" spc="5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and more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than 20 300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units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were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redeveloped,</a:t>
            </a:r>
            <a:r>
              <a:rPr dirty="0" sz="900" spc="35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FF00FF"/>
                </a:solidFill>
                <a:latin typeface="Roboto"/>
                <a:cs typeface="Roboto"/>
              </a:rPr>
              <a:t>however,</a:t>
            </a:r>
            <a:r>
              <a:rPr dirty="0" sz="900" spc="5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HOPE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VI has not aided the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revitalisation</a:t>
            </a:r>
            <a:r>
              <a:rPr dirty="0" sz="900" spc="1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of depressed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neighbourhoods,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rather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it has</a:t>
            </a:r>
            <a:r>
              <a:rPr dirty="0" sz="900" spc="4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reduced</a:t>
            </a:r>
            <a:r>
              <a:rPr dirty="0" sz="900" spc="1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affordable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housing and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caused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spiralling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rents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and</a:t>
            </a:r>
            <a:r>
              <a:rPr dirty="0" sz="900" spc="25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prices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0677" y="8042113"/>
            <a:ext cx="1889760" cy="1269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Housing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redifferentiation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is a policy  of adding more expensive dwellings 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to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low-income areas by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removing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inexpensive dwellings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through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demolition,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together with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the sale  and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upgrading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of existing  dwellings—the idea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being to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create a  more socially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mixed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population in  neighbor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6230" y="1225546"/>
            <a:ext cx="3932554" cy="1380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2196465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movement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of middle-income 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groups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into low-income areas 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creates overwhelmingly negative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effects, the most significant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of  which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is the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displacement</a:t>
            </a:r>
            <a:r>
              <a:rPr dirty="0" sz="900" spc="5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of</a:t>
            </a:r>
            <a:endParaRPr sz="900">
              <a:latin typeface="Roboto"/>
              <a:cs typeface="Roboto"/>
            </a:endParaRPr>
          </a:p>
          <a:p>
            <a:pPr algn="ctr" marR="2183765">
              <a:lnSpc>
                <a:spcPct val="100000"/>
              </a:lnSpc>
              <a:spcBef>
                <a:spcPts val="40"/>
              </a:spcBef>
            </a:pP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low-income groups</a:t>
            </a:r>
            <a:endParaRPr sz="900">
              <a:latin typeface="Roboto"/>
              <a:cs typeface="Roboto"/>
            </a:endParaRPr>
          </a:p>
          <a:p>
            <a:pPr marL="1675764" marR="5080">
              <a:lnSpc>
                <a:spcPct val="100000"/>
              </a:lnSpc>
              <a:spcBef>
                <a:spcPts val="880"/>
              </a:spcBef>
            </a:pP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Metropolitan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areas experiencing the highest 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rates </a:t>
            </a:r>
            <a:r>
              <a:rPr dirty="0" sz="900">
                <a:solidFill>
                  <a:srgbClr val="25C7BC"/>
                </a:solidFill>
                <a:latin typeface="Roboto"/>
                <a:cs typeface="Roboto"/>
              </a:rPr>
              <a:t>of immigrant growth, </a:t>
            </a:r>
            <a:r>
              <a:rPr dirty="0" sz="900" spc="-5">
                <a:solidFill>
                  <a:srgbClr val="25C7BC"/>
                </a:solidFill>
                <a:latin typeface="Roboto"/>
                <a:cs typeface="Roboto"/>
              </a:rPr>
              <a:t>have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sprawling 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suburban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areas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with low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relative</a:t>
            </a:r>
            <a:r>
              <a:rPr dirty="0" sz="900" spc="5" b="1">
                <a:solidFill>
                  <a:srgbClr val="25C7BC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housing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41304" y="1900845"/>
            <a:ext cx="2140585" cy="716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4450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Gentrification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leads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to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displacement and  socio-spatial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segregation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,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rather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than  alleviating social segregation,</a:t>
            </a:r>
            <a:r>
              <a:rPr dirty="0" sz="900" spc="-1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as</a:t>
            </a:r>
            <a:endParaRPr sz="9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working-class and minority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residents are  steadily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priced out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of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gentrified</a:t>
            </a:r>
            <a:r>
              <a:rPr dirty="0" sz="900" spc="1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areas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96887" y="7367506"/>
            <a:ext cx="2064385" cy="716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middle-class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gentrifiers engaged in 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little social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mixing with</a:t>
            </a:r>
            <a:r>
              <a:rPr dirty="0" sz="900" spc="5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local</a:t>
            </a:r>
            <a:endParaRPr sz="900">
              <a:latin typeface="Roboto"/>
              <a:cs typeface="Roboto"/>
            </a:endParaRPr>
          </a:p>
          <a:p>
            <a:pPr marL="12700" marR="53340">
              <a:lnSpc>
                <a:spcPct val="100000"/>
              </a:lnSpc>
              <a:spcBef>
                <a:spcPts val="15"/>
              </a:spcBef>
            </a:pP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low-income groups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.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Social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interaction 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was greatest in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areas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where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other  groups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had been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largely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pushed</a:t>
            </a:r>
            <a:r>
              <a:rPr dirty="0" sz="900" spc="10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aside.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09523" y="5888597"/>
            <a:ext cx="1914525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5085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Freeman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found conflict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between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the 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gentrifiers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and the more established  residents, and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resentment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stemming 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from feelings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of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irrelevance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that the 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neighbourhood improvements</a:t>
            </a:r>
            <a:r>
              <a:rPr dirty="0" sz="900" spc="10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were</a:t>
            </a:r>
            <a:endParaRPr sz="900">
              <a:latin typeface="Roboto"/>
              <a:cs typeface="Roboto"/>
            </a:endParaRPr>
          </a:p>
          <a:p>
            <a:pPr marL="627380">
              <a:lnSpc>
                <a:spcPct val="100000"/>
              </a:lnSpc>
              <a:spcBef>
                <a:spcPts val="40"/>
              </a:spcBef>
            </a:pP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not being made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for</a:t>
            </a:r>
            <a:r>
              <a:rPr dirty="0" sz="900" spc="-50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them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38827" y="3929736"/>
            <a:ext cx="1405255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Gentrification research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has  shown that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increased  social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mix within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declining  neigh- bourhoods can 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worsen the quality of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life  for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existing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residents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1799" y="5921884"/>
            <a:ext cx="1492250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778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Restaurants can</a:t>
            </a:r>
            <a:r>
              <a:rPr dirty="0" sz="900" spc="-4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serve</a:t>
            </a:r>
            <a:r>
              <a:rPr dirty="0" sz="900" spc="-2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as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social spaces that</a:t>
            </a:r>
            <a:r>
              <a:rPr dirty="0" sz="900" spc="-15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shape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the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neighborhoods in</a:t>
            </a:r>
            <a:r>
              <a:rPr dirty="0" sz="900" spc="-1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which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they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are located in</a:t>
            </a:r>
            <a:r>
              <a:rPr dirty="0" sz="900" spc="-4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ways</a:t>
            </a:r>
            <a:r>
              <a:rPr dirty="0" sz="900" spc="-1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that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empower those</a:t>
            </a:r>
            <a:r>
              <a:rPr dirty="0" sz="900" spc="-2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who</a:t>
            </a:r>
            <a:r>
              <a:rPr dirty="0" sz="900" spc="-1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inhabit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the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surrounding</a:t>
            </a:r>
            <a:r>
              <a:rPr dirty="0" sz="900" spc="-25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area.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35582" y="8375789"/>
            <a:ext cx="2381885" cy="1407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“What I want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to bring to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your attention is the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importance of recognizing and memorializing  the placemakers who helped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to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shape the  urban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landscape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of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Echo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Park and of </a:t>
            </a:r>
            <a:r>
              <a:rPr dirty="0" sz="900" spc="-10">
                <a:solidFill>
                  <a:srgbClr val="F7921E"/>
                </a:solidFill>
                <a:latin typeface="Roboto"/>
                <a:cs typeface="Roboto"/>
              </a:rPr>
              <a:t>other, 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similar places.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If we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fail to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acknowledge and  value these actors’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roles,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we risk viewing 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gentriﬁcation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as merely an uncomplicated  urban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renaissance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in which a new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set of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place-makers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revitalizes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a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vapid cultural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wasteland ﬁlled with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crime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and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blight.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50000" y="5356812"/>
            <a:ext cx="1954530" cy="1269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Place-makers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from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the past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pictured 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improving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the neighborhood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through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community legal services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and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aﬀordable day care centers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. The  twenty-ﬁrst-century solution is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to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ﬁght  crime in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Echo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Park by opening a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beer 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bar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with seventy-three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California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craft  brews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on tap,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plus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full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bar and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food 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service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67094" y="6046163"/>
            <a:ext cx="1892935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There is the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strong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possibility that in  the near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future,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no one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will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know this 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piece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of immigrant and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multicultural 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Los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Angeles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history or the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role Echo 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Park has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played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in the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formation of  cross-racial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bonds.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4996" y="391414"/>
            <a:ext cx="2345690" cy="1407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418465" marR="5080" indent="104775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By their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very</a:t>
            </a:r>
            <a:r>
              <a:rPr dirty="0" sz="900" spc="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place-spanning</a:t>
            </a:r>
            <a:r>
              <a:rPr dirty="0" sz="900" spc="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nature,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immigrants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are taken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to</a:t>
            </a:r>
            <a:r>
              <a:rPr dirty="0" sz="900" spc="-2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be</a:t>
            </a:r>
            <a:r>
              <a:rPr dirty="0" sz="900" spc="-1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natural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cosmopolitans,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the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very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agent</a:t>
            </a:r>
            <a:r>
              <a:rPr dirty="0" sz="900" spc="2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of the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transnational . Their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mobility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‘jolts</a:t>
            </a:r>
            <a:r>
              <a:rPr dirty="0" sz="900" spc="-2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the</a:t>
            </a:r>
            <a:endParaRPr sz="900">
              <a:latin typeface="Roboto"/>
              <a:cs typeface="Roboto"/>
            </a:endParaRPr>
          </a:p>
          <a:p>
            <a:pPr algn="r" marL="29209" marR="5080" indent="-17145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taken-for-granted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world’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.</a:t>
            </a:r>
            <a:r>
              <a:rPr dirty="0" sz="900" spc="1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Yet</a:t>
            </a:r>
            <a:r>
              <a:rPr dirty="0" sz="900" spc="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simultaneously,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immigrants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can be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downright</a:t>
            </a:r>
            <a:r>
              <a:rPr dirty="0" sz="900" spc="2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parochial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,</a:t>
            </a:r>
            <a:r>
              <a:rPr dirty="0" sz="900" spc="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in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terms of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operating closed</a:t>
            </a:r>
            <a:r>
              <a:rPr dirty="0" sz="900" spc="3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ethnic</a:t>
            </a:r>
            <a:r>
              <a:rPr dirty="0" sz="900" spc="1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economies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as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well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as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employing mutual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aid</a:t>
            </a:r>
            <a:r>
              <a:rPr dirty="0" sz="900" spc="3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and</a:t>
            </a:r>
            <a:r>
              <a:rPr dirty="0" sz="900" spc="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survival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techniques that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draw</a:t>
            </a:r>
            <a:r>
              <a:rPr dirty="0" sz="900" spc="-1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strength from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insularity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and</a:t>
            </a:r>
            <a:r>
              <a:rPr dirty="0" sz="900" spc="-1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self-segregation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3850" y="7037054"/>
            <a:ext cx="1896110" cy="1131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374015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In the City of Los</a:t>
            </a:r>
            <a:r>
              <a:rPr dirty="0" sz="900" spc="-3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Angeles, for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example,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population</a:t>
            </a:r>
            <a:r>
              <a:rPr dirty="0" sz="900" spc="-2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grew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by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135,000 between 1990</a:t>
            </a:r>
            <a:r>
              <a:rPr dirty="0" sz="900" spc="-1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and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1994,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during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which time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only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18,500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additional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housing units</a:t>
            </a:r>
            <a:r>
              <a:rPr dirty="0" sz="900" spc="1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were</a:t>
            </a:r>
            <a:r>
              <a:rPr dirty="0" sz="900" spc="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added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to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stock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(City of</a:t>
            </a:r>
            <a:r>
              <a:rPr dirty="0" sz="900" spc="-1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Los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Angeles,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1995). The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result</a:t>
            </a:r>
            <a:r>
              <a:rPr dirty="0" sz="900" spc="-5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was</a:t>
            </a:r>
            <a:r>
              <a:rPr dirty="0" sz="900" spc="-1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rapid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price/rent</a:t>
            </a:r>
            <a:r>
              <a:rPr dirty="0" sz="900" spc="-4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escalation.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4446" y="2032495"/>
            <a:ext cx="1393825" cy="2098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10820" marR="5080" indent="260350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Koreatown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has,</a:t>
            </a:r>
            <a:r>
              <a:rPr dirty="0" sz="900" spc="-5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in  twenty-five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years, gone 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from crime-ridden</a:t>
            </a:r>
            <a:r>
              <a:rPr dirty="0" sz="900" spc="-3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and</a:t>
            </a:r>
            <a:endParaRPr sz="900">
              <a:latin typeface="Roboto"/>
              <a:cs typeface="Roboto"/>
            </a:endParaRPr>
          </a:p>
          <a:p>
            <a:pPr algn="r" marL="45720" marR="5080" indent="-33655">
              <a:lnSpc>
                <a:spcPct val="100000"/>
              </a:lnSpc>
              <a:spcBef>
                <a:spcPts val="25"/>
              </a:spcBef>
            </a:pP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riot-prone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to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a hip</a:t>
            </a:r>
            <a:r>
              <a:rPr dirty="0" sz="900" spc="-5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place</a:t>
            </a:r>
            <a:r>
              <a:rPr dirty="0" sz="900" spc="-1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to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visit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and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inhabit,</a:t>
            </a:r>
            <a:r>
              <a:rPr dirty="0" sz="900" spc="-1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tirelessly</a:t>
            </a:r>
            <a:endParaRPr sz="900">
              <a:latin typeface="Roboto"/>
              <a:cs typeface="Roboto"/>
            </a:endParaRPr>
          </a:p>
          <a:p>
            <a:pPr algn="r" marL="695325" marR="5080" indent="-236854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promoted</a:t>
            </a:r>
            <a:r>
              <a:rPr dirty="0" sz="900" spc="-2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by</a:t>
            </a:r>
            <a:r>
              <a:rPr dirty="0" sz="900" spc="-2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such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luminaries</a:t>
            </a:r>
            <a:r>
              <a:rPr dirty="0" sz="900" spc="-6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as</a:t>
            </a:r>
            <a:endParaRPr sz="900">
              <a:latin typeface="Roboto"/>
              <a:cs typeface="Roboto"/>
            </a:endParaRPr>
          </a:p>
          <a:p>
            <a:pPr algn="r" marL="71120" marR="5080" indent="36195">
              <a:lnSpc>
                <a:spcPct val="100000"/>
              </a:lnSpc>
              <a:spcBef>
                <a:spcPts val="20"/>
              </a:spcBef>
            </a:pP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chef-turned-entrepreneur 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Roy Choi. Many</a:t>
            </a:r>
            <a:r>
              <a:rPr dirty="0" sz="900" spc="-4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of</a:t>
            </a:r>
            <a:r>
              <a:rPr dirty="0" sz="900" spc="-1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the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interviewees</a:t>
            </a:r>
            <a:r>
              <a:rPr dirty="0" sz="900" spc="-4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were</a:t>
            </a:r>
            <a:r>
              <a:rPr dirty="0" sz="900" spc="-3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fully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aware</a:t>
            </a:r>
            <a:r>
              <a:rPr dirty="0" sz="900" spc="-1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that</a:t>
            </a:r>
            <a:r>
              <a:rPr dirty="0" sz="900" spc="-2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gentrification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threatened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other</a:t>
            </a:r>
            <a:r>
              <a:rPr dirty="0" sz="900" spc="-1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kinds of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diversity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that may</a:t>
            </a:r>
            <a:r>
              <a:rPr dirty="0" sz="900" spc="-2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have</a:t>
            </a:r>
            <a:endParaRPr sz="900">
              <a:latin typeface="Roboto"/>
              <a:cs typeface="Roboto"/>
            </a:endParaRPr>
          </a:p>
          <a:p>
            <a:pPr algn="r" marL="266700" marR="6350" indent="283845">
              <a:lnSpc>
                <a:spcPct val="100000"/>
              </a:lnSpc>
              <a:spcBef>
                <a:spcPts val="50"/>
              </a:spcBef>
            </a:pP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brought</a:t>
            </a:r>
            <a:r>
              <a:rPr dirty="0" sz="900" spc="-3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them</a:t>
            </a:r>
            <a:r>
              <a:rPr dirty="0" sz="900" spc="-3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to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Koreatown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in the</a:t>
            </a:r>
            <a:r>
              <a:rPr dirty="0" sz="900" spc="-5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first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2981" y="4599621"/>
            <a:ext cx="1739264" cy="182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363855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Koreatown</a:t>
            </a:r>
            <a:r>
              <a:rPr dirty="0" sz="900" spc="-1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becomes</a:t>
            </a:r>
            <a:r>
              <a:rPr dirty="0" sz="900" spc="-1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more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parochially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segregated not just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by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race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but also by</a:t>
            </a:r>
            <a:r>
              <a:rPr dirty="0" sz="900" spc="-3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built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envi-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ronment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–</a:t>
            </a:r>
            <a:r>
              <a:rPr dirty="0" sz="900" spc="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incoming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gentrifiers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living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in 90%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Korean new-builds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have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little chance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encountering a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Latino population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living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in </a:t>
            </a:r>
            <a:r>
              <a:rPr dirty="0" sz="900" spc="-15">
                <a:solidFill>
                  <a:srgbClr val="006837"/>
                </a:solidFill>
                <a:latin typeface="Roboto"/>
                <a:cs typeface="Roboto"/>
              </a:rPr>
              <a:t>older,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crowded</a:t>
            </a:r>
            <a:r>
              <a:rPr dirty="0" sz="900" spc="-3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and</a:t>
            </a:r>
            <a:r>
              <a:rPr dirty="0" sz="900" spc="-2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degraded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006837"/>
                </a:solidFill>
                <a:latin typeface="Roboto"/>
                <a:cs typeface="Roboto"/>
              </a:rPr>
              <a:t>apartments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built</a:t>
            </a:r>
            <a:r>
              <a:rPr dirty="0" sz="900" spc="-3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between</a:t>
            </a:r>
            <a:r>
              <a:rPr dirty="0" sz="900" spc="-1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the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1920s and the</a:t>
            </a:r>
            <a:r>
              <a:rPr dirty="0" sz="900" spc="-2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1970s,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and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increasingly</a:t>
            </a:r>
            <a:r>
              <a:rPr dirty="0" sz="900" spc="-2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subject</a:t>
            </a:r>
            <a:r>
              <a:rPr dirty="0" sz="900" spc="-2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to </a:t>
            </a: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6837"/>
                </a:solidFill>
                <a:latin typeface="Roboto"/>
                <a:cs typeface="Roboto"/>
              </a:rPr>
              <a:t>gentrification-induced</a:t>
            </a:r>
            <a:endParaRPr sz="900">
              <a:latin typeface="Roboto"/>
              <a:cs typeface="Roboto"/>
            </a:endParaRPr>
          </a:p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6837"/>
                </a:solidFill>
                <a:latin typeface="Roboto"/>
                <a:cs typeface="Roboto"/>
              </a:rPr>
              <a:t>displacement.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7591" y="8450656"/>
            <a:ext cx="1830705" cy="1407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5367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Recently enacted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changes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in the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federal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Aid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to</a:t>
            </a:r>
            <a:r>
              <a:rPr dirty="0" sz="900" spc="-4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Families</a:t>
            </a:r>
            <a:r>
              <a:rPr dirty="0" sz="900" spc="-1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with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Dependent Children</a:t>
            </a:r>
            <a:r>
              <a:rPr dirty="0" sz="900" spc="-1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Program,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the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Food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Stamp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Program,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and</a:t>
            </a:r>
            <a:r>
              <a:rPr dirty="0" sz="900" spc="-1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in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Supplemental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Security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Income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Program will inevitably</a:t>
            </a:r>
            <a:r>
              <a:rPr dirty="0" sz="900" spc="20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push many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individuals,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especially</a:t>
            </a:r>
            <a:r>
              <a:rPr dirty="0" sz="900" spc="1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children</a:t>
            </a:r>
            <a:r>
              <a:rPr dirty="0" sz="900" spc="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and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disabled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people,</a:t>
            </a:r>
            <a:r>
              <a:rPr dirty="0" sz="900" spc="-1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from</a:t>
            </a:r>
            <a:r>
              <a:rPr dirty="0" sz="900" spc="-1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their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precarious housing</a:t>
            </a:r>
            <a:r>
              <a:rPr dirty="0" sz="900" spc="-1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arrangements</a:t>
            </a:r>
            <a:endParaRPr sz="900">
              <a:latin typeface="Roboto"/>
              <a:cs typeface="Roboto"/>
            </a:endParaRPr>
          </a:p>
          <a:p>
            <a:pPr algn="r" marR="5715">
              <a:lnSpc>
                <a:spcPct val="100000"/>
              </a:lnSpc>
              <a:spcBef>
                <a:spcPts val="75"/>
              </a:spcBef>
            </a:pP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onto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the</a:t>
            </a:r>
            <a:r>
              <a:rPr dirty="0" sz="900" spc="-55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streets.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99642" y="9830854"/>
            <a:ext cx="1930400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The homeless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policy continues to 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emphasize emergency assistance, 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while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the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welfare,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human service, and  employment assistance </a:t>
            </a:r>
            <a:r>
              <a:rPr dirty="0" sz="900" spc="5">
                <a:solidFill>
                  <a:srgbClr val="0000FF"/>
                </a:solidFill>
                <a:latin typeface="Roboto"/>
                <a:cs typeface="Roboto"/>
              </a:rPr>
              <a:t>supports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so 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critical to preventing </a:t>
            </a:r>
            <a:r>
              <a:rPr dirty="0" sz="900">
                <a:solidFill>
                  <a:srgbClr val="0000FF"/>
                </a:solidFill>
                <a:latin typeface="Roboto"/>
                <a:cs typeface="Roboto"/>
              </a:rPr>
              <a:t>homelessness  are </a:t>
            </a:r>
            <a:r>
              <a:rPr dirty="0" sz="900" spc="-5">
                <a:solidFill>
                  <a:srgbClr val="0000FF"/>
                </a:solidFill>
                <a:latin typeface="Roboto"/>
                <a:cs typeface="Roboto"/>
              </a:rPr>
              <a:t>being cut.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91488" y="4726664"/>
            <a:ext cx="223139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By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stabilizing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relatively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low-cost,</a:t>
            </a:r>
            <a:r>
              <a:rPr dirty="0" sz="900" spc="2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declining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55230" y="4864880"/>
            <a:ext cx="2369820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59385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neighborhoods through filling</a:t>
            </a:r>
            <a:r>
              <a:rPr dirty="0" sz="900" spc="3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vacancies</a:t>
            </a:r>
            <a:r>
              <a:rPr dirty="0" sz="900" spc="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&amp;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stimulating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the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local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economy</a:t>
            </a:r>
            <a:r>
              <a:rPr dirty="0" sz="900" spc="3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and</a:t>
            </a:r>
            <a:r>
              <a:rPr dirty="0" sz="900" spc="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housing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market, the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influx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of Asians</a:t>
            </a:r>
            <a:r>
              <a:rPr dirty="0" sz="900" spc="1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and</a:t>
            </a:r>
            <a:r>
              <a:rPr dirty="0" sz="900" spc="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Hispanics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improved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the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social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and</a:t>
            </a:r>
            <a:r>
              <a:rPr dirty="0" sz="900" spc="2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economic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conditions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of these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areas,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potentially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increasing</a:t>
            </a:r>
            <a:r>
              <a:rPr dirty="0" sz="900" spc="35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their</a:t>
            </a:r>
            <a:endParaRPr sz="900">
              <a:latin typeface="Roboto"/>
              <a:cs typeface="Roboto"/>
            </a:endParaRPr>
          </a:p>
          <a:p>
            <a:pPr algn="r" marR="6350">
              <a:lnSpc>
                <a:spcPct val="100000"/>
              </a:lnSpc>
              <a:spcBef>
                <a:spcPts val="40"/>
              </a:spcBef>
            </a:pP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desirability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to</a:t>
            </a:r>
            <a:r>
              <a:rPr dirty="0" sz="900" spc="-55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gentrifiers.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7857" y="6956083"/>
            <a:ext cx="4678045" cy="1432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606675" marR="5080" indent="-254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Many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small churches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have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closed; 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public school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enrollment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has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decreased 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in the most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gentrified sections,</a:t>
            </a:r>
            <a:r>
              <a:rPr dirty="0" sz="900" spc="5" b="1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&amp;</a:t>
            </a:r>
            <a:endParaRPr sz="900">
              <a:latin typeface="Roboto"/>
              <a:cs typeface="Roboto"/>
            </a:endParaRPr>
          </a:p>
          <a:p>
            <a:pPr algn="ctr" marL="2661920" marR="57150">
              <a:lnSpc>
                <a:spcPct val="100000"/>
              </a:lnSpc>
              <a:spcBef>
                <a:spcPts val="2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higher-income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children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are taking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over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local private</a:t>
            </a:r>
            <a:r>
              <a:rPr dirty="0" sz="900" spc="-10">
                <a:solidFill>
                  <a:srgbClr val="FF00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schools</a:t>
            </a:r>
            <a:endParaRPr sz="900">
              <a:latin typeface="Roboto"/>
              <a:cs typeface="Roboto"/>
            </a:endParaRPr>
          </a:p>
          <a:p>
            <a:pPr algn="r" marL="12700" marR="2044700" indent="413384">
              <a:lnSpc>
                <a:spcPct val="100000"/>
              </a:lnSpc>
              <a:spcBef>
                <a:spcPts val="215"/>
              </a:spcBef>
            </a:pP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Evidence from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New </a:t>
            </a:r>
            <a:r>
              <a:rPr dirty="0" sz="900" spc="-10">
                <a:solidFill>
                  <a:srgbClr val="9541FF"/>
                </a:solidFill>
                <a:latin typeface="Roboto"/>
                <a:cs typeface="Roboto"/>
              </a:rPr>
              <a:t>York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City</a:t>
            </a:r>
            <a:r>
              <a:rPr dirty="0" sz="900" spc="30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suggests</a:t>
            </a:r>
            <a:r>
              <a:rPr dirty="0" sz="900" spc="5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that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Hispanic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neighborhoods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had</a:t>
            </a:r>
            <a:r>
              <a:rPr dirty="0" sz="900" spc="3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strong</a:t>
            </a:r>
            <a:r>
              <a:rPr dirty="0" sz="900" spc="1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organizational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capacity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that was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able to</a:t>
            </a:r>
            <a:r>
              <a:rPr dirty="0" sz="900" spc="3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maintain</a:t>
            </a:r>
            <a:r>
              <a:rPr dirty="0" sz="900" spc="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affordable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housing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,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which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may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have</a:t>
            </a:r>
            <a:r>
              <a:rPr dirty="0" sz="900" spc="45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prevented</a:t>
            </a:r>
            <a:r>
              <a:rPr dirty="0" sz="900" spc="1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gentrification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in neighborhoods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with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high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levels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of</a:t>
            </a:r>
            <a:r>
              <a:rPr dirty="0" sz="900" spc="40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Hispanic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2115" y="8363119"/>
            <a:ext cx="2524760" cy="578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351155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growth,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and the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continued rapid growth of  immigrants into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these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neighborhoods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may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have  limited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points of entry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for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gentrifiers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as</a:t>
            </a:r>
            <a:r>
              <a:rPr dirty="0" sz="900" spc="50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low-cost</a:t>
            </a:r>
            <a:endParaRPr sz="900">
              <a:latin typeface="Roboto"/>
              <a:cs typeface="Roboto"/>
            </a:endParaRPr>
          </a:p>
          <a:p>
            <a:pPr marL="919480">
              <a:lnSpc>
                <a:spcPct val="100000"/>
              </a:lnSpc>
              <a:spcBef>
                <a:spcPts val="25"/>
              </a:spcBef>
            </a:pP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vacancies </a:t>
            </a:r>
            <a:r>
              <a:rPr dirty="0" sz="900" spc="-5">
                <a:solidFill>
                  <a:srgbClr val="9541FF"/>
                </a:solidFill>
                <a:latin typeface="Roboto"/>
                <a:cs typeface="Roboto"/>
              </a:rPr>
              <a:t>quickly</a:t>
            </a:r>
            <a:r>
              <a:rPr dirty="0" sz="900" spc="-15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9541FF"/>
                </a:solidFill>
                <a:latin typeface="Roboto"/>
                <a:cs typeface="Roboto"/>
              </a:rPr>
              <a:t>disappeared.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24093" y="2608394"/>
            <a:ext cx="2289810" cy="716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338455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The legacy of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immigrant</a:t>
            </a:r>
            <a:r>
              <a:rPr dirty="0" sz="900" spc="-15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and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minority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place- makers is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fragile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because these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actors frequently are</a:t>
            </a:r>
            <a:r>
              <a:rPr dirty="0" sz="900" spc="-4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not</a:t>
            </a:r>
            <a:r>
              <a:rPr dirty="0" sz="900" spc="-1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activists,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F7921E"/>
                </a:solidFill>
                <a:latin typeface="Roboto"/>
                <a:cs typeface="Roboto"/>
              </a:rPr>
              <a:t>politicians, </a:t>
            </a:r>
            <a:r>
              <a:rPr dirty="0" sz="900">
                <a:solidFill>
                  <a:srgbClr val="F7921E"/>
                </a:solidFill>
                <a:latin typeface="Roboto"/>
                <a:cs typeface="Roboto"/>
              </a:rPr>
              <a:t>or organizers.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They make</a:t>
            </a:r>
            <a:r>
              <a:rPr dirty="0" sz="900" spc="15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history</a:t>
            </a: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qui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e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tly.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60864" y="3702256"/>
            <a:ext cx="3015615" cy="1108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93090" indent="635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New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policies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of social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mixing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require critical 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attention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with regard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to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their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ability to produce 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an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inclusive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urban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renaissance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and the  potentially detrimental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gentrifying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effects they  may inflict on the communities they intend </a:t>
            </a:r>
            <a:r>
              <a:rPr dirty="0" sz="900" spc="-5">
                <a:solidFill>
                  <a:srgbClr val="FF00FF"/>
                </a:solidFill>
                <a:latin typeface="Roboto"/>
                <a:cs typeface="Roboto"/>
              </a:rPr>
              <a:t>to  </a:t>
            </a:r>
            <a:r>
              <a:rPr dirty="0" sz="900">
                <a:solidFill>
                  <a:srgbClr val="FF00FF"/>
                </a:solidFill>
                <a:latin typeface="Roboto"/>
                <a:cs typeface="Roboto"/>
              </a:rPr>
              <a:t>help.</a:t>
            </a:r>
            <a:endParaRPr sz="900">
              <a:latin typeface="Roboto"/>
              <a:cs typeface="Roboto"/>
            </a:endParaRPr>
          </a:p>
          <a:p>
            <a:pPr marL="1758314">
              <a:lnSpc>
                <a:spcPts val="944"/>
              </a:lnSpc>
            </a:pP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Gentriﬁcation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is not</a:t>
            </a:r>
            <a:r>
              <a:rPr dirty="0" sz="900" spc="-30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just</a:t>
            </a:r>
            <a:endParaRPr sz="900">
              <a:latin typeface="Roboto"/>
              <a:cs typeface="Roboto"/>
            </a:endParaRPr>
          </a:p>
          <a:p>
            <a:pPr marL="1758314">
              <a:lnSpc>
                <a:spcPct val="100000"/>
              </a:lnSpc>
              <a:spcBef>
                <a:spcPts val="10"/>
              </a:spcBef>
            </a:pP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about changing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the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06874" y="4784369"/>
            <a:ext cx="1254125" cy="302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present;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intentionally or  not, it erases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the</a:t>
            </a:r>
            <a:r>
              <a:rPr dirty="0" sz="900" spc="-10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spc="-20" b="1">
                <a:solidFill>
                  <a:srgbClr val="F7921E"/>
                </a:solidFill>
                <a:latin typeface="Roboto"/>
                <a:cs typeface="Roboto"/>
              </a:rPr>
              <a:t>past.”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240" y="4591483"/>
            <a:ext cx="3764279" cy="5979160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26060" marR="467359">
              <a:lnSpc>
                <a:spcPct val="100000"/>
              </a:lnSpc>
            </a:pP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Molina, N.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(2015,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February 1). The </a:t>
            </a:r>
            <a:r>
              <a:rPr dirty="0" sz="900" spc="5" b="1">
                <a:solidFill>
                  <a:srgbClr val="F7921E"/>
                </a:solidFill>
                <a:latin typeface="Roboto"/>
                <a:cs typeface="Roboto"/>
              </a:rPr>
              <a:t>Importance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of Place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and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Place-Makers in the Life of a Los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Angeles</a:t>
            </a:r>
            <a:r>
              <a:rPr dirty="0" sz="900" spc="10" b="1">
                <a:solidFill>
                  <a:srgbClr val="F7921E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Community.</a:t>
            </a:r>
            <a:endParaRPr sz="900">
              <a:latin typeface="Roboto"/>
              <a:cs typeface="Roboto"/>
            </a:endParaRPr>
          </a:p>
          <a:p>
            <a:pPr marL="226060" marR="912494">
              <a:lnSpc>
                <a:spcPct val="100000"/>
              </a:lnSpc>
              <a:spcBef>
                <a:spcPts val="20"/>
              </a:spcBef>
            </a:pP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Retrieved October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8, 2019, 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from  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https:</a:t>
            </a:r>
            <a:r>
              <a:rPr dirty="0" sz="900" spc="-114" b="1">
                <a:solidFill>
                  <a:srgbClr val="F7921E"/>
                </a:solidFill>
                <a:latin typeface="Roboto"/>
                <a:cs typeface="Roboto"/>
              </a:rPr>
              <a:t>/</a:t>
            </a:r>
            <a:r>
              <a:rPr dirty="0" sz="900" b="1">
                <a:solidFill>
                  <a:srgbClr val="F7921E"/>
                </a:solidFill>
                <a:latin typeface="Roboto"/>
                <a:cs typeface="Roboto"/>
              </a:rPr>
              <a:t>/scq.ucpress.edu/content/97/1/69.abst</a:t>
            </a:r>
            <a:r>
              <a:rPr dirty="0" sz="900" spc="-20" b="1">
                <a:solidFill>
                  <a:srgbClr val="F7921E"/>
                </a:solidFill>
                <a:latin typeface="Roboto"/>
                <a:cs typeface="Roboto"/>
              </a:rPr>
              <a:t>r</a:t>
            </a:r>
            <a:r>
              <a:rPr dirty="0" sz="900" spc="-5" b="1">
                <a:solidFill>
                  <a:srgbClr val="F7921E"/>
                </a:solidFill>
                <a:latin typeface="Roboto"/>
                <a:cs typeface="Roboto"/>
              </a:rPr>
              <a:t>act.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226060" marR="387350">
              <a:lnSpc>
                <a:spcPct val="100000"/>
              </a:lnSpc>
              <a:spcBef>
                <a:spcPts val="5"/>
              </a:spcBef>
            </a:pP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DeVerteuil,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G., Yun, </a:t>
            </a:r>
            <a:r>
              <a:rPr dirty="0" sz="900" spc="-20" b="1">
                <a:solidFill>
                  <a:srgbClr val="006837"/>
                </a:solidFill>
                <a:latin typeface="Roboto"/>
                <a:cs typeface="Roboto"/>
              </a:rPr>
              <a:t>O.,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&amp;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Choi,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C.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(2017,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July 7).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Between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the 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cosmopolitan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and the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parochial: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the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immigrant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gentrifier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in  Koreatown,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Los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Angeles. Retrieved October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9, 2019, 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from 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https:/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  <a:hlinkClick r:id="rId2"/>
              </a:rPr>
              <a:t>/www.tandfonline.com/doi/full/10.1080/14649365.20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 17.1347955</a:t>
            </a:r>
            <a:r>
              <a:rPr dirty="0" sz="900" spc="-5" b="1">
                <a:solidFill>
                  <a:srgbClr val="006837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006837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26060" marR="373380">
              <a:lnSpc>
                <a:spcPct val="100000"/>
              </a:lnSpc>
            </a:pP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Hwang, J.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(2015,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December 21). Pioneers of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Gentrification:  Transformation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in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Global Neighborhoods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in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Urban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America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in 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the Late Twentieth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Century. Retrieved October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8, 2019, 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from 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https:</a:t>
            </a:r>
            <a:r>
              <a:rPr dirty="0" sz="900" spc="-114" b="1">
                <a:solidFill>
                  <a:srgbClr val="9541FF"/>
                </a:solidFill>
                <a:latin typeface="Roboto"/>
                <a:cs typeface="Roboto"/>
              </a:rPr>
              <a:t>/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/link.springe</a:t>
            </a:r>
            <a:r>
              <a:rPr dirty="0" sz="900" spc="-80" b="1">
                <a:solidFill>
                  <a:srgbClr val="9541FF"/>
                </a:solidFill>
                <a:latin typeface="Roboto"/>
                <a:cs typeface="Roboto"/>
              </a:rPr>
              <a:t>r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.com/a</a:t>
            </a:r>
            <a:r>
              <a:rPr dirty="0" sz="900" spc="20" b="1">
                <a:solidFill>
                  <a:srgbClr val="9541FF"/>
                </a:solidFill>
                <a:latin typeface="Roboto"/>
                <a:cs typeface="Roboto"/>
              </a:rPr>
              <a:t>r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ticle/10.1007/s13524-015-0448- 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4</a:t>
            </a:r>
            <a:r>
              <a:rPr dirty="0" sz="900" spc="-5" b="1">
                <a:solidFill>
                  <a:srgbClr val="9541FF"/>
                </a:solidFill>
                <a:latin typeface="Roboto"/>
                <a:cs typeface="Roboto"/>
              </a:rPr>
              <a:t> </a:t>
            </a:r>
            <a:r>
              <a:rPr dirty="0" sz="900" b="1">
                <a:solidFill>
                  <a:srgbClr val="9541FF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26060" marR="361315">
              <a:lnSpc>
                <a:spcPct val="100000"/>
              </a:lnSpc>
              <a:spcBef>
                <a:spcPts val="725"/>
              </a:spcBef>
            </a:pP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Wolch,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J., &amp; Li, </a:t>
            </a:r>
            <a:r>
              <a:rPr dirty="0" sz="900" spc="-30" b="1">
                <a:solidFill>
                  <a:srgbClr val="0000FF"/>
                </a:solidFill>
                <a:latin typeface="Roboto"/>
                <a:cs typeface="Roboto"/>
              </a:rPr>
              <a:t>W.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(2002,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May 25). Shifting Margins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of 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Housing Status in Los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Angeles. Retrieved October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8, 2019, 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from 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https:</a:t>
            </a:r>
            <a:r>
              <a:rPr dirty="0" sz="900" spc="-114" b="1">
                <a:solidFill>
                  <a:srgbClr val="0000FF"/>
                </a:solidFill>
                <a:latin typeface="Roboto"/>
                <a:cs typeface="Roboto"/>
              </a:rPr>
              <a:t>/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  <a:hlinkClick r:id="rId3"/>
              </a:rPr>
              <a:t>/ww</a:t>
            </a:r>
            <a:r>
              <a:rPr dirty="0" sz="900" spc="-55" b="1">
                <a:solidFill>
                  <a:srgbClr val="0000FF"/>
                </a:solidFill>
                <a:latin typeface="Roboto"/>
                <a:cs typeface="Roboto"/>
                <a:hlinkClick r:id="rId3"/>
              </a:rPr>
              <a:t>w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  <a:hlinkClick r:id="rId3"/>
              </a:rPr>
              <a:t>.sciencedirect.com/science/a</a:t>
            </a:r>
            <a:r>
              <a:rPr dirty="0" sz="900" spc="20" b="1">
                <a:solidFill>
                  <a:srgbClr val="0000FF"/>
                </a:solidFill>
                <a:latin typeface="Roboto"/>
                <a:cs typeface="Roboto"/>
                <a:hlinkClick r:id="rId3"/>
              </a:rPr>
              <a:t>r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  <a:hlinkClick r:id="rId3"/>
              </a:rPr>
              <a:t>ticle/pii/S0049089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 </a:t>
            </a:r>
            <a:r>
              <a:rPr dirty="0" sz="900" spc="-5" b="1">
                <a:solidFill>
                  <a:srgbClr val="0000FF"/>
                </a:solidFill>
                <a:latin typeface="Roboto"/>
                <a:cs typeface="Roboto"/>
              </a:rPr>
              <a:t>X97906001 </a:t>
            </a:r>
            <a:r>
              <a:rPr dirty="0" sz="900" b="1">
                <a:solidFill>
                  <a:srgbClr val="0000FF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26060" marR="448309">
              <a:lnSpc>
                <a:spcPct val="100000"/>
              </a:lnSpc>
            </a:pP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Hwang, J., &amp; </a:t>
            </a:r>
            <a:r>
              <a:rPr dirty="0" sz="900" spc="-10" b="1">
                <a:solidFill>
                  <a:srgbClr val="25C7BC"/>
                </a:solidFill>
                <a:latin typeface="Roboto"/>
                <a:cs typeface="Roboto"/>
              </a:rPr>
              <a:t>Yoon,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H.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(n.d.).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Shifting and Persisting 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Neighborhood Hierarchies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</a:rPr>
              <a:t>... </a:t>
            </a:r>
            <a:r>
              <a:rPr dirty="0" sz="900" spc="-5" b="1">
                <a:solidFill>
                  <a:srgbClr val="25C7BC"/>
                </a:solidFill>
                <a:latin typeface="Roboto"/>
                <a:cs typeface="Roboto"/>
              </a:rPr>
              <a:t>Retrieved from  </a:t>
            </a:r>
            <a:r>
              <a:rPr dirty="0" sz="900" b="1">
                <a:solidFill>
                  <a:srgbClr val="25C7BC"/>
                </a:solidFill>
                <a:latin typeface="Roboto"/>
                <a:cs typeface="Roboto"/>
                <a:hlinkClick r:id="rId4"/>
              </a:rPr>
              <a:t>http://paa2019.populationassociation.org/uploads/192117.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marR="394335">
              <a:lnSpc>
                <a:spcPct val="100000"/>
              </a:lnSpc>
            </a:pP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Lees, L.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(1970,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January 1).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Gentrification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and Social Mixing:  </a:t>
            </a:r>
            <a:r>
              <a:rPr dirty="0" sz="900" spc="-15" b="1">
                <a:solidFill>
                  <a:srgbClr val="FF00FF"/>
                </a:solidFill>
                <a:latin typeface="Roboto"/>
                <a:cs typeface="Roboto"/>
              </a:rPr>
              <a:t>Towards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an Inclusive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Urban Renaissance?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- Loretta Lees,  2008. </a:t>
            </a:r>
            <a:r>
              <a:rPr dirty="0" sz="900" spc="-5" b="1">
                <a:solidFill>
                  <a:srgbClr val="FF00FF"/>
                </a:solidFill>
                <a:latin typeface="Roboto"/>
                <a:cs typeface="Roboto"/>
              </a:rPr>
              <a:t>Retrieved from  </a:t>
            </a:r>
            <a:r>
              <a:rPr dirty="0" sz="900" b="1">
                <a:solidFill>
                  <a:srgbClr val="FF00FF"/>
                </a:solidFill>
                <a:latin typeface="Roboto"/>
                <a:cs typeface="Roboto"/>
              </a:rPr>
              <a:t>https://journals.sagepub.com/doi/abs/10.1177/0042098008  097099.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983" y="4286703"/>
            <a:ext cx="6045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" b="1">
                <a:latin typeface="Roboto"/>
                <a:cs typeface="Roboto"/>
              </a:rPr>
              <a:t>Sources:</a:t>
            </a:r>
            <a:endParaRPr sz="1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bullseyediagram</dc:title>
  <dcterms:created xsi:type="dcterms:W3CDTF">2019-10-23T06:31:26Z</dcterms:created>
  <dcterms:modified xsi:type="dcterms:W3CDTF">2019-10-23T06:31:26Z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2019-10-22T00:00:00Z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2019-10-23T00:00:00Z</vt:filetime>
  </property>
</Properties>
</file>