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7" r:id="rId6"/>
    <p:sldId id="330" r:id="rId7"/>
    <p:sldId id="334" r:id="rId8"/>
    <p:sldId id="329" r:id="rId9"/>
    <p:sldId id="324" r:id="rId10"/>
    <p:sldId id="326" r:id="rId11"/>
    <p:sldId id="335" r:id="rId12"/>
    <p:sldId id="336" r:id="rId13"/>
    <p:sldId id="33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795B6-FB74-534F-B8B5-C97306244997}">
          <p14:sldIdLst>
            <p14:sldId id="314"/>
            <p14:sldId id="317"/>
            <p14:sldId id="330"/>
            <p14:sldId id="334"/>
            <p14:sldId id="329"/>
            <p14:sldId id="324"/>
            <p14:sldId id="326"/>
            <p14:sldId id="335"/>
            <p14:sldId id="336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506" autoAdjust="0"/>
    <p:restoredTop sz="94663" autoAdjust="0"/>
  </p:normalViewPr>
  <p:slideViewPr>
    <p:cSldViewPr snapToGrid="0" snapToObjects="1">
      <p:cViewPr varScale="1">
        <p:scale>
          <a:sx n="83" d="100"/>
          <a:sy n="83" d="100"/>
        </p:scale>
        <p:origin x="200" y="632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UB_ftp.H.2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7" y="4326067"/>
            <a:ext cx="4418054" cy="46318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03" y="2361363"/>
            <a:ext cx="7734221" cy="1519654"/>
          </a:xfrm>
        </p:spPr>
        <p:txBody>
          <a:bodyPr>
            <a:normAutofit fontScale="90000"/>
          </a:bodyPr>
          <a:lstStyle/>
          <a:p>
            <a:r>
              <a:rPr lang="en-US" dirty="0"/>
              <a:t>ATTITUDES TOWARD DEBT AND STUDENT LOAN BORROWING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THOMAS KIRNBAUER - INDIANA UNIVERSITY BLOOMINGTON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173B-6851-0641-8699-AB919957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 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50D75-9C2E-C941-A141-90BEDB4D7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Questions &amp;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6657" y="1629404"/>
            <a:ext cx="4540193" cy="281063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What is the average amount borrowed in student loan for undergraduates at IU?</a:t>
            </a:r>
          </a:p>
          <a:p>
            <a:pPr lvl="0"/>
            <a:r>
              <a:rPr lang="en-US" sz="2000" dirty="0"/>
              <a:t>To what extent does student loan borrowing differ by attitudes toward borrowing debt?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F556D1-A6E0-F648-A9A4-A080AB444986}"/>
              </a:ext>
            </a:extLst>
          </p:cNvPr>
          <p:cNvSpPr txBox="1">
            <a:spLocks/>
          </p:cNvSpPr>
          <p:nvPr/>
        </p:nvSpPr>
        <p:spPr>
          <a:xfrm>
            <a:off x="4927186" y="1629404"/>
            <a:ext cx="4096211" cy="2810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Beginning College of Student Survey (BCSSE) from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IU data on student enrollment and loans as of spring 2019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2,000+ students in the sample</a:t>
            </a:r>
          </a:p>
          <a:p>
            <a:pPr marL="685800"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53% students in the sample</a:t>
            </a:r>
            <a:r>
              <a:rPr lang="en-US" sz="1800" i="1" dirty="0"/>
              <a:t> accumulated student loan debt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F3CDDA-B5A1-4742-906A-79B8FDA804CF}"/>
              </a:ext>
            </a:extLst>
          </p:cNvPr>
          <p:cNvCxnSpPr/>
          <p:nvPr/>
        </p:nvCxnSpPr>
        <p:spPr>
          <a:xfrm>
            <a:off x="4808573" y="1540675"/>
            <a:ext cx="0" cy="303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F5E67-6576-3842-BBCD-D3DDC4A5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5"/>
          <a:stretch/>
        </p:blipFill>
        <p:spPr>
          <a:xfrm>
            <a:off x="569804" y="762574"/>
            <a:ext cx="7422204" cy="3858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DC403-A30D-E34E-8A9D-E9126E4A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04" y="214322"/>
            <a:ext cx="8004391" cy="699065"/>
          </a:xfrm>
        </p:spPr>
        <p:txBody>
          <a:bodyPr/>
          <a:lstStyle/>
          <a:p>
            <a:r>
              <a:rPr lang="en-US" dirty="0"/>
              <a:t>Total Loans vs. Total Credits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E39E1-2340-B546-B89D-55798F1C4EEF}"/>
              </a:ext>
            </a:extLst>
          </p:cNvPr>
          <p:cNvSpPr txBox="1"/>
          <p:nvPr/>
        </p:nvSpPr>
        <p:spPr>
          <a:xfrm>
            <a:off x="7759689" y="1713539"/>
            <a:ext cx="148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Avg</a:t>
            </a:r>
            <a:r>
              <a:rPr lang="en-US" sz="1600" dirty="0"/>
              <a:t> Credits </a:t>
            </a:r>
          </a:p>
          <a:p>
            <a:pPr algn="ctr"/>
            <a:r>
              <a:rPr lang="en-US" sz="1600" dirty="0"/>
              <a:t>= 106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D76E4-7E42-144D-BC93-A744D187D202}"/>
              </a:ext>
            </a:extLst>
          </p:cNvPr>
          <p:cNvSpPr txBox="1"/>
          <p:nvPr/>
        </p:nvSpPr>
        <p:spPr>
          <a:xfrm>
            <a:off x="1515056" y="3796151"/>
            <a:ext cx="148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Avg</a:t>
            </a:r>
            <a:r>
              <a:rPr lang="en-US" sz="1600" dirty="0"/>
              <a:t> Loans </a:t>
            </a:r>
          </a:p>
          <a:p>
            <a:pPr algn="ctr"/>
            <a:r>
              <a:rPr lang="en-US" sz="1600" dirty="0"/>
              <a:t>= $24,592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6F092-31AA-234A-B711-8DB31BAB8DB8}"/>
              </a:ext>
            </a:extLst>
          </p:cNvPr>
          <p:cNvSpPr txBox="1"/>
          <p:nvPr/>
        </p:nvSpPr>
        <p:spPr>
          <a:xfrm>
            <a:off x="8213043" y="4329419"/>
            <a:ext cx="850570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.06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9AE50-242F-9146-AF3D-4B7FFFBB2FEA}"/>
              </a:ext>
            </a:extLst>
          </p:cNvPr>
          <p:cNvSpPr txBox="1"/>
          <p:nvPr/>
        </p:nvSpPr>
        <p:spPr>
          <a:xfrm>
            <a:off x="7399578" y="328765"/>
            <a:ext cx="14883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= 1058</a:t>
            </a:r>
          </a:p>
        </p:txBody>
      </p:sp>
    </p:spTree>
    <p:extLst>
      <p:ext uri="{BB962C8B-B14F-4D97-AF65-F5344CB8AC3E}">
        <p14:creationId xmlns:p14="http://schemas.microsoft.com/office/powerpoint/2010/main" val="39625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75B98-00AB-8E43-95CE-E9584F48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2" b="6338"/>
          <a:stretch/>
        </p:blipFill>
        <p:spPr>
          <a:xfrm>
            <a:off x="569804" y="721519"/>
            <a:ext cx="6516059" cy="3917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DC403-A30D-E34E-8A9D-E9126E4A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04" y="214322"/>
            <a:ext cx="8004391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Loans vs. Total Credits (outliers omitted)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E39E1-2340-B546-B89D-55798F1C4EEF}"/>
              </a:ext>
            </a:extLst>
          </p:cNvPr>
          <p:cNvSpPr txBox="1"/>
          <p:nvPr/>
        </p:nvSpPr>
        <p:spPr>
          <a:xfrm>
            <a:off x="6805098" y="1898800"/>
            <a:ext cx="148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Avg</a:t>
            </a:r>
            <a:r>
              <a:rPr lang="en-US" sz="1600" dirty="0"/>
              <a:t> Credits </a:t>
            </a:r>
          </a:p>
          <a:p>
            <a:pPr algn="ctr"/>
            <a:r>
              <a:rPr lang="en-US" sz="1600" dirty="0"/>
              <a:t>= 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D76E4-7E42-144D-BC93-A744D187D202}"/>
              </a:ext>
            </a:extLst>
          </p:cNvPr>
          <p:cNvSpPr txBox="1"/>
          <p:nvPr/>
        </p:nvSpPr>
        <p:spPr>
          <a:xfrm>
            <a:off x="1502681" y="3989196"/>
            <a:ext cx="148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Avg</a:t>
            </a:r>
            <a:r>
              <a:rPr lang="en-US" sz="1600" dirty="0"/>
              <a:t> Loans </a:t>
            </a:r>
          </a:p>
          <a:p>
            <a:pPr algn="ctr"/>
            <a:r>
              <a:rPr lang="en-US" sz="1600" dirty="0"/>
              <a:t>= $18,980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96EB2-A664-0843-B577-99366341D226}"/>
              </a:ext>
            </a:extLst>
          </p:cNvPr>
          <p:cNvSpPr txBox="1"/>
          <p:nvPr/>
        </p:nvSpPr>
        <p:spPr>
          <a:xfrm>
            <a:off x="7368393" y="1051479"/>
            <a:ext cx="14883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Revised N </a:t>
            </a:r>
          </a:p>
          <a:p>
            <a:pPr algn="ctr"/>
            <a:r>
              <a:rPr lang="en-US" sz="1400" dirty="0"/>
              <a:t>= 929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48A8B-1746-C740-A3B3-FEDA13A382A0}"/>
              </a:ext>
            </a:extLst>
          </p:cNvPr>
          <p:cNvSpPr txBox="1"/>
          <p:nvPr/>
        </p:nvSpPr>
        <p:spPr>
          <a:xfrm>
            <a:off x="8213043" y="4329419"/>
            <a:ext cx="850570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.42</a:t>
            </a:r>
          </a:p>
        </p:txBody>
      </p:sp>
    </p:spTree>
    <p:extLst>
      <p:ext uri="{BB962C8B-B14F-4D97-AF65-F5344CB8AC3E}">
        <p14:creationId xmlns:p14="http://schemas.microsoft.com/office/powerpoint/2010/main" val="175615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E4E93-C742-524D-ADBC-152A1CEA6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95" t="36220" b="33471"/>
          <a:stretch/>
        </p:blipFill>
        <p:spPr>
          <a:xfrm>
            <a:off x="5632316" y="1534312"/>
            <a:ext cx="3013368" cy="20748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728CD9-9E17-794D-A797-541D92FC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165683"/>
            <a:ext cx="8004391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“My parents/guardians are (or would be) supportive of me taking out student loans”</a:t>
            </a:r>
          </a:p>
        </p:txBody>
      </p:sp>
    </p:spTree>
    <p:extLst>
      <p:ext uri="{BB962C8B-B14F-4D97-AF65-F5344CB8AC3E}">
        <p14:creationId xmlns:p14="http://schemas.microsoft.com/office/powerpoint/2010/main" val="281504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28CD9-9E17-794D-A797-541D92FC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165683"/>
            <a:ext cx="8004391" cy="699065"/>
          </a:xfrm>
        </p:spPr>
        <p:txBody>
          <a:bodyPr>
            <a:normAutofit fontScale="90000"/>
          </a:bodyPr>
          <a:lstStyle/>
          <a:p>
            <a:r>
              <a:rPr lang="en-US" dirty="0"/>
              <a:t>“My parents/guardians are (or would be) supportive of me taking out student loans”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F792F-02CE-C448-8375-F5746E47F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8"/>
          <a:stretch/>
        </p:blipFill>
        <p:spPr>
          <a:xfrm>
            <a:off x="1596111" y="945132"/>
            <a:ext cx="5871822" cy="37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28CD9-9E17-794D-A797-541D92FC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27" y="165683"/>
            <a:ext cx="8004391" cy="699065"/>
          </a:xfrm>
        </p:spPr>
        <p:txBody>
          <a:bodyPr>
            <a:normAutofit/>
          </a:bodyPr>
          <a:lstStyle/>
          <a:p>
            <a:r>
              <a:rPr lang="en-US" dirty="0"/>
              <a:t>“I can finance my education without loans”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236CE-12CA-DD4D-B836-3C3965FEE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6"/>
          <a:stretch/>
        </p:blipFill>
        <p:spPr>
          <a:xfrm>
            <a:off x="1644521" y="777475"/>
            <a:ext cx="5854957" cy="39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BA780E-F4F9-4F4B-8B00-0AC7EE701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6" r="25704"/>
          <a:stretch/>
        </p:blipFill>
        <p:spPr>
          <a:xfrm>
            <a:off x="4134664" y="984737"/>
            <a:ext cx="4907904" cy="4158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658F7-00EE-3045-BC87-BB2CE924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03" y="288744"/>
            <a:ext cx="5856042" cy="779318"/>
          </a:xfrm>
        </p:spPr>
        <p:txBody>
          <a:bodyPr>
            <a:noAutofit/>
          </a:bodyPr>
          <a:lstStyle/>
          <a:p>
            <a:r>
              <a:rPr lang="en-US" sz="2400" dirty="0"/>
              <a:t>Mean Differences of Loans per Credit by Attitudes Toward Debt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C14B4F-C72D-0144-AF0D-D7823A9B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02" y="1290770"/>
            <a:ext cx="3423699" cy="358451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Significant main effects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Probability of the differences happening by chance &lt;5%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Total explained variance = 7%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Post-hoc test reveals specific significant differences 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Strongly Disagree/Disagree vs. Agree/Strongly Agree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BB2DF5-5498-4647-9397-2B632C6D7EBF}"/>
              </a:ext>
            </a:extLst>
          </p:cNvPr>
          <p:cNvSpPr/>
          <p:nvPr/>
        </p:nvSpPr>
        <p:spPr>
          <a:xfrm>
            <a:off x="6328206" y="1704584"/>
            <a:ext cx="856731" cy="27568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552EF-7D1E-2646-BBA8-33BACCA77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96" t="39456" b="42955"/>
          <a:stretch/>
        </p:blipFill>
        <p:spPr>
          <a:xfrm>
            <a:off x="6756571" y="159933"/>
            <a:ext cx="2129609" cy="1036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3FDF91-5CC5-8E4F-8716-41485C6CDDD6}"/>
              </a:ext>
            </a:extLst>
          </p:cNvPr>
          <p:cNvSpPr txBox="1"/>
          <p:nvPr/>
        </p:nvSpPr>
        <p:spPr>
          <a:xfrm>
            <a:off x="3949001" y="1427585"/>
            <a:ext cx="128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$175/credit</a:t>
            </a:r>
          </a:p>
        </p:txBody>
      </p:sp>
    </p:spTree>
    <p:extLst>
      <p:ext uri="{BB962C8B-B14F-4D97-AF65-F5344CB8AC3E}">
        <p14:creationId xmlns:p14="http://schemas.microsoft.com/office/powerpoint/2010/main" val="188752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29F98-F929-CF48-9CED-7FDA0C105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04" y="767139"/>
            <a:ext cx="8004391" cy="699065"/>
          </a:xfrm>
        </p:spPr>
        <p:txBody>
          <a:bodyPr/>
          <a:lstStyle/>
          <a:p>
            <a:pPr algn="ctr"/>
            <a:r>
              <a:rPr lang="en-US" dirty="0"/>
              <a:t>   Conclusions &amp; Future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6E378-9D7A-0F46-9373-9B3E6915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6" y="1629403"/>
            <a:ext cx="3942641" cy="28106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 half of the sample accumulated student loans</a:t>
            </a:r>
          </a:p>
          <a:p>
            <a:r>
              <a:rPr lang="en-US" dirty="0">
                <a:solidFill>
                  <a:schemeClr val="tx1"/>
                </a:solidFill>
              </a:rPr>
              <a:t>The average student loan amount ranged from $19k -&gt; $25k</a:t>
            </a:r>
          </a:p>
          <a:p>
            <a:r>
              <a:rPr lang="en-US" dirty="0">
                <a:solidFill>
                  <a:schemeClr val="tx1"/>
                </a:solidFill>
              </a:rPr>
              <a:t>Student loan borrowing differs significantly by parental support &amp; financial self-efficacy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1C97-6801-2F4E-A303-EFF738F2C4F3}"/>
              </a:ext>
            </a:extLst>
          </p:cNvPr>
          <p:cNvSpPr txBox="1"/>
          <p:nvPr/>
        </p:nvSpPr>
        <p:spPr>
          <a:xfrm>
            <a:off x="4572000" y="1629403"/>
            <a:ext cx="4381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/>
              <a:t>Examine the outliers, debt &gt;$80,000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	- Qualitative study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en-US" dirty="0"/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/>
              <a:t>How does attitudes affect the decision to take out any loans? 		    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 	- Logistic regression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/>
              <a:t>Create an “attitude toward debt” scale            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- Structural equation modeling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4DD22E-08E4-CD4D-8016-28C066540A01}"/>
              </a:ext>
            </a:extLst>
          </p:cNvPr>
          <p:cNvCxnSpPr/>
          <p:nvPr/>
        </p:nvCxnSpPr>
        <p:spPr>
          <a:xfrm>
            <a:off x="4572000" y="1466204"/>
            <a:ext cx="0" cy="303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loomington-template" id="{442B89A5-E1D6-184F-A554-257ED0F3CDD0}" vid="{43628B47-16EA-9748-9FE9-509C8BE9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13115</TotalTime>
  <Words>276</Words>
  <Application>Microsoft Macintosh PowerPoint</Application>
  <PresentationFormat>On-screen Show 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Main</vt:lpstr>
      <vt:lpstr>ATTITUDES TOWARD DEBT AND STUDENT LOAN BORROWING</vt:lpstr>
      <vt:lpstr>Research Questions &amp; Data</vt:lpstr>
      <vt:lpstr>Total Loans vs. Total Credits</vt:lpstr>
      <vt:lpstr>Total Loans vs. Total Credits (outliers omitted)</vt:lpstr>
      <vt:lpstr>“My parents/guardians are (or would be) supportive of me taking out student loans”</vt:lpstr>
      <vt:lpstr>“My parents/guardians are (or would be) supportive of me taking out student loans”</vt:lpstr>
      <vt:lpstr>“I can finance my education without loans”</vt:lpstr>
      <vt:lpstr>Mean Differences of Loans per Credit by Attitudes Toward Debt</vt:lpstr>
      <vt:lpstr>   Conclusions &amp; Future Research</vt:lpstr>
      <vt:lpstr>Any Questions?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STUDENT ATTITUDES TOWARD DEBT RELAT TO ACTUAL LOAN BORROWING?</dc:title>
  <dc:creator>Kirnbauer, Thomas M</dc:creator>
  <cp:lastModifiedBy>Kirnbauer, Thomas M</cp:lastModifiedBy>
  <cp:revision>36</cp:revision>
  <cp:lastPrinted>2014-06-24T16:10:50Z</cp:lastPrinted>
  <dcterms:created xsi:type="dcterms:W3CDTF">2019-04-10T22:08:16Z</dcterms:created>
  <dcterms:modified xsi:type="dcterms:W3CDTF">2019-04-25T14:43:38Z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