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9" autoAdjust="0"/>
    <p:restoredTop sz="94692" autoAdjust="0"/>
  </p:normalViewPr>
  <p:slideViewPr>
    <p:cSldViewPr snapToGrid="0">
      <p:cViewPr varScale="1">
        <p:scale>
          <a:sx n="83" d="100"/>
          <a:sy n="83" d="100"/>
        </p:scale>
        <p:origin x="69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93E78-2707-4BC6-9B81-669200D69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208887" cy="2971801"/>
          </a:xfrm>
        </p:spPr>
        <p:txBody>
          <a:bodyPr/>
          <a:lstStyle/>
          <a:p>
            <a:r>
              <a:rPr lang="en-US" altLang="ja-JP" dirty="0"/>
              <a:t>~ Bank Marketing ~</a:t>
            </a:r>
            <a:br>
              <a:rPr lang="en-US" altLang="ja-JP" dirty="0"/>
            </a:br>
            <a:r>
              <a:rPr lang="ja-JP" altLang="en-US" sz="3200" dirty="0"/>
              <a:t>キャンペーンのプロモの</a:t>
            </a:r>
            <a:r>
              <a:rPr lang="en-US" altLang="ja-JP" sz="3200" dirty="0"/>
              <a:t>ROI</a:t>
            </a:r>
            <a:r>
              <a:rPr lang="ja-JP" altLang="en-US" sz="3200" dirty="0"/>
              <a:t>の最大化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F4794A0-2480-413B-850E-410707CD4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2017/12/4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石川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503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CB43-A883-4E83-B38C-8C6F46A1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0" y="263394"/>
            <a:ext cx="11108598" cy="1058062"/>
          </a:xfrm>
        </p:spPr>
        <p:txBody>
          <a:bodyPr/>
          <a:lstStyle/>
          <a:p>
            <a:r>
              <a:rPr lang="ja-JP" altLang="en-US" dirty="0"/>
              <a:t>今回の要望事項</a:t>
            </a:r>
            <a:r>
              <a:rPr kumimoji="1" lang="ja-JP" altLang="en-US" dirty="0"/>
              <a:t>サマリ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A75F250-7148-46EB-B530-98C71A9E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0" y="1592826"/>
            <a:ext cx="11108598" cy="4684088"/>
          </a:xfrm>
        </p:spPr>
        <p:txBody>
          <a:bodyPr anchor="t"/>
          <a:lstStyle/>
          <a:p>
            <a:pPr marL="0" indent="0">
              <a:buNone/>
            </a:pPr>
            <a:r>
              <a:rPr kumimoji="1" lang="ja-JP" altLang="en-US" dirty="0"/>
              <a:t>キャンペーン（通常時期よりも利息が高い）のキャンペーンの費用対効果を最大化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マーケティングチームからの要求は以下の通り：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１） ターゲットのユーザ像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２） 架電コスト＝</a:t>
            </a:r>
            <a:r>
              <a:rPr lang="en-US" altLang="ja-JP" dirty="0"/>
              <a:t>500</a:t>
            </a:r>
            <a:r>
              <a:rPr lang="ja-JP" altLang="en-US" dirty="0"/>
              <a:t>円、</a:t>
            </a:r>
            <a:r>
              <a:rPr lang="en-US" altLang="ja-JP" dirty="0"/>
              <a:t>LTV</a:t>
            </a:r>
            <a:r>
              <a:rPr lang="ja-JP" altLang="en-US" dirty="0"/>
              <a:t>＝</a:t>
            </a:r>
            <a:r>
              <a:rPr lang="en-US" altLang="ja-JP" dirty="0"/>
              <a:t>2000</a:t>
            </a:r>
            <a:r>
              <a:rPr lang="ja-JP" altLang="en-US" dirty="0"/>
              <a:t>円、を前提にして、アタックリストの提示</a:t>
            </a:r>
            <a:endParaRPr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3929F4E-9358-49E7-A1DE-13F7FF0C32D3}"/>
              </a:ext>
            </a:extLst>
          </p:cNvPr>
          <p:cNvCxnSpPr>
            <a:cxnSpLocks/>
          </p:cNvCxnSpPr>
          <p:nvPr/>
        </p:nvCxnSpPr>
        <p:spPr>
          <a:xfrm>
            <a:off x="416257" y="1180530"/>
            <a:ext cx="11382233" cy="0"/>
          </a:xfrm>
          <a:prstGeom prst="line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CB43-A883-4E83-B38C-8C6F46A1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0" y="263394"/>
            <a:ext cx="11108598" cy="1058062"/>
          </a:xfrm>
        </p:spPr>
        <p:txBody>
          <a:bodyPr/>
          <a:lstStyle/>
          <a:p>
            <a:r>
              <a:rPr kumimoji="1" lang="ja-JP" altLang="en-US" dirty="0"/>
              <a:t>使用したデータ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46B3A-4B81-44FF-B5B8-E68F24AC92C3}"/>
              </a:ext>
            </a:extLst>
          </p:cNvPr>
          <p:cNvSpPr txBox="1"/>
          <p:nvPr/>
        </p:nvSpPr>
        <p:spPr>
          <a:xfrm>
            <a:off x="1060168" y="1862051"/>
            <a:ext cx="28415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ysClr val="windowText" lastClr="000000"/>
                </a:solidFill>
              </a:rPr>
              <a:t>属性データ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F0EE5B-B97E-4484-BB58-B00F787CC235}"/>
              </a:ext>
            </a:extLst>
          </p:cNvPr>
          <p:cNvSpPr txBox="1"/>
          <p:nvPr/>
        </p:nvSpPr>
        <p:spPr>
          <a:xfrm>
            <a:off x="1060167" y="2369399"/>
            <a:ext cx="3055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job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age_category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~28, 29~56, 57~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marital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education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default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loan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87C3B2-4A83-4EF2-B172-63EC875A4C99}"/>
              </a:ext>
            </a:extLst>
          </p:cNvPr>
          <p:cNvSpPr txBox="1"/>
          <p:nvPr/>
        </p:nvSpPr>
        <p:spPr>
          <a:xfrm>
            <a:off x="8322272" y="2369399"/>
            <a:ext cx="305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cons.price.idx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cons.conf.idx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64C000-E946-491C-9871-E71E305F1D9B}"/>
              </a:ext>
            </a:extLst>
          </p:cNvPr>
          <p:cNvSpPr txBox="1"/>
          <p:nvPr/>
        </p:nvSpPr>
        <p:spPr>
          <a:xfrm>
            <a:off x="8322272" y="1862051"/>
            <a:ext cx="28415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ysClr val="windowText" lastClr="000000"/>
                </a:solidFill>
              </a:rPr>
              <a:t>環境データ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E031F6-E620-44C0-BE9D-2720A12AC80E}"/>
              </a:ext>
            </a:extLst>
          </p:cNvPr>
          <p:cNvSpPr txBox="1"/>
          <p:nvPr/>
        </p:nvSpPr>
        <p:spPr>
          <a:xfrm>
            <a:off x="4635177" y="1862051"/>
            <a:ext cx="28415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ysClr val="windowText" lastClr="000000"/>
                </a:solidFill>
              </a:rPr>
              <a:t>行動データ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8BE2F4-636B-40C3-B863-E28547CCF8BE}"/>
              </a:ext>
            </a:extLst>
          </p:cNvPr>
          <p:cNvSpPr txBox="1"/>
          <p:nvPr/>
        </p:nvSpPr>
        <p:spPr>
          <a:xfrm>
            <a:off x="4635176" y="2369399"/>
            <a:ext cx="3687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contact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campaign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contact_within_one_year</a:t>
            </a:r>
            <a:endParaRPr kumimoji="1" lang="en-US" altLang="ja-JP" dirty="0"/>
          </a:p>
          <a:p>
            <a:r>
              <a:rPr kumimoji="1" lang="en-US" altLang="ja-JP" dirty="0"/>
              <a:t>        </a:t>
            </a:r>
            <a:r>
              <a:rPr kumimoji="1" lang="en-US" altLang="ja-JP" dirty="0" err="1"/>
              <a:t>pdays</a:t>
            </a:r>
            <a:r>
              <a:rPr kumimoji="1" lang="ja-JP" altLang="en-US" dirty="0"/>
              <a:t>≒</a:t>
            </a:r>
            <a:r>
              <a:rPr kumimoji="1" lang="en-US" altLang="ja-JP" dirty="0"/>
              <a:t>999, </a:t>
            </a:r>
            <a:r>
              <a:rPr kumimoji="1" lang="en-US" altLang="ja-JP" dirty="0" err="1"/>
              <a:t>pdays</a:t>
            </a:r>
            <a:r>
              <a:rPr kumimoji="1" lang="en-US" altLang="ja-JP" dirty="0"/>
              <a:t>===999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1827EF-8937-4298-AB0B-F1C7D71ABF20}"/>
              </a:ext>
            </a:extLst>
          </p:cNvPr>
          <p:cNvSpPr txBox="1"/>
          <p:nvPr/>
        </p:nvSpPr>
        <p:spPr>
          <a:xfrm>
            <a:off x="1060167" y="4902901"/>
            <a:ext cx="290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・余剰所得の有無／大小</a:t>
            </a:r>
            <a:endParaRPr kumimoji="1" lang="en-US" altLang="ja-JP" dirty="0"/>
          </a:p>
          <a:p>
            <a:r>
              <a:rPr kumimoji="1" lang="ja-JP" altLang="en-US" dirty="0"/>
              <a:t>・財テクのリスク許容度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625FE7-DAB5-40B5-BFDE-41F9A8B29051}"/>
              </a:ext>
            </a:extLst>
          </p:cNvPr>
          <p:cNvSpPr txBox="1"/>
          <p:nvPr/>
        </p:nvSpPr>
        <p:spPr>
          <a:xfrm>
            <a:off x="4635176" y="4902901"/>
            <a:ext cx="290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・キャンペーンへの感度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C5A99F-7A5F-4C09-AE15-90087A890C4E}"/>
              </a:ext>
            </a:extLst>
          </p:cNvPr>
          <p:cNvSpPr txBox="1"/>
          <p:nvPr/>
        </p:nvSpPr>
        <p:spPr>
          <a:xfrm>
            <a:off x="8335920" y="4902901"/>
            <a:ext cx="290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・所得や財テクのリスク感度への影響</a:t>
            </a:r>
            <a:endParaRPr kumimoji="1" lang="en-US" altLang="ja-JP" dirty="0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D80928D1-38A9-4A39-BF7E-8EDC901AAF47}"/>
              </a:ext>
            </a:extLst>
          </p:cNvPr>
          <p:cNvSpPr/>
          <p:nvPr/>
        </p:nvSpPr>
        <p:spPr>
          <a:xfrm>
            <a:off x="1352360" y="4589000"/>
            <a:ext cx="2325711" cy="165589"/>
          </a:xfrm>
          <a:prstGeom prst="triangle">
            <a:avLst>
              <a:gd name="adj" fmla="val 50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032C29C6-AB4F-450E-B760-58CF5C4F6EDD}"/>
              </a:ext>
            </a:extLst>
          </p:cNvPr>
          <p:cNvSpPr/>
          <p:nvPr/>
        </p:nvSpPr>
        <p:spPr>
          <a:xfrm>
            <a:off x="4793543" y="4589000"/>
            <a:ext cx="2325711" cy="165589"/>
          </a:xfrm>
          <a:prstGeom prst="triangle">
            <a:avLst>
              <a:gd name="adj" fmla="val 50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7A998BED-7249-475E-9B93-9A1AF51063A8}"/>
              </a:ext>
            </a:extLst>
          </p:cNvPr>
          <p:cNvSpPr/>
          <p:nvPr/>
        </p:nvSpPr>
        <p:spPr>
          <a:xfrm>
            <a:off x="8580214" y="4589000"/>
            <a:ext cx="2325711" cy="165589"/>
          </a:xfrm>
          <a:prstGeom prst="triangle">
            <a:avLst>
              <a:gd name="adj" fmla="val 50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E47F5F3-201A-4DBA-9E6D-AFD290494EBD}"/>
              </a:ext>
            </a:extLst>
          </p:cNvPr>
          <p:cNvSpPr txBox="1"/>
          <p:nvPr/>
        </p:nvSpPr>
        <p:spPr>
          <a:xfrm>
            <a:off x="2270120" y="5881661"/>
            <a:ext cx="96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★ マーケティングチームの扱いやすさを考え、</a:t>
            </a:r>
            <a:r>
              <a:rPr kumimoji="1" lang="en-US" altLang="ja-JP" dirty="0"/>
              <a:t>Month</a:t>
            </a:r>
            <a:r>
              <a:rPr kumimoji="1" lang="ja-JP" altLang="en-US" dirty="0"/>
              <a:t> および </a:t>
            </a:r>
            <a:r>
              <a:rPr kumimoji="1" lang="en-US" altLang="ja-JP" dirty="0" err="1"/>
              <a:t>day_of_week</a:t>
            </a:r>
            <a:r>
              <a:rPr kumimoji="1" lang="ja-JP" altLang="en-US" dirty="0"/>
              <a:t>は敢えて除外</a:t>
            </a:r>
            <a:endParaRPr kumimoji="1" lang="en-US" altLang="ja-JP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E6C970-1A30-4B89-A568-58AB17DAB54D}"/>
              </a:ext>
            </a:extLst>
          </p:cNvPr>
          <p:cNvCxnSpPr>
            <a:cxnSpLocks/>
          </p:cNvCxnSpPr>
          <p:nvPr/>
        </p:nvCxnSpPr>
        <p:spPr>
          <a:xfrm>
            <a:off x="416257" y="1180530"/>
            <a:ext cx="11382233" cy="0"/>
          </a:xfrm>
          <a:prstGeom prst="line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F4F3D8-79CF-4BF2-9E39-2187A1DAA56D}"/>
              </a:ext>
            </a:extLst>
          </p:cNvPr>
          <p:cNvSpPr txBox="1"/>
          <p:nvPr/>
        </p:nvSpPr>
        <p:spPr>
          <a:xfrm>
            <a:off x="4353724" y="365760"/>
            <a:ext cx="7656306" cy="107721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mymodel8 &lt;- </a:t>
            </a:r>
            <a:r>
              <a:rPr kumimoji="1" lang="en-US" altLang="ja-JP" sz="1600" dirty="0" err="1"/>
              <a:t>glm</a:t>
            </a:r>
            <a:r>
              <a:rPr kumimoji="1" lang="en-US" altLang="ja-JP" sz="1600" dirty="0"/>
              <a:t>(y ~ job + marital + education + default + loan + </a:t>
            </a:r>
          </a:p>
          <a:p>
            <a:r>
              <a:rPr kumimoji="1" lang="en-US" altLang="ja-JP" sz="1600" dirty="0"/>
              <a:t>                  contact + campaign + </a:t>
            </a:r>
            <a:r>
              <a:rPr kumimoji="1" lang="en-US" altLang="ja-JP" sz="1600" dirty="0" err="1"/>
              <a:t>cons.price.idx</a:t>
            </a:r>
            <a:r>
              <a:rPr kumimoji="1" lang="en-US" altLang="ja-JP" sz="1600" dirty="0"/>
              <a:t> + </a:t>
            </a:r>
            <a:r>
              <a:rPr kumimoji="1" lang="en-US" altLang="ja-JP" sz="1600" dirty="0" err="1"/>
              <a:t>cons.conf.idx</a:t>
            </a:r>
            <a:r>
              <a:rPr kumimoji="1" lang="en-US" altLang="ja-JP" sz="1600" dirty="0"/>
              <a:t> + </a:t>
            </a:r>
          </a:p>
          <a:p>
            <a:r>
              <a:rPr kumimoji="1" lang="en-US" altLang="ja-JP" sz="1600" dirty="0"/>
              <a:t>                  </a:t>
            </a:r>
            <a:r>
              <a:rPr kumimoji="1" lang="en-US" altLang="ja-JP" sz="1600" dirty="0" err="1"/>
              <a:t>contact_within_one_year</a:t>
            </a:r>
            <a:r>
              <a:rPr kumimoji="1" lang="en-US" altLang="ja-JP" sz="1600" dirty="0"/>
              <a:t> + </a:t>
            </a:r>
            <a:r>
              <a:rPr kumimoji="1" lang="en-US" altLang="ja-JP" sz="1600" dirty="0" err="1"/>
              <a:t>age_category</a:t>
            </a:r>
            <a:r>
              <a:rPr kumimoji="1" lang="en-US" altLang="ja-JP" sz="1600" dirty="0"/>
              <a:t>, </a:t>
            </a:r>
          </a:p>
          <a:p>
            <a:r>
              <a:rPr kumimoji="1" lang="ja-JP" altLang="en-US" sz="1600" dirty="0"/>
              <a:t>　　　　　</a:t>
            </a:r>
            <a:r>
              <a:rPr kumimoji="1" lang="en-US" altLang="ja-JP" sz="1600" dirty="0"/>
              <a:t>family = "binomial", data = train)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5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CB43-A883-4E83-B38C-8C6F46A1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0" y="263394"/>
            <a:ext cx="11108598" cy="1058062"/>
          </a:xfrm>
        </p:spPr>
        <p:txBody>
          <a:bodyPr/>
          <a:lstStyle/>
          <a:p>
            <a:r>
              <a:rPr lang="ja-JP" altLang="en-US" dirty="0"/>
              <a:t>分析アプローチ</a:t>
            </a:r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E6C970-1A30-4B89-A568-58AB17DAB54D}"/>
              </a:ext>
            </a:extLst>
          </p:cNvPr>
          <p:cNvCxnSpPr>
            <a:cxnSpLocks/>
          </p:cNvCxnSpPr>
          <p:nvPr/>
        </p:nvCxnSpPr>
        <p:spPr>
          <a:xfrm>
            <a:off x="416257" y="1180530"/>
            <a:ext cx="11382233" cy="0"/>
          </a:xfrm>
          <a:prstGeom prst="line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F4F3D8-79CF-4BF2-9E39-2187A1DAA56D}"/>
              </a:ext>
            </a:extLst>
          </p:cNvPr>
          <p:cNvSpPr txBox="1"/>
          <p:nvPr/>
        </p:nvSpPr>
        <p:spPr>
          <a:xfrm>
            <a:off x="4353724" y="365760"/>
            <a:ext cx="7656306" cy="107721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mymodel8 &lt;- </a:t>
            </a:r>
            <a:r>
              <a:rPr kumimoji="1" lang="en-US" altLang="ja-JP" sz="1600" dirty="0" err="1"/>
              <a:t>glm</a:t>
            </a:r>
            <a:r>
              <a:rPr kumimoji="1" lang="en-US" altLang="ja-JP" sz="1600" dirty="0"/>
              <a:t>(y ~ job + marital + education + default + loan + </a:t>
            </a:r>
          </a:p>
          <a:p>
            <a:r>
              <a:rPr kumimoji="1" lang="en-US" altLang="ja-JP" sz="1600" dirty="0"/>
              <a:t>                  contact + campaign + </a:t>
            </a:r>
            <a:r>
              <a:rPr kumimoji="1" lang="en-US" altLang="ja-JP" sz="1600" dirty="0" err="1"/>
              <a:t>cons.price.idx</a:t>
            </a:r>
            <a:r>
              <a:rPr kumimoji="1" lang="en-US" altLang="ja-JP" sz="1600" dirty="0"/>
              <a:t> + </a:t>
            </a:r>
            <a:r>
              <a:rPr kumimoji="1" lang="en-US" altLang="ja-JP" sz="1600" dirty="0" err="1"/>
              <a:t>cons.conf.idx</a:t>
            </a:r>
            <a:r>
              <a:rPr kumimoji="1" lang="en-US" altLang="ja-JP" sz="1600" dirty="0"/>
              <a:t> + </a:t>
            </a:r>
          </a:p>
          <a:p>
            <a:r>
              <a:rPr kumimoji="1" lang="en-US" altLang="ja-JP" sz="1600" dirty="0"/>
              <a:t>                  </a:t>
            </a:r>
            <a:r>
              <a:rPr kumimoji="1" lang="en-US" altLang="ja-JP" sz="1600" dirty="0" err="1"/>
              <a:t>contact_within_one_year</a:t>
            </a:r>
            <a:r>
              <a:rPr kumimoji="1" lang="en-US" altLang="ja-JP" sz="1600" dirty="0"/>
              <a:t> + </a:t>
            </a:r>
            <a:r>
              <a:rPr kumimoji="1" lang="en-US" altLang="ja-JP" sz="1600" dirty="0" err="1"/>
              <a:t>age_category</a:t>
            </a:r>
            <a:r>
              <a:rPr kumimoji="1" lang="en-US" altLang="ja-JP" sz="1600" dirty="0"/>
              <a:t>, </a:t>
            </a:r>
          </a:p>
          <a:p>
            <a:r>
              <a:rPr kumimoji="1" lang="ja-JP" altLang="en-US" sz="1600" dirty="0"/>
              <a:t>　　　　　</a:t>
            </a:r>
            <a:r>
              <a:rPr kumimoji="1" lang="en-US" altLang="ja-JP" sz="1600" dirty="0"/>
              <a:t>family = "binomial", data = train)</a:t>
            </a:r>
            <a:endParaRPr kumimoji="1" lang="ja-JP" altLang="en-US" sz="1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9DAE628-07CE-4518-9ABD-D97CB1CF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0" y="2691344"/>
            <a:ext cx="5725237" cy="375995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4A0B57C-23FF-4927-BE64-F039E0FAF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" t="82786" r="48372" b="2786"/>
          <a:stretch/>
        </p:blipFill>
        <p:spPr>
          <a:xfrm>
            <a:off x="429900" y="1713409"/>
            <a:ext cx="5725237" cy="856467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0888D8-2575-4D26-BF09-2564B997EBDA}"/>
              </a:ext>
            </a:extLst>
          </p:cNvPr>
          <p:cNvSpPr/>
          <p:nvPr/>
        </p:nvSpPr>
        <p:spPr>
          <a:xfrm>
            <a:off x="1726438" y="2095288"/>
            <a:ext cx="982639" cy="190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93A14F8-21BD-4400-9346-1B8DF2AA3098}"/>
              </a:ext>
            </a:extLst>
          </p:cNvPr>
          <p:cNvSpPr/>
          <p:nvPr/>
        </p:nvSpPr>
        <p:spPr>
          <a:xfrm>
            <a:off x="5083788" y="2095288"/>
            <a:ext cx="982639" cy="190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516EFE4-95DA-41F1-B969-209D6A90DD59}"/>
              </a:ext>
            </a:extLst>
          </p:cNvPr>
          <p:cNvSpPr/>
          <p:nvPr/>
        </p:nvSpPr>
        <p:spPr>
          <a:xfrm>
            <a:off x="2108575" y="3917264"/>
            <a:ext cx="1317009" cy="107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3298AE7-04EA-44C1-B6A0-6E2B385CFA3A}"/>
              </a:ext>
            </a:extLst>
          </p:cNvPr>
          <p:cNvSpPr/>
          <p:nvPr/>
        </p:nvSpPr>
        <p:spPr>
          <a:xfrm>
            <a:off x="798389" y="5050028"/>
            <a:ext cx="1317009" cy="107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525884-9F1F-49B4-B86C-B5820F030FCA}"/>
              </a:ext>
            </a:extLst>
          </p:cNvPr>
          <p:cNvSpPr txBox="1"/>
          <p:nvPr/>
        </p:nvSpPr>
        <p:spPr>
          <a:xfrm>
            <a:off x="6324109" y="1702627"/>
            <a:ext cx="59554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職業 </a:t>
            </a:r>
            <a:r>
              <a:rPr kumimoji="1" lang="en-US" altLang="ja-JP" dirty="0"/>
              <a:t>~ </a:t>
            </a:r>
            <a:r>
              <a:rPr kumimoji="1" lang="ja-JP" altLang="en-US" dirty="0"/>
              <a:t>年齢を軸として、過去のキャンペーン反応有無</a:t>
            </a:r>
            <a:endParaRPr kumimoji="1" lang="en-US" altLang="ja-JP" dirty="0"/>
          </a:p>
          <a:p>
            <a:r>
              <a:rPr kumimoji="1" lang="ja-JP" altLang="en-US" dirty="0"/>
              <a:t>を分析した結果、</a:t>
            </a:r>
            <a:r>
              <a:rPr kumimoji="1" lang="en-US" altLang="ja-JP" dirty="0"/>
              <a:t>student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retired</a:t>
            </a:r>
            <a:r>
              <a:rPr kumimoji="1" lang="ja-JP" altLang="en-US" dirty="0"/>
              <a:t>の反応率が高い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1400" dirty="0"/>
              <a:t>・</a:t>
            </a:r>
            <a:r>
              <a:rPr kumimoji="1" lang="en-US" altLang="ja-JP" sz="1400" dirty="0"/>
              <a:t>Student</a:t>
            </a:r>
          </a:p>
          <a:p>
            <a:r>
              <a:rPr kumimoji="1" lang="en-US" altLang="ja-JP" sz="1400" dirty="0"/>
              <a:t>	</a:t>
            </a:r>
            <a:r>
              <a:rPr kumimoji="1" lang="ja-JP" altLang="en-US" sz="1400" dirty="0"/>
              <a:t>過去のキャンペーン反応層のうち</a:t>
            </a:r>
            <a:r>
              <a:rPr kumimoji="1" lang="en-US" altLang="ja-JP" sz="1400" dirty="0"/>
              <a:t>7%</a:t>
            </a:r>
            <a:r>
              <a:rPr kumimoji="1" lang="ja-JP" altLang="en-US" sz="1400" dirty="0"/>
              <a:t>が</a:t>
            </a:r>
            <a:r>
              <a:rPr kumimoji="1" lang="en-US" altLang="ja-JP" sz="1400" dirty="0"/>
              <a:t>28</a:t>
            </a:r>
            <a:r>
              <a:rPr kumimoji="1" lang="ja-JP" altLang="en-US" sz="1400" dirty="0"/>
              <a:t>歳以下</a:t>
            </a:r>
            <a:endParaRPr kumimoji="1" lang="en-US" altLang="ja-JP" sz="1400" dirty="0"/>
          </a:p>
          <a:p>
            <a:r>
              <a:rPr kumimoji="1" lang="ja-JP" altLang="en-US" sz="1400" dirty="0"/>
              <a:t>・</a:t>
            </a:r>
            <a:r>
              <a:rPr kumimoji="1" lang="en-US" altLang="ja-JP" sz="1400" dirty="0"/>
              <a:t>Retired</a:t>
            </a:r>
          </a:p>
          <a:p>
            <a:r>
              <a:rPr kumimoji="1" lang="en-US" altLang="ja-JP" sz="1400" dirty="0"/>
              <a:t>	75%</a:t>
            </a:r>
            <a:r>
              <a:rPr kumimoji="1" lang="ja-JP" altLang="en-US" sz="1400" dirty="0"/>
              <a:t>が</a:t>
            </a:r>
            <a:r>
              <a:rPr kumimoji="1" lang="en-US" altLang="ja-JP" sz="1400" dirty="0"/>
              <a:t>57</a:t>
            </a:r>
            <a:r>
              <a:rPr kumimoji="1" lang="ja-JP" altLang="en-US" sz="1400" dirty="0"/>
              <a:t>歳以上</a:t>
            </a:r>
            <a:endParaRPr kumimoji="1" lang="en-US" altLang="ja-JP" sz="1400" dirty="0"/>
          </a:p>
          <a:p>
            <a:endParaRPr kumimoji="1" lang="en-US" altLang="ja-JP" dirty="0"/>
          </a:p>
          <a:p>
            <a:r>
              <a:rPr kumimoji="1" lang="ja-JP" altLang="en-US" dirty="0"/>
              <a:t>年齢と反応の相関には、二峰性があると考えられる為、</a:t>
            </a:r>
            <a:endParaRPr kumimoji="1" lang="en-US" altLang="ja-JP" dirty="0"/>
          </a:p>
          <a:p>
            <a:r>
              <a:rPr kumimoji="1" lang="ja-JP" altLang="en-US" dirty="0"/>
              <a:t>新変数を作成</a:t>
            </a:r>
            <a:endParaRPr kumimoji="1" lang="en-US" altLang="ja-JP" dirty="0"/>
          </a:p>
          <a:p>
            <a:r>
              <a:rPr kumimoji="1" lang="en-US" altLang="ja-JP" sz="1400" dirty="0"/>
              <a:t>	~28</a:t>
            </a:r>
            <a:r>
              <a:rPr kumimoji="1" lang="ja-JP" altLang="en-US" sz="1400" dirty="0"/>
              <a:t>歳 </a:t>
            </a:r>
            <a:r>
              <a:rPr kumimoji="1" lang="en-US" altLang="ja-JP" sz="1400" dirty="0"/>
              <a:t>-&gt;</a:t>
            </a:r>
            <a:r>
              <a:rPr kumimoji="1" lang="en-US" altLang="ja-JP" sz="1400" dirty="0" err="1"/>
              <a:t>young_group</a:t>
            </a:r>
            <a:br>
              <a:rPr kumimoji="1" lang="en-US" altLang="ja-JP" sz="1400" dirty="0"/>
            </a:br>
            <a:r>
              <a:rPr kumimoji="1" lang="en-US" altLang="ja-JP" sz="1400" dirty="0"/>
              <a:t>	57~ -&gt; </a:t>
            </a:r>
            <a:r>
              <a:rPr kumimoji="1" lang="en-US" altLang="ja-JP" sz="1400" dirty="0" err="1"/>
              <a:t>old_group</a:t>
            </a:r>
            <a:endParaRPr kumimoji="1" lang="en-US" altLang="ja-JP" sz="1400" dirty="0"/>
          </a:p>
          <a:p>
            <a:r>
              <a:rPr kumimoji="1" lang="en-US" altLang="ja-JP" sz="1400" dirty="0"/>
              <a:t>	other -&gt;</a:t>
            </a:r>
            <a:r>
              <a:rPr kumimoji="1" lang="en-US" altLang="ja-JP" sz="1400" dirty="0" err="1"/>
              <a:t>mid_age_group</a:t>
            </a:r>
            <a:endParaRPr kumimoji="1" lang="en-US" altLang="ja-JP" sz="1400" dirty="0"/>
          </a:p>
          <a:p>
            <a:endParaRPr kumimoji="1" lang="en-US" altLang="ja-JP" dirty="0"/>
          </a:p>
          <a:p>
            <a:r>
              <a:rPr kumimoji="1" lang="en-US" altLang="ja-JP" dirty="0"/>
              <a:t>Duration</a:t>
            </a:r>
            <a:r>
              <a:rPr kumimoji="1" lang="ja-JP" altLang="en-US" dirty="0"/>
              <a:t>・</a:t>
            </a:r>
            <a:r>
              <a:rPr kumimoji="1" lang="en-US" altLang="ja-JP" dirty="0"/>
              <a:t>age</a:t>
            </a:r>
            <a:r>
              <a:rPr kumimoji="1" lang="ja-JP" altLang="en-US" dirty="0"/>
              <a:t>・</a:t>
            </a:r>
            <a:r>
              <a:rPr kumimoji="1" lang="en-US" altLang="ja-JP" dirty="0"/>
              <a:t>Month </a:t>
            </a:r>
            <a:r>
              <a:rPr kumimoji="1" lang="ja-JP" altLang="en-US" dirty="0"/>
              <a:t>・</a:t>
            </a:r>
            <a:r>
              <a:rPr kumimoji="1" lang="en-US" altLang="ja-JP" dirty="0" err="1"/>
              <a:t>Day_of_week</a:t>
            </a:r>
            <a:r>
              <a:rPr kumimoji="1" lang="ja-JP" altLang="en-US" dirty="0" err="1"/>
              <a:t>を除</a:t>
            </a:r>
            <a:r>
              <a:rPr kumimoji="1" lang="ja-JP" altLang="en-US" dirty="0"/>
              <a:t>外して</a:t>
            </a:r>
            <a:endParaRPr kumimoji="1" lang="en-US" altLang="ja-JP" dirty="0"/>
          </a:p>
          <a:p>
            <a:r>
              <a:rPr kumimoji="1" lang="ja-JP" altLang="en-US" dirty="0"/>
              <a:t>ロジスティック回帰を回し、多重共線性</a:t>
            </a:r>
            <a:r>
              <a:rPr kumimoji="1" lang="en-US" altLang="ja-JP" dirty="0"/>
              <a:t>(VIF)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r>
              <a:rPr kumimoji="1" lang="ja-JP" altLang="en-US" dirty="0"/>
              <a:t>確認しながら、説明変数を調整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270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CB43-A883-4E83-B38C-8C6F46A1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0" y="263394"/>
            <a:ext cx="11108598" cy="1058062"/>
          </a:xfrm>
        </p:spPr>
        <p:txBody>
          <a:bodyPr/>
          <a:lstStyle/>
          <a:p>
            <a:r>
              <a:rPr lang="ja-JP" altLang="en-US" dirty="0"/>
              <a:t>分析結果</a:t>
            </a:r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E6C970-1A30-4B89-A568-58AB17DAB54D}"/>
              </a:ext>
            </a:extLst>
          </p:cNvPr>
          <p:cNvCxnSpPr>
            <a:cxnSpLocks/>
          </p:cNvCxnSpPr>
          <p:nvPr/>
        </p:nvCxnSpPr>
        <p:spPr>
          <a:xfrm>
            <a:off x="416257" y="1180530"/>
            <a:ext cx="11382233" cy="0"/>
          </a:xfrm>
          <a:prstGeom prst="line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図 34">
            <a:extLst>
              <a:ext uri="{FF2B5EF4-FFF2-40B4-BE49-F238E27FC236}">
                <a16:creationId xmlns:a16="http://schemas.microsoft.com/office/drawing/2014/main" id="{0F077655-D0E4-4B6D-BD8E-3FC0C19D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2" y="2134119"/>
            <a:ext cx="2593643" cy="176854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80285568-6EEA-4455-BF8E-57C19310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3" y="5685655"/>
            <a:ext cx="2593643" cy="48356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3B3DBFDC-E284-4341-A83F-8553E491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79" y="4618387"/>
            <a:ext cx="2611877" cy="326910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ACE920E1-0021-4C52-B2BE-07DA21486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87" y="2326010"/>
            <a:ext cx="2593643" cy="1119291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E3270572-9D46-4B28-820A-074345649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524" y="4215480"/>
            <a:ext cx="2611876" cy="64700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78EC718-AE25-4722-9A36-2E8D6CAE9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3525" y="5654280"/>
            <a:ext cx="2611875" cy="48696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4F0808E-5097-45E0-B667-626537D72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2390" y="5647121"/>
            <a:ext cx="2625025" cy="328556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DFA2AF4-63C4-4EA9-B6F2-290EACD34CCA}"/>
              </a:ext>
            </a:extLst>
          </p:cNvPr>
          <p:cNvSpPr txBox="1"/>
          <p:nvPr/>
        </p:nvSpPr>
        <p:spPr>
          <a:xfrm>
            <a:off x="435307" y="1451922"/>
            <a:ext cx="44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Job</a:t>
            </a:r>
            <a:r>
              <a:rPr kumimoji="1" lang="ja-JP" altLang="en-US" sz="1200" dirty="0"/>
              <a:t>：</a:t>
            </a:r>
            <a:endParaRPr kumimoji="1" lang="en-US" altLang="ja-JP" sz="1200" dirty="0"/>
          </a:p>
          <a:p>
            <a:r>
              <a:rPr kumimoji="1" lang="ja-JP" altLang="en-US" sz="1200" dirty="0"/>
              <a:t>定期収入のないグループ</a:t>
            </a:r>
            <a:r>
              <a:rPr kumimoji="1" lang="en-US" altLang="ja-JP" sz="1200" dirty="0"/>
              <a:t>(Retired/Student)</a:t>
            </a:r>
            <a:r>
              <a:rPr kumimoji="1" lang="ja-JP" altLang="en-US" sz="1200" dirty="0"/>
              <a:t>のオッズ比が高い</a:t>
            </a:r>
            <a:endParaRPr kumimoji="1" lang="en-US" altLang="ja-JP" sz="1200" dirty="0"/>
          </a:p>
          <a:p>
            <a:r>
              <a:rPr kumimoji="1" lang="ja-JP" altLang="en-US" sz="1200" dirty="0"/>
              <a:t>→ 節約志向 </a:t>
            </a:r>
            <a:r>
              <a:rPr kumimoji="1" lang="en-US" altLang="ja-JP" sz="1200" dirty="0"/>
              <a:t>x </a:t>
            </a:r>
            <a:r>
              <a:rPr kumimoji="1" lang="ja-JP" altLang="en-US" sz="1200" dirty="0"/>
              <a:t>リスクの高い財テク慎重派、が多い？！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DC5EA32-1970-4EDC-97E2-CAC63CAF87A7}"/>
              </a:ext>
            </a:extLst>
          </p:cNvPr>
          <p:cNvSpPr txBox="1"/>
          <p:nvPr/>
        </p:nvSpPr>
        <p:spPr>
          <a:xfrm>
            <a:off x="5138744" y="1428753"/>
            <a:ext cx="6438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Education: </a:t>
            </a:r>
          </a:p>
          <a:p>
            <a:r>
              <a:rPr kumimoji="1" lang="ja-JP" altLang="en-US" sz="1200" dirty="0"/>
              <a:t>教育水準が中程度のグループ（大学卒）のオッズ比が高い</a:t>
            </a:r>
            <a:endParaRPr kumimoji="1" lang="en-US" altLang="ja-JP" sz="1200" dirty="0"/>
          </a:p>
          <a:p>
            <a:r>
              <a:rPr kumimoji="1" lang="ja-JP" altLang="en-US" sz="1200" dirty="0"/>
              <a:t>→ </a:t>
            </a:r>
            <a:r>
              <a:rPr kumimoji="1" lang="en-US" altLang="ja-JP" sz="1200" dirty="0" err="1"/>
              <a:t>Prof.course</a:t>
            </a:r>
            <a:r>
              <a:rPr kumimoji="1" lang="ja-JP" altLang="en-US" sz="1200" dirty="0"/>
              <a:t>の卒業グループは、収入が高いが、リスクの高い財テク（株式投資など）を好む傾向があるのではないか。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790EAC8-58A6-428E-8CAB-BFF0BA2DAF81}"/>
              </a:ext>
            </a:extLst>
          </p:cNvPr>
          <p:cNvSpPr txBox="1"/>
          <p:nvPr/>
        </p:nvSpPr>
        <p:spPr>
          <a:xfrm>
            <a:off x="435308" y="4151316"/>
            <a:ext cx="443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Age_group</a:t>
            </a:r>
            <a:r>
              <a:rPr kumimoji="1" lang="en-US" altLang="ja-JP" sz="1200" dirty="0"/>
              <a:t>:</a:t>
            </a:r>
          </a:p>
          <a:p>
            <a:r>
              <a:rPr kumimoji="1" lang="ja-JP" altLang="en-US" sz="1200" dirty="0"/>
              <a:t>年齢層でみると、若年層と高年層のオッズ比が高い</a:t>
            </a:r>
            <a:endParaRPr kumimoji="1" lang="en-US" altLang="ja-JP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5BF5451-C59F-4A0F-8E7F-CC40FED1A818}"/>
              </a:ext>
            </a:extLst>
          </p:cNvPr>
          <p:cNvSpPr txBox="1"/>
          <p:nvPr/>
        </p:nvSpPr>
        <p:spPr>
          <a:xfrm>
            <a:off x="5144452" y="5164743"/>
            <a:ext cx="493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ユーザとの接触：</a:t>
            </a:r>
            <a:endParaRPr kumimoji="1" lang="en-US" altLang="ja-JP" sz="1200" dirty="0"/>
          </a:p>
          <a:p>
            <a:r>
              <a:rPr kumimoji="1" lang="ja-JP" altLang="en-US" sz="1200" dirty="0"/>
              <a:t>過去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年間でコンタクトがあるグループは、オッズ比が</a:t>
            </a:r>
            <a:r>
              <a:rPr kumimoji="1" lang="en-US" altLang="ja-JP" sz="1200" dirty="0"/>
              <a:t>4.88</a:t>
            </a:r>
            <a:r>
              <a:rPr kumimoji="1" lang="ja-JP" altLang="en-US" sz="1200" dirty="0"/>
              <a:t>倍！</a:t>
            </a:r>
            <a:endParaRPr kumimoji="1" lang="en-US" altLang="ja-JP" sz="12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D034A9-DEA4-43E6-AF27-049BA25B6CAD}"/>
              </a:ext>
            </a:extLst>
          </p:cNvPr>
          <p:cNvSpPr txBox="1"/>
          <p:nvPr/>
        </p:nvSpPr>
        <p:spPr>
          <a:xfrm>
            <a:off x="435308" y="5223990"/>
            <a:ext cx="407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Marital:</a:t>
            </a:r>
          </a:p>
          <a:p>
            <a:r>
              <a:rPr kumimoji="1" lang="en-US" altLang="ja-JP" sz="1200" dirty="0"/>
              <a:t>Divorced</a:t>
            </a:r>
            <a:r>
              <a:rPr kumimoji="1" lang="ja-JP" altLang="en-US" sz="1200" dirty="0"/>
              <a:t>以外は、オッズ比が高い</a:t>
            </a:r>
            <a:endParaRPr kumimoji="1" lang="en-US" altLang="ja-JP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7F12851-0DC5-4901-8A8A-1E5FA02D81ED}"/>
              </a:ext>
            </a:extLst>
          </p:cNvPr>
          <p:cNvSpPr txBox="1"/>
          <p:nvPr/>
        </p:nvSpPr>
        <p:spPr>
          <a:xfrm>
            <a:off x="5138744" y="3721198"/>
            <a:ext cx="706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Default/Loan</a:t>
            </a:r>
            <a:r>
              <a:rPr kumimoji="1" lang="ja-JP" altLang="en-US" sz="1200" dirty="0"/>
              <a:t>：</a:t>
            </a:r>
            <a:endParaRPr kumimoji="1" lang="en-US" altLang="ja-JP" sz="1200" dirty="0"/>
          </a:p>
          <a:p>
            <a:r>
              <a:rPr kumimoji="1" lang="ja-JP" altLang="en-US" sz="1200" dirty="0"/>
              <a:t>過去に</a:t>
            </a:r>
            <a:r>
              <a:rPr kumimoji="1" lang="en-US" altLang="ja-JP" sz="1200" dirty="0"/>
              <a:t>Default</a:t>
            </a:r>
            <a:r>
              <a:rPr kumimoji="1" lang="ja-JP" altLang="en-US" sz="1200" dirty="0"/>
              <a:t>を起こしたユーザの反応率はゼロ（意図的にキャンペーン対象外？！）</a:t>
            </a:r>
            <a:endParaRPr kumimoji="1" lang="en-US" altLang="ja-JP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8C785B8-EF55-46AB-B62E-E251387A4749}"/>
              </a:ext>
            </a:extLst>
          </p:cNvPr>
          <p:cNvSpPr txBox="1"/>
          <p:nvPr/>
        </p:nvSpPr>
        <p:spPr>
          <a:xfrm>
            <a:off x="4353724" y="365760"/>
            <a:ext cx="7656306" cy="107721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mymodel8 &lt;- </a:t>
            </a:r>
            <a:r>
              <a:rPr kumimoji="1" lang="en-US" altLang="ja-JP" sz="1600" dirty="0" err="1"/>
              <a:t>glm</a:t>
            </a:r>
            <a:r>
              <a:rPr kumimoji="1" lang="en-US" altLang="ja-JP" sz="1600" dirty="0"/>
              <a:t>(y ~ job + marital + education + default + loan + </a:t>
            </a:r>
          </a:p>
          <a:p>
            <a:r>
              <a:rPr kumimoji="1" lang="en-US" altLang="ja-JP" sz="1600" dirty="0"/>
              <a:t>                  contact + campaign + </a:t>
            </a:r>
            <a:r>
              <a:rPr kumimoji="1" lang="en-US" altLang="ja-JP" sz="1600" dirty="0" err="1"/>
              <a:t>cons.price.idx</a:t>
            </a:r>
            <a:r>
              <a:rPr kumimoji="1" lang="en-US" altLang="ja-JP" sz="1600" dirty="0"/>
              <a:t> + </a:t>
            </a:r>
            <a:r>
              <a:rPr kumimoji="1" lang="en-US" altLang="ja-JP" sz="1600" dirty="0" err="1"/>
              <a:t>cons.conf.idx</a:t>
            </a:r>
            <a:r>
              <a:rPr kumimoji="1" lang="en-US" altLang="ja-JP" sz="1600" dirty="0"/>
              <a:t> + </a:t>
            </a:r>
          </a:p>
          <a:p>
            <a:r>
              <a:rPr kumimoji="1" lang="en-US" altLang="ja-JP" sz="1600" dirty="0"/>
              <a:t>                  </a:t>
            </a:r>
            <a:r>
              <a:rPr kumimoji="1" lang="en-US" altLang="ja-JP" sz="1600" dirty="0" err="1"/>
              <a:t>contact_within_one_year</a:t>
            </a:r>
            <a:r>
              <a:rPr kumimoji="1" lang="en-US" altLang="ja-JP" sz="1600" dirty="0"/>
              <a:t> + </a:t>
            </a:r>
            <a:r>
              <a:rPr kumimoji="1" lang="en-US" altLang="ja-JP" sz="1600" dirty="0" err="1"/>
              <a:t>age_category</a:t>
            </a:r>
            <a:r>
              <a:rPr kumimoji="1" lang="en-US" altLang="ja-JP" sz="1600" dirty="0"/>
              <a:t>, </a:t>
            </a:r>
          </a:p>
          <a:p>
            <a:r>
              <a:rPr kumimoji="1" lang="ja-JP" altLang="en-US" sz="1600" dirty="0"/>
              <a:t>　　　　　</a:t>
            </a:r>
            <a:r>
              <a:rPr kumimoji="1" lang="en-US" altLang="ja-JP" sz="1600" dirty="0"/>
              <a:t>family = "binomial", data = train)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071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CB43-A883-4E83-B38C-8C6F46A1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0" y="263394"/>
            <a:ext cx="11108598" cy="1058062"/>
          </a:xfrm>
        </p:spPr>
        <p:txBody>
          <a:bodyPr/>
          <a:lstStyle/>
          <a:p>
            <a:r>
              <a:rPr kumimoji="1" lang="ja-JP" altLang="en-US" dirty="0"/>
              <a:t>ターゲットとすべきペルソナ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E6C970-1A30-4B89-A568-58AB17DAB54D}"/>
              </a:ext>
            </a:extLst>
          </p:cNvPr>
          <p:cNvCxnSpPr>
            <a:cxnSpLocks/>
          </p:cNvCxnSpPr>
          <p:nvPr/>
        </p:nvCxnSpPr>
        <p:spPr>
          <a:xfrm>
            <a:off x="416257" y="1180530"/>
            <a:ext cx="11382233" cy="0"/>
          </a:xfrm>
          <a:prstGeom prst="line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D240DA9C-46FB-435D-85DA-C2E9625C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0" y="1592826"/>
            <a:ext cx="11108598" cy="468408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 定年退職をして、退職金が入ってきた。年金はもらえるものの、定期収入が少ないため、</a:t>
            </a:r>
            <a:br>
              <a:rPr lang="en-US" altLang="ja-JP" dirty="0"/>
            </a:br>
            <a:r>
              <a:rPr lang="ja-JP" altLang="en-US" dirty="0"/>
              <a:t>リスクのある財テクはしたくない。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 大学院で学業／研究を続けている。定期収入がないため、貯蓄を運用で増やしたいと思っているが、株式投資には興味はない。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 </a:t>
            </a:r>
            <a:r>
              <a:rPr lang="en-US" altLang="ja-JP" dirty="0"/>
              <a:t>4</a:t>
            </a:r>
            <a:r>
              <a:rPr lang="ja-JP" altLang="en-US" dirty="0"/>
              <a:t>年生の大学を卒業。ホワイトカラーで、収入も高い。 節約志向で、家計管理が行き届いている。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18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CB43-A883-4E83-B38C-8C6F46A1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0" y="263394"/>
            <a:ext cx="11108598" cy="1058062"/>
          </a:xfrm>
        </p:spPr>
        <p:txBody>
          <a:bodyPr/>
          <a:lstStyle/>
          <a:p>
            <a:r>
              <a:rPr kumimoji="1" lang="ja-JP" altLang="en-US" dirty="0"/>
              <a:t>期待される収益</a:t>
            </a:r>
            <a:r>
              <a:rPr kumimoji="1" lang="en-US" altLang="ja-JP" dirty="0"/>
              <a:t>(Test Data)</a:t>
            </a:r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E6C970-1A30-4B89-A568-58AB17DAB54D}"/>
              </a:ext>
            </a:extLst>
          </p:cNvPr>
          <p:cNvCxnSpPr>
            <a:cxnSpLocks/>
          </p:cNvCxnSpPr>
          <p:nvPr/>
        </p:nvCxnSpPr>
        <p:spPr>
          <a:xfrm>
            <a:off x="416257" y="1180530"/>
            <a:ext cx="11382233" cy="0"/>
          </a:xfrm>
          <a:prstGeom prst="line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526073-8852-4CE1-B7AC-441ACD6E4448}"/>
              </a:ext>
            </a:extLst>
          </p:cNvPr>
          <p:cNvSpPr txBox="1"/>
          <p:nvPr/>
        </p:nvSpPr>
        <p:spPr>
          <a:xfrm>
            <a:off x="4807169" y="3923144"/>
            <a:ext cx="495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train = 11121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threshold = 0.2063689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Expected profit = 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63,000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6D90A2-5E73-4530-B85D-70627684960C}"/>
              </a:ext>
            </a:extLst>
          </p:cNvPr>
          <p:cNvSpPr txBox="1"/>
          <p:nvPr/>
        </p:nvSpPr>
        <p:spPr>
          <a:xfrm>
            <a:off x="367981" y="1365827"/>
            <a:ext cx="990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過去データを</a:t>
            </a:r>
            <a:r>
              <a:rPr kumimoji="1" lang="en-US" altLang="ja-JP" dirty="0"/>
              <a:t>train</a:t>
            </a:r>
            <a:r>
              <a:rPr kumimoji="1" lang="ja-JP" altLang="en-US" dirty="0"/>
              <a:t>データと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データに </a:t>
            </a:r>
            <a:r>
              <a:rPr kumimoji="1" lang="en-US" altLang="ja-JP" dirty="0"/>
              <a:t>7</a:t>
            </a:r>
            <a:r>
              <a:rPr kumimoji="1" lang="ja-JP" altLang="en-US" dirty="0"/>
              <a:t> 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3</a:t>
            </a:r>
            <a:r>
              <a:rPr kumimoji="1" lang="ja-JP" altLang="en-US" dirty="0"/>
              <a:t> に分割し、</a:t>
            </a:r>
            <a:r>
              <a:rPr kumimoji="1" lang="en-US" altLang="ja-JP" dirty="0"/>
              <a:t>train</a:t>
            </a:r>
            <a:r>
              <a:rPr kumimoji="1" lang="ja-JP" altLang="en-US" dirty="0"/>
              <a:t>データで作成したモデルを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データに適用して、期待収益を試算：</a:t>
            </a:r>
            <a:endParaRPr kumimoji="1" lang="en-US" altLang="ja-JP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329EA15-3A5A-45CB-9A9A-DAF08765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16769"/>
              </p:ext>
            </p:extLst>
          </p:nvPr>
        </p:nvGraphicFramePr>
        <p:xfrm>
          <a:off x="1402051" y="3011040"/>
          <a:ext cx="2349500" cy="681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400803354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94928669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5828394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4062954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10,184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50955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683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95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93491105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C9084F-BA87-448B-97CD-16A9016F8DF0}"/>
              </a:ext>
            </a:extLst>
          </p:cNvPr>
          <p:cNvSpPr txBox="1"/>
          <p:nvPr/>
        </p:nvSpPr>
        <p:spPr>
          <a:xfrm>
            <a:off x="1402051" y="4014845"/>
            <a:ext cx="2903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Accuracy: 0.9242874</a:t>
            </a:r>
          </a:p>
          <a:p>
            <a:br>
              <a:rPr kumimoji="1" lang="en-US" altLang="ja-JP" dirty="0"/>
            </a:br>
            <a:r>
              <a:rPr kumimoji="1" lang="en-US" altLang="ja-JP" dirty="0"/>
              <a:t>Precision: 0.3740157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Recall: 0.122108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23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CB43-A883-4E83-B38C-8C6F46A1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0" y="263394"/>
            <a:ext cx="11108598" cy="1058062"/>
          </a:xfrm>
        </p:spPr>
        <p:txBody>
          <a:bodyPr/>
          <a:lstStyle/>
          <a:p>
            <a:r>
              <a:rPr kumimoji="1" lang="ja-JP" altLang="en-US" dirty="0"/>
              <a:t>期待される収益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今回の受領したテストデータ）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4E6C970-1A30-4B89-A568-58AB17DAB54D}"/>
              </a:ext>
            </a:extLst>
          </p:cNvPr>
          <p:cNvCxnSpPr>
            <a:cxnSpLocks/>
          </p:cNvCxnSpPr>
          <p:nvPr/>
        </p:nvCxnSpPr>
        <p:spPr>
          <a:xfrm>
            <a:off x="416257" y="1180530"/>
            <a:ext cx="11382233" cy="0"/>
          </a:xfrm>
          <a:prstGeom prst="line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526073-8852-4CE1-B7AC-441ACD6E4448}"/>
              </a:ext>
            </a:extLst>
          </p:cNvPr>
          <p:cNvSpPr txBox="1"/>
          <p:nvPr/>
        </p:nvSpPr>
        <p:spPr>
          <a:xfrm>
            <a:off x="5295999" y="3238782"/>
            <a:ext cx="495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Expected profit = 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910,500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329EA15-3A5A-45CB-9A9A-DAF08765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92837"/>
              </p:ext>
            </p:extLst>
          </p:nvPr>
        </p:nvGraphicFramePr>
        <p:xfrm>
          <a:off x="1890881" y="2326678"/>
          <a:ext cx="2349500" cy="681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400803354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94928669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5828394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4062954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1903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324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50955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1178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715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93491105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C9084F-BA87-448B-97CD-16A9016F8DF0}"/>
              </a:ext>
            </a:extLst>
          </p:cNvPr>
          <p:cNvSpPr txBox="1"/>
          <p:nvPr/>
        </p:nvSpPr>
        <p:spPr>
          <a:xfrm>
            <a:off x="1890881" y="3330483"/>
            <a:ext cx="2903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Call: 1,039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Accuracy: 0.6354369</a:t>
            </a:r>
          </a:p>
          <a:p>
            <a:br>
              <a:rPr kumimoji="1" lang="en-US" altLang="ja-JP" dirty="0"/>
            </a:br>
            <a:r>
              <a:rPr kumimoji="1" lang="en-US" altLang="ja-JP" dirty="0"/>
              <a:t>Precision: 0.6881617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Recall: 0.3777073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841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C0F1B-FAFF-42E0-84FD-6F002874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04F43D-8AA2-406E-B02C-B14EA314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EOF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32160617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369</TotalTime>
  <Words>589</Words>
  <Application>Microsoft Office PowerPoint</Application>
  <PresentationFormat>ワイド画面</PresentationFormat>
  <Paragraphs>118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Meiryo UI</vt:lpstr>
      <vt:lpstr>メイリオ</vt:lpstr>
      <vt:lpstr>Arial</vt:lpstr>
      <vt:lpstr>Century Gothic</vt:lpstr>
      <vt:lpstr>Wingdings</vt:lpstr>
      <vt:lpstr>Wingdings 3</vt:lpstr>
      <vt:lpstr>スライス</vt:lpstr>
      <vt:lpstr>~ Bank Marketing ~ キャンペーンのプロモのROIの最大化</vt:lpstr>
      <vt:lpstr>今回の要望事項サマリ</vt:lpstr>
      <vt:lpstr>使用したデータ</vt:lpstr>
      <vt:lpstr>分析アプローチ</vt:lpstr>
      <vt:lpstr>分析結果</vt:lpstr>
      <vt:lpstr>ターゲットとすべきペルソナ</vt:lpstr>
      <vt:lpstr>期待される収益(Test Data)</vt:lpstr>
      <vt:lpstr>期待される収益(今回の受領したテストデータ）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 Bank Marketing ~ キャンペーンのプロモのROIの最大化</dc:title>
  <dc:creator>石川貴雄</dc:creator>
  <cp:lastModifiedBy>石川貴雄</cp:lastModifiedBy>
  <cp:revision>32</cp:revision>
  <dcterms:created xsi:type="dcterms:W3CDTF">2017-12-03T08:43:40Z</dcterms:created>
  <dcterms:modified xsi:type="dcterms:W3CDTF">2017-12-04T10:55:15Z</dcterms:modified>
</cp:coreProperties>
</file>