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7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llemlayou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Mellemlayou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48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12/18/2016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k 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a-DK" smtClean="0"/>
              <a:t>Klik på ikonet for at tilføje et billede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12/18/2016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og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12/18/2016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12/18/2016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vnek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12/18/2016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da-DK" smtClean="0"/>
              <a:t>Klik for at redigere i master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da-DK" smtClean="0"/>
              <a:t>Klik for at redigere i master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12/18/2016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nner med bille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a-DK" smtClean="0"/>
              <a:t>Klik på ikonet for at tilføje et billede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a-DK" smtClean="0"/>
              <a:t>Klik på ikonet for at tilføje et billede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a-DK" smtClean="0"/>
              <a:t>Klik på ikonet for at tilføje et billede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12/18/2016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12/18/2016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12/18/2016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12/18/2016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12/18/2016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12/18/2016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da-DK" smtClean="0"/>
              <a:t>Klik for at redigere i master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12/18/2016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12/18/2016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12/18/2016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12/18/2016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a-DK" smtClean="0"/>
              <a:t>Klik på ikonet for at tilføje et billede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12/18/2016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12/18/2016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idx="4294967295"/>
          </p:nvPr>
        </p:nvSpPr>
        <p:spPr>
          <a:xfrm>
            <a:off x="2801818" y="3462461"/>
            <a:ext cx="9018133" cy="1641475"/>
          </a:xfrm>
        </p:spPr>
        <p:txBody>
          <a:bodyPr>
            <a:noAutofit/>
          </a:bodyPr>
          <a:lstStyle/>
          <a:p>
            <a:pPr algn="ctr"/>
            <a:r>
              <a:rPr lang="en-US" sz="5400" dirty="0">
                <a:effectLst/>
              </a:rPr>
              <a:t>Development of a Simple </a:t>
            </a:r>
            <a:r>
              <a:rPr lang="en-US" sz="5400" dirty="0" smtClean="0">
                <a:effectLst/>
              </a:rPr>
              <a:t/>
            </a:r>
            <a:br>
              <a:rPr lang="en-US" sz="5400" dirty="0" smtClean="0">
                <a:effectLst/>
              </a:rPr>
            </a:br>
            <a:r>
              <a:rPr lang="en-US" sz="5400" dirty="0" smtClean="0">
                <a:effectLst/>
              </a:rPr>
              <a:t>Near-Ground </a:t>
            </a:r>
            <a:r>
              <a:rPr lang="en-US" sz="5400" dirty="0">
                <a:effectLst/>
              </a:rPr>
              <a:t>Path Loss Model </a:t>
            </a:r>
            <a:r>
              <a:rPr lang="en-US" sz="5400" dirty="0">
                <a:effectLst/>
              </a:rPr>
              <a:t/>
            </a:r>
            <a:br>
              <a:rPr lang="en-US" sz="5400" dirty="0">
                <a:effectLst/>
              </a:rPr>
            </a:br>
            <a:r>
              <a:rPr lang="en-US" sz="5400" dirty="0" smtClean="0">
                <a:effectLst/>
              </a:rPr>
              <a:t>Verified </a:t>
            </a:r>
            <a:r>
              <a:rPr lang="en-US" sz="5400" dirty="0">
                <a:effectLst/>
              </a:rPr>
              <a:t>by Measurements</a:t>
            </a:r>
            <a:endParaRPr lang="da-DK" sz="5400" dirty="0"/>
          </a:p>
        </p:txBody>
      </p:sp>
      <p:sp>
        <p:nvSpPr>
          <p:cNvPr id="5" name="Tekstfelt 4"/>
          <p:cNvSpPr txBox="1"/>
          <p:nvPr/>
        </p:nvSpPr>
        <p:spPr>
          <a:xfrm>
            <a:off x="4422532" y="5539158"/>
            <a:ext cx="6075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smtClean="0"/>
              <a:t>Kemal Kapetanovic, </a:t>
            </a:r>
            <a:r>
              <a:rPr lang="da-DK" dirty="0"/>
              <a:t>Mads </a:t>
            </a:r>
            <a:r>
              <a:rPr lang="da-DK" dirty="0" smtClean="0"/>
              <a:t>Gotthardsen</a:t>
            </a:r>
            <a:r>
              <a:rPr lang="da-DK" dirty="0"/>
              <a:t> </a:t>
            </a:r>
            <a:r>
              <a:rPr lang="da-DK" dirty="0" smtClean="0"/>
              <a:t>and </a:t>
            </a:r>
            <a:r>
              <a:rPr lang="da-DK" dirty="0"/>
              <a:t>Thomas Jørgensen</a:t>
            </a:r>
            <a:endParaRPr lang="da-DK" dirty="0" smtClean="0"/>
          </a:p>
        </p:txBody>
      </p:sp>
    </p:spTree>
    <p:extLst>
      <p:ext uri="{BB962C8B-B14F-4D97-AF65-F5344CB8AC3E}">
        <p14:creationId xmlns:p14="http://schemas.microsoft.com/office/powerpoint/2010/main" val="937265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felt 1"/>
          <p:cNvSpPr txBox="1"/>
          <p:nvPr/>
        </p:nvSpPr>
        <p:spPr>
          <a:xfrm>
            <a:off x="1193100" y="1465164"/>
            <a:ext cx="8291146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sz="2400" dirty="0" err="1" smtClean="0"/>
              <a:t>Introduction</a:t>
            </a:r>
            <a:endParaRPr lang="da-DK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sz="2400" dirty="0" smtClean="0"/>
              <a:t>PL models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a-DK" sz="2400" dirty="0" smtClean="0"/>
              <a:t>GWPL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a-DK" sz="2400" dirty="0" smtClean="0"/>
              <a:t>FSPL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a-DK" sz="2400" dirty="0" smtClean="0"/>
              <a:t>ATRPL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a-DK" sz="2400" dirty="0" smtClean="0"/>
              <a:t>NSPL</a:t>
            </a:r>
            <a:endParaRPr lang="da-DK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sz="2400" dirty="0" smtClean="0"/>
              <a:t>Measurements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a-DK" sz="2400" dirty="0" smtClean="0"/>
              <a:t>Setup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a-DK" sz="2400" dirty="0" smtClean="0"/>
              <a:t>Parameters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sz="2400" dirty="0" err="1" smtClean="0"/>
              <a:t>Influence</a:t>
            </a:r>
            <a:r>
              <a:rPr lang="da-DK" sz="2400" dirty="0" smtClean="0"/>
              <a:t> of parameters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sz="2400" dirty="0" smtClean="0"/>
              <a:t>Model fit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sz="2400" dirty="0" err="1" smtClean="0"/>
              <a:t>Proposed</a:t>
            </a:r>
            <a:r>
              <a:rPr lang="da-DK" sz="2400" dirty="0" smtClean="0"/>
              <a:t>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sz="2400" dirty="0" smtClean="0"/>
              <a:t>The z parameter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Agenda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4648853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Introduction</a:t>
            </a:r>
            <a:endParaRPr lang="da-DK" dirty="0"/>
          </a:p>
        </p:txBody>
      </p:sp>
      <p:sp>
        <p:nvSpPr>
          <p:cNvPr id="3" name="Rektangel 2"/>
          <p:cNvSpPr/>
          <p:nvPr/>
        </p:nvSpPr>
        <p:spPr>
          <a:xfrm>
            <a:off x="9932376" y="1105270"/>
            <a:ext cx="2359270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sz="1400" dirty="0" err="1"/>
              <a:t>Introduction</a:t>
            </a:r>
            <a:endParaRPr lang="da-DK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sz="1400" dirty="0">
                <a:solidFill>
                  <a:schemeClr val="tx1">
                    <a:lumMod val="50000"/>
                  </a:schemeClr>
                </a:solidFill>
              </a:rPr>
              <a:t>PL models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a-DK" sz="1400" dirty="0">
                <a:solidFill>
                  <a:schemeClr val="tx1">
                    <a:lumMod val="50000"/>
                  </a:schemeClr>
                </a:solidFill>
              </a:rPr>
              <a:t>GWPL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a-DK" sz="1400" dirty="0">
                <a:solidFill>
                  <a:schemeClr val="tx1">
                    <a:lumMod val="50000"/>
                  </a:schemeClr>
                </a:solidFill>
              </a:rPr>
              <a:t>FSPL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a-DK" sz="1400" dirty="0">
                <a:solidFill>
                  <a:schemeClr val="tx1">
                    <a:lumMod val="50000"/>
                  </a:schemeClr>
                </a:solidFill>
              </a:rPr>
              <a:t>ATRPL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a-DK" sz="1400" dirty="0">
                <a:solidFill>
                  <a:schemeClr val="tx1">
                    <a:lumMod val="50000"/>
                  </a:schemeClr>
                </a:solidFill>
              </a:rPr>
              <a:t>NSPL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sz="1400" dirty="0">
                <a:solidFill>
                  <a:schemeClr val="tx1">
                    <a:lumMod val="50000"/>
                  </a:schemeClr>
                </a:solidFill>
              </a:rPr>
              <a:t>Measurements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a-DK" sz="1400" dirty="0">
                <a:solidFill>
                  <a:schemeClr val="tx1">
                    <a:lumMod val="50000"/>
                  </a:schemeClr>
                </a:solidFill>
              </a:rPr>
              <a:t>Setup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a-DK" sz="1400" dirty="0">
                <a:solidFill>
                  <a:schemeClr val="tx1">
                    <a:lumMod val="50000"/>
                  </a:schemeClr>
                </a:solidFill>
              </a:rPr>
              <a:t>Parameters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sz="1400" dirty="0" err="1">
                <a:solidFill>
                  <a:schemeClr val="tx1">
                    <a:lumMod val="50000"/>
                  </a:schemeClr>
                </a:solidFill>
              </a:rPr>
              <a:t>Influence</a:t>
            </a:r>
            <a:r>
              <a:rPr lang="da-DK" sz="1400" dirty="0">
                <a:solidFill>
                  <a:schemeClr val="tx1">
                    <a:lumMod val="50000"/>
                  </a:schemeClr>
                </a:solidFill>
              </a:rPr>
              <a:t> of parameters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sz="1400" dirty="0">
                <a:solidFill>
                  <a:schemeClr val="tx1">
                    <a:lumMod val="50000"/>
                  </a:schemeClr>
                </a:solidFill>
              </a:rPr>
              <a:t>Model fit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sz="1400" dirty="0" err="1">
                <a:solidFill>
                  <a:schemeClr val="tx1">
                    <a:lumMod val="50000"/>
                  </a:schemeClr>
                </a:solidFill>
              </a:rPr>
              <a:t>Proposed</a:t>
            </a:r>
            <a:r>
              <a:rPr lang="da-DK" sz="1400" dirty="0">
                <a:solidFill>
                  <a:schemeClr val="tx1">
                    <a:lumMod val="50000"/>
                  </a:schemeClr>
                </a:solidFill>
              </a:rPr>
              <a:t>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sz="1400" dirty="0">
                <a:solidFill>
                  <a:schemeClr val="tx1">
                    <a:lumMod val="50000"/>
                  </a:schemeClr>
                </a:solidFill>
              </a:rPr>
              <a:t>The z parameter</a:t>
            </a:r>
          </a:p>
        </p:txBody>
      </p:sp>
      <p:pic>
        <p:nvPicPr>
          <p:cNvPr id="5" name="Billed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9475" y="2024875"/>
            <a:ext cx="4173049" cy="3946990"/>
          </a:xfrm>
          <a:prstGeom prst="rect">
            <a:avLst/>
          </a:prstGeom>
        </p:spPr>
      </p:pic>
      <p:sp>
        <p:nvSpPr>
          <p:cNvPr id="6" name="Tekstfelt 5"/>
          <p:cNvSpPr txBox="1"/>
          <p:nvPr/>
        </p:nvSpPr>
        <p:spPr>
          <a:xfrm>
            <a:off x="838200" y="2242038"/>
            <a:ext cx="24589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 smtClean="0"/>
              <a:t>Relevans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 smtClean="0"/>
              <a:t>Background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 smtClean="0"/>
              <a:t>Focus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193749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PL models</a:t>
            </a:r>
            <a:endParaRPr lang="da-DK" dirty="0"/>
          </a:p>
        </p:txBody>
      </p:sp>
      <p:sp>
        <p:nvSpPr>
          <p:cNvPr id="3" name="Rektangel 2"/>
          <p:cNvSpPr/>
          <p:nvPr/>
        </p:nvSpPr>
        <p:spPr>
          <a:xfrm>
            <a:off x="9932376" y="1105270"/>
            <a:ext cx="2359270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sz="1400" dirty="0" err="1"/>
              <a:t>Introduction</a:t>
            </a:r>
            <a:endParaRPr lang="da-DK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sz="1400" dirty="0"/>
              <a:t>PL models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a-DK" sz="1400" dirty="0"/>
              <a:t>GWPL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a-DK" sz="1400" dirty="0"/>
              <a:t>FSPL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a-DK" sz="1400" dirty="0"/>
              <a:t>ATRPL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a-DK" sz="1400" dirty="0"/>
              <a:t>NSPL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sz="1400" dirty="0"/>
              <a:t>Measurements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a-DK" sz="1400" dirty="0"/>
              <a:t>Setup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a-DK" sz="1400" dirty="0"/>
              <a:t>Parameters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sz="1400" dirty="0" err="1"/>
              <a:t>Influence</a:t>
            </a:r>
            <a:r>
              <a:rPr lang="da-DK" sz="1400" dirty="0"/>
              <a:t> of parameters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sz="1400" dirty="0"/>
              <a:t>Model fit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sz="1400" dirty="0" err="1"/>
              <a:t>Proposed</a:t>
            </a:r>
            <a:r>
              <a:rPr lang="da-DK" sz="1400" dirty="0"/>
              <a:t>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sz="1400" dirty="0"/>
              <a:t>The z parameter</a:t>
            </a:r>
          </a:p>
        </p:txBody>
      </p:sp>
      <p:sp>
        <p:nvSpPr>
          <p:cNvPr id="4" name="Tekstfelt 3"/>
          <p:cNvSpPr txBox="1"/>
          <p:nvPr/>
        </p:nvSpPr>
        <p:spPr>
          <a:xfrm>
            <a:off x="838200" y="1951892"/>
            <a:ext cx="23358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err="1" smtClean="0"/>
              <a:t>Friss</a:t>
            </a:r>
            <a:r>
              <a:rPr lang="da-DK" dirty="0" smtClean="0"/>
              <a:t> </a:t>
            </a:r>
            <a:r>
              <a:rPr lang="da-DK" dirty="0" err="1" smtClean="0"/>
              <a:t>free-space</a:t>
            </a:r>
            <a:r>
              <a:rPr lang="da-DK" dirty="0" smtClean="0"/>
              <a:t> PL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 err="1" smtClean="0"/>
              <a:t>Only</a:t>
            </a:r>
            <a:r>
              <a:rPr lang="da-DK" dirty="0" smtClean="0"/>
              <a:t> </a:t>
            </a:r>
            <a:r>
              <a:rPr lang="da-DK" dirty="0" err="1" smtClean="0"/>
              <a:t>direct</a:t>
            </a:r>
            <a:r>
              <a:rPr lang="da-DK" dirty="0" smtClean="0"/>
              <a:t> </a:t>
            </a:r>
            <a:r>
              <a:rPr lang="da-DK" dirty="0" err="1" smtClean="0"/>
              <a:t>wave</a:t>
            </a:r>
            <a:endParaRPr lang="da-DK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 smtClean="0"/>
              <a:t>High </a:t>
            </a:r>
            <a:r>
              <a:rPr lang="da-DK" dirty="0" err="1" smtClean="0"/>
              <a:t>heights</a:t>
            </a:r>
            <a:endParaRPr lang="da-DK" dirty="0"/>
          </a:p>
        </p:txBody>
      </p:sp>
      <p:sp>
        <p:nvSpPr>
          <p:cNvPr id="5" name="Tekstfelt 4"/>
          <p:cNvSpPr txBox="1"/>
          <p:nvPr/>
        </p:nvSpPr>
        <p:spPr>
          <a:xfrm>
            <a:off x="4217377" y="1921199"/>
            <a:ext cx="29571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err="1" smtClean="0"/>
              <a:t>Approximated</a:t>
            </a:r>
            <a:r>
              <a:rPr lang="da-DK" dirty="0" smtClean="0"/>
              <a:t> </a:t>
            </a:r>
            <a:r>
              <a:rPr lang="da-DK" dirty="0" err="1" smtClean="0"/>
              <a:t>two-ray</a:t>
            </a:r>
            <a:r>
              <a:rPr lang="da-DK" dirty="0" smtClean="0"/>
              <a:t> </a:t>
            </a:r>
            <a:r>
              <a:rPr lang="da-DK" dirty="0" err="1" smtClean="0"/>
              <a:t>propagation</a:t>
            </a:r>
            <a:r>
              <a:rPr lang="da-DK" dirty="0" smtClean="0"/>
              <a:t> PL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/>
              <a:t>D</a:t>
            </a:r>
            <a:r>
              <a:rPr lang="da-DK" dirty="0" smtClean="0"/>
              <a:t>irect and </a:t>
            </a:r>
            <a:r>
              <a:rPr lang="da-DK" dirty="0" err="1" smtClean="0"/>
              <a:t>reflected</a:t>
            </a:r>
            <a:r>
              <a:rPr lang="da-DK" dirty="0" smtClean="0"/>
              <a:t> </a:t>
            </a:r>
            <a:r>
              <a:rPr lang="da-DK" dirty="0" err="1" smtClean="0"/>
              <a:t>wave</a:t>
            </a:r>
            <a:endParaRPr lang="da-DK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 smtClean="0"/>
              <a:t>Medium </a:t>
            </a:r>
            <a:r>
              <a:rPr lang="da-DK" dirty="0" err="1" smtClean="0"/>
              <a:t>heights</a:t>
            </a:r>
            <a:endParaRPr lang="da-DK" dirty="0"/>
          </a:p>
        </p:txBody>
      </p:sp>
      <p:sp>
        <p:nvSpPr>
          <p:cNvPr id="6" name="Tekstfelt 5"/>
          <p:cNvSpPr txBox="1"/>
          <p:nvPr/>
        </p:nvSpPr>
        <p:spPr>
          <a:xfrm>
            <a:off x="955431" y="3352800"/>
            <a:ext cx="24735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smtClean="0"/>
              <a:t>Norton </a:t>
            </a:r>
            <a:r>
              <a:rPr lang="da-DK" dirty="0" err="1" smtClean="0"/>
              <a:t>surface</a:t>
            </a:r>
            <a:r>
              <a:rPr lang="da-DK" dirty="0" smtClean="0"/>
              <a:t> </a:t>
            </a:r>
            <a:r>
              <a:rPr lang="da-DK" dirty="0" err="1" smtClean="0"/>
              <a:t>wave</a:t>
            </a:r>
            <a:r>
              <a:rPr lang="da-DK" dirty="0" smtClean="0"/>
              <a:t> PL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 err="1" smtClean="0"/>
              <a:t>Only</a:t>
            </a:r>
            <a:r>
              <a:rPr lang="da-DK" dirty="0" smtClean="0"/>
              <a:t> </a:t>
            </a:r>
            <a:r>
              <a:rPr lang="da-DK" dirty="0" err="1" smtClean="0"/>
              <a:t>surface</a:t>
            </a:r>
            <a:r>
              <a:rPr lang="da-DK" dirty="0" smtClean="0"/>
              <a:t> </a:t>
            </a:r>
            <a:r>
              <a:rPr lang="da-DK" dirty="0" err="1" smtClean="0"/>
              <a:t>wave</a:t>
            </a:r>
            <a:endParaRPr lang="da-DK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 smtClean="0"/>
              <a:t>Low </a:t>
            </a:r>
            <a:r>
              <a:rPr lang="da-DK" dirty="0" err="1" smtClean="0"/>
              <a:t>heights</a:t>
            </a:r>
            <a:endParaRPr lang="da-DK" dirty="0"/>
          </a:p>
        </p:txBody>
      </p:sp>
      <p:sp>
        <p:nvSpPr>
          <p:cNvPr id="7" name="Tekstfelt 6"/>
          <p:cNvSpPr txBox="1"/>
          <p:nvPr/>
        </p:nvSpPr>
        <p:spPr>
          <a:xfrm>
            <a:off x="4217377" y="3380586"/>
            <a:ext cx="23358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smtClean="0"/>
              <a:t>Ground </a:t>
            </a:r>
            <a:r>
              <a:rPr lang="da-DK" dirty="0" err="1" smtClean="0"/>
              <a:t>wave</a:t>
            </a:r>
            <a:r>
              <a:rPr lang="da-DK" dirty="0" smtClean="0"/>
              <a:t> PL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 smtClean="0"/>
              <a:t>All </a:t>
            </a:r>
            <a:r>
              <a:rPr lang="da-DK" dirty="0" err="1" smtClean="0"/>
              <a:t>waves</a:t>
            </a:r>
            <a:endParaRPr lang="da-DK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 smtClean="0"/>
              <a:t>All </a:t>
            </a:r>
            <a:r>
              <a:rPr lang="da-DK" dirty="0" err="1" smtClean="0"/>
              <a:t>heights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472045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Measurements</a:t>
            </a:r>
            <a:endParaRPr lang="da-DK" dirty="0"/>
          </a:p>
        </p:txBody>
      </p:sp>
      <p:sp>
        <p:nvSpPr>
          <p:cNvPr id="3" name="Rektangel 2"/>
          <p:cNvSpPr/>
          <p:nvPr/>
        </p:nvSpPr>
        <p:spPr>
          <a:xfrm>
            <a:off x="9932376" y="1105270"/>
            <a:ext cx="2359270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sz="1400" dirty="0" err="1"/>
              <a:t>Introduction</a:t>
            </a:r>
            <a:endParaRPr lang="da-DK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sz="1400" dirty="0"/>
              <a:t>PL models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a-DK" sz="1400" dirty="0"/>
              <a:t>GWPL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a-DK" sz="1400" dirty="0"/>
              <a:t>FSPL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a-DK" sz="1400" dirty="0"/>
              <a:t>ATRPL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a-DK" sz="1400" dirty="0"/>
              <a:t>NSPL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sz="1400" dirty="0"/>
              <a:t>Measurements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a-DK" sz="1400" dirty="0"/>
              <a:t>Setup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a-DK" sz="1400" dirty="0"/>
              <a:t>Parameters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sz="1400" dirty="0" err="1"/>
              <a:t>Influence</a:t>
            </a:r>
            <a:r>
              <a:rPr lang="da-DK" sz="1400" dirty="0"/>
              <a:t> of parameters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sz="1400" dirty="0"/>
              <a:t>Model fit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sz="1400" dirty="0" err="1"/>
              <a:t>Proposed</a:t>
            </a:r>
            <a:r>
              <a:rPr lang="da-DK" sz="1400" dirty="0"/>
              <a:t>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sz="1400" dirty="0"/>
              <a:t>The z parameter</a:t>
            </a:r>
          </a:p>
        </p:txBody>
      </p:sp>
      <p:pic>
        <p:nvPicPr>
          <p:cNvPr id="4" name="Billed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2070" y="1690688"/>
            <a:ext cx="6312877" cy="3137538"/>
          </a:xfrm>
          <a:prstGeom prst="rect">
            <a:avLst/>
          </a:prstGeom>
        </p:spPr>
      </p:pic>
      <p:sp>
        <p:nvSpPr>
          <p:cNvPr id="5" name="Tekstfelt 4"/>
          <p:cNvSpPr txBox="1"/>
          <p:nvPr/>
        </p:nvSpPr>
        <p:spPr>
          <a:xfrm>
            <a:off x="2998470" y="4922989"/>
            <a:ext cx="412007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/>
              <a:t>1 </a:t>
            </a:r>
            <a:r>
              <a:rPr lang="da-DK" dirty="0" err="1"/>
              <a:t>Frequency</a:t>
            </a:r>
            <a:r>
              <a:rPr lang="da-DK" dirty="0"/>
              <a:t> (858 MHz</a:t>
            </a:r>
            <a:r>
              <a:rPr lang="da-DK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2 Antenna sets (monopole and patch</a:t>
            </a:r>
            <a:r>
              <a:rPr lang="en-US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2 Polarization (horizontal and vertical</a:t>
            </a:r>
            <a:r>
              <a:rPr lang="en-US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2 Location (outdoor and indoor</a:t>
            </a:r>
            <a:r>
              <a:rPr lang="en-US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4 </a:t>
            </a:r>
            <a:r>
              <a:rPr lang="en-US" u="sng" dirty="0"/>
              <a:t>Rx</a:t>
            </a:r>
            <a:r>
              <a:rPr lang="en-US" dirty="0"/>
              <a:t>/</a:t>
            </a:r>
            <a:r>
              <a:rPr lang="en-US" u="sng" dirty="0" err="1"/>
              <a:t>Tx</a:t>
            </a:r>
            <a:r>
              <a:rPr lang="en-US" dirty="0"/>
              <a:t> heights (from 0.04 to 2.02 m</a:t>
            </a:r>
            <a:r>
              <a:rPr lang="en-US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6 Distances (from 1 to 30 m)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938158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285750" indent="-285750"/>
            <a:r>
              <a:rPr lang="da-DK" dirty="0" err="1"/>
              <a:t>Influence</a:t>
            </a:r>
            <a:r>
              <a:rPr lang="da-DK" dirty="0"/>
              <a:t> of </a:t>
            </a:r>
            <a:r>
              <a:rPr lang="da-DK" dirty="0" smtClean="0"/>
              <a:t>parameters</a:t>
            </a:r>
            <a:endParaRPr lang="da-DK" dirty="0"/>
          </a:p>
        </p:txBody>
      </p:sp>
      <p:sp>
        <p:nvSpPr>
          <p:cNvPr id="3" name="Rektangel 2"/>
          <p:cNvSpPr/>
          <p:nvPr/>
        </p:nvSpPr>
        <p:spPr>
          <a:xfrm>
            <a:off x="9932376" y="1105270"/>
            <a:ext cx="2359270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sz="1400" dirty="0" err="1"/>
              <a:t>Introduction</a:t>
            </a:r>
            <a:endParaRPr lang="da-DK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sz="1400" dirty="0"/>
              <a:t>PL models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a-DK" sz="1400" dirty="0"/>
              <a:t>GWPL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a-DK" sz="1400" dirty="0"/>
              <a:t>FSPL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a-DK" sz="1400" dirty="0"/>
              <a:t>ATRPL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a-DK" sz="1400" dirty="0"/>
              <a:t>NSPL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sz="1400" dirty="0"/>
              <a:t>Measurements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a-DK" sz="1400" dirty="0"/>
              <a:t>Setup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a-DK" sz="1400" dirty="0"/>
              <a:t>Parameters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sz="1400" dirty="0" err="1"/>
              <a:t>Influence</a:t>
            </a:r>
            <a:r>
              <a:rPr lang="da-DK" sz="1400" dirty="0"/>
              <a:t> of parameters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sz="1400" dirty="0"/>
              <a:t>Model fit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sz="1400" dirty="0" err="1"/>
              <a:t>Proposed</a:t>
            </a:r>
            <a:r>
              <a:rPr lang="da-DK" sz="1400" dirty="0"/>
              <a:t>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sz="1400" dirty="0"/>
              <a:t>The z parameter</a:t>
            </a:r>
          </a:p>
        </p:txBody>
      </p:sp>
      <p:graphicFrame>
        <p:nvGraphicFramePr>
          <p:cNvPr id="4" name="Tabel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1153952"/>
              </p:ext>
            </p:extLst>
          </p:nvPr>
        </p:nvGraphicFramePr>
        <p:xfrm>
          <a:off x="848946" y="1734648"/>
          <a:ext cx="8956428" cy="74168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2239107"/>
                <a:gridCol w="2239107"/>
                <a:gridCol w="2239107"/>
                <a:gridCol w="223910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a-DK" sz="1800" u="none" strike="noStrike" kern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Distance</a:t>
                      </a:r>
                      <a:endParaRPr lang="da-DK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 m</a:t>
                      </a:r>
                      <a:endParaRPr lang="da-DK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r>
                        <a:rPr lang="da-DK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m</a:t>
                      </a:r>
                      <a:endParaRPr lang="da-DK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 m</a:t>
                      </a:r>
                      <a:endParaRPr lang="da-DK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a-DK" sz="1800" u="none" strike="noStrike" kern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PL</a:t>
                      </a:r>
                      <a:endParaRPr lang="da-DK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u="none" strike="noStrike" kern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(34.7±1.6) dB</a:t>
                      </a:r>
                      <a:endParaRPr lang="da-DK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u="none" strike="noStrike" kern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(41.4±1.4) dB</a:t>
                      </a:r>
                      <a:endParaRPr lang="da-DK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u="none" strike="noStrike" kern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(49.0±1.7) dB</a:t>
                      </a:r>
                      <a:endParaRPr lang="da-DK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el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3663977"/>
              </p:ext>
            </p:extLst>
          </p:nvPr>
        </p:nvGraphicFramePr>
        <p:xfrm>
          <a:off x="846992" y="2551820"/>
          <a:ext cx="8956428" cy="74168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2239107"/>
                <a:gridCol w="2239107"/>
                <a:gridCol w="2239107"/>
                <a:gridCol w="223910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a-DK" sz="1800" u="none" strike="noStrike" kern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Distance</a:t>
                      </a:r>
                      <a:endParaRPr lang="da-DK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 m</a:t>
                      </a:r>
                      <a:endParaRPr lang="da-DK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 m</a:t>
                      </a:r>
                      <a:endParaRPr lang="da-DK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 m</a:t>
                      </a:r>
                      <a:endParaRPr lang="da-DK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a-DK" sz="1800" u="none" strike="noStrike" kern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PL</a:t>
                      </a:r>
                      <a:endParaRPr lang="da-DK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0" i="0" u="none" strike="noStrike" kern="1200" baseline="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(57.3</a:t>
                      </a:r>
                      <a:r>
                        <a:rPr lang="da-DK" sz="1800" u="none" strike="noStrike" kern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±</a:t>
                      </a:r>
                      <a:r>
                        <a:rPr lang="da-DK" sz="1800" b="0" i="0" u="none" strike="noStrike" kern="1200" baseline="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2.1) dB</a:t>
                      </a:r>
                      <a:endParaRPr lang="da-DK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0" i="0" u="none" strike="noStrike" kern="1200" baseline="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(66.1</a:t>
                      </a:r>
                      <a:r>
                        <a:rPr lang="da-DK" sz="1800" u="none" strike="noStrike" kern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±</a:t>
                      </a:r>
                      <a:r>
                        <a:rPr lang="da-DK" sz="1800" b="0" i="0" u="none" strike="noStrike" kern="1200" baseline="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2.5) dB</a:t>
                      </a:r>
                      <a:endParaRPr lang="da-DK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0" i="0" u="none" strike="noStrike" kern="1200" baseline="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(72.3</a:t>
                      </a:r>
                      <a:r>
                        <a:rPr lang="da-DK" sz="1800" u="none" strike="noStrike" kern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±</a:t>
                      </a:r>
                      <a:r>
                        <a:rPr lang="da-DK" sz="1800" b="0" i="0" u="none" strike="noStrike" kern="1200" baseline="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2.3) dB</a:t>
                      </a:r>
                      <a:endParaRPr lang="da-DK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el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4653611"/>
              </p:ext>
            </p:extLst>
          </p:nvPr>
        </p:nvGraphicFramePr>
        <p:xfrm>
          <a:off x="848946" y="3412952"/>
          <a:ext cx="8954475" cy="185420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790895"/>
                <a:gridCol w="1790895"/>
                <a:gridCol w="1790895"/>
                <a:gridCol w="1790895"/>
                <a:gridCol w="1790895"/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da-DK" sz="1800" u="none" strike="noStrike" dirty="0" err="1">
                          <a:effectLst/>
                        </a:rPr>
                        <a:t>Tx</a:t>
                      </a:r>
                      <a:r>
                        <a:rPr lang="da-DK" sz="1800" u="none" strike="noStrike" dirty="0">
                          <a:effectLst/>
                        </a:rPr>
                        <a:t> </a:t>
                      </a:r>
                      <a:r>
                        <a:rPr lang="da-DK" sz="1800" u="none" strike="noStrike" dirty="0" smtClean="0">
                          <a:effectLst/>
                        </a:rPr>
                        <a:t>\ </a:t>
                      </a:r>
                      <a:r>
                        <a:rPr lang="da-DK" sz="1800" u="none" strike="noStrike" dirty="0" err="1" smtClean="0">
                          <a:effectLst/>
                        </a:rPr>
                        <a:t>Rx</a:t>
                      </a:r>
                      <a:r>
                        <a:rPr lang="da-DK" sz="1800" u="none" strike="noStrike" dirty="0" smtClean="0">
                          <a:effectLst/>
                        </a:rPr>
                        <a:t> </a:t>
                      </a:r>
                      <a:endParaRPr lang="da-DK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1800" u="none" strike="noStrike" dirty="0">
                          <a:effectLst/>
                        </a:rPr>
                        <a:t>0.04 m </a:t>
                      </a:r>
                      <a:endParaRPr lang="da-DK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1800" u="none" strike="noStrike">
                          <a:effectLst/>
                        </a:rPr>
                        <a:t>0.14 m</a:t>
                      </a:r>
                      <a:endParaRPr lang="da-DK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1800" u="none" strike="noStrike" dirty="0">
                          <a:effectLst/>
                        </a:rPr>
                        <a:t> 0.36 m</a:t>
                      </a:r>
                      <a:endParaRPr lang="da-DK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1800" u="none" strike="noStrike" dirty="0">
                          <a:effectLst/>
                        </a:rPr>
                        <a:t> 2.02 m</a:t>
                      </a:r>
                      <a:endParaRPr lang="da-DK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da-DK" sz="1800" u="none" strike="noStrike" dirty="0">
                          <a:effectLst/>
                        </a:rPr>
                        <a:t>0.04 m</a:t>
                      </a:r>
                      <a:endParaRPr lang="da-DK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1800" u="none" strike="noStrike">
                          <a:effectLst/>
                        </a:rPr>
                        <a:t> (63.7±5.2) dB</a:t>
                      </a:r>
                      <a:endParaRPr lang="da-DK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1800" u="none" strike="noStrike">
                          <a:effectLst/>
                        </a:rPr>
                        <a:t> (60.7±5.1) dB</a:t>
                      </a:r>
                      <a:endParaRPr lang="da-DK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1800" u="none" strike="noStrike">
                          <a:effectLst/>
                        </a:rPr>
                        <a:t> (55.4±4.7) dB</a:t>
                      </a:r>
                      <a:endParaRPr lang="da-DK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1800" u="none" strike="noStrike">
                          <a:effectLst/>
                        </a:rPr>
                        <a:t> (52.4±3.8) dB</a:t>
                      </a:r>
                      <a:endParaRPr lang="da-DK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da-DK" sz="1800" u="none" strike="noStrike">
                          <a:effectLst/>
                        </a:rPr>
                        <a:t>0.14 m</a:t>
                      </a:r>
                      <a:endParaRPr lang="da-DK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1800" u="none" strike="noStrike">
                          <a:effectLst/>
                        </a:rPr>
                        <a:t> (60.7±5.1) dB</a:t>
                      </a:r>
                      <a:endParaRPr lang="da-DK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1800" u="none" strike="noStrike">
                          <a:effectLst/>
                        </a:rPr>
                        <a:t> (58.1±5.2) dB</a:t>
                      </a:r>
                      <a:endParaRPr lang="da-DK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1800" u="none" strike="noStrike">
                          <a:effectLst/>
                        </a:rPr>
                        <a:t> (53.4±4.5) dB</a:t>
                      </a:r>
                      <a:endParaRPr lang="da-DK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1800" u="none" strike="noStrike">
                          <a:effectLst/>
                        </a:rPr>
                        <a:t> (50.2±3.2) dB</a:t>
                      </a:r>
                      <a:endParaRPr lang="da-DK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da-DK" sz="1800" u="none" strike="noStrike">
                          <a:effectLst/>
                        </a:rPr>
                        <a:t>0.36 m</a:t>
                      </a:r>
                      <a:endParaRPr lang="da-DK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1800" u="none" strike="noStrike">
                          <a:effectLst/>
                        </a:rPr>
                        <a:t> (55.4±4.7) dB</a:t>
                      </a:r>
                      <a:endParaRPr lang="da-DK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1800" u="none" strike="noStrike">
                          <a:effectLst/>
                        </a:rPr>
                        <a:t> (53.4±4.5) dB</a:t>
                      </a:r>
                      <a:endParaRPr lang="da-DK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1800" u="none" strike="noStrike">
                          <a:effectLst/>
                        </a:rPr>
                        <a:t> (49.0±2.9) dB</a:t>
                      </a:r>
                      <a:endParaRPr lang="da-DK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1800" u="none" strike="noStrike">
                          <a:effectLst/>
                        </a:rPr>
                        <a:t> (47.6±4.8) dB</a:t>
                      </a:r>
                      <a:endParaRPr lang="da-DK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da-DK" sz="1800" u="none" strike="noStrike">
                          <a:effectLst/>
                        </a:rPr>
                        <a:t>2.02 m</a:t>
                      </a:r>
                      <a:endParaRPr lang="da-DK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1800" u="none" strike="noStrike">
                          <a:effectLst/>
                        </a:rPr>
                        <a:t> (52.4±3.8) dB</a:t>
                      </a:r>
                      <a:endParaRPr lang="da-DK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1800" u="none" strike="noStrike">
                          <a:effectLst/>
                        </a:rPr>
                        <a:t> (50.2±3.2) dB</a:t>
                      </a:r>
                      <a:endParaRPr lang="da-DK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1800" u="none" strike="noStrike">
                          <a:effectLst/>
                        </a:rPr>
                        <a:t> (47.6±4.8) dB</a:t>
                      </a:r>
                      <a:endParaRPr lang="da-DK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1800" u="none" strike="noStrike" dirty="0">
                          <a:effectLst/>
                        </a:rPr>
                        <a:t> (44.4±3.1) dB</a:t>
                      </a:r>
                      <a:endParaRPr lang="da-DK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</a:tr>
            </a:tbl>
          </a:graphicData>
        </a:graphic>
      </p:graphicFrame>
      <p:graphicFrame>
        <p:nvGraphicFramePr>
          <p:cNvPr id="7" name="Tabel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4815454"/>
              </p:ext>
            </p:extLst>
          </p:nvPr>
        </p:nvGraphicFramePr>
        <p:xfrm>
          <a:off x="846988" y="5390240"/>
          <a:ext cx="8956434" cy="111252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492739"/>
                <a:gridCol w="1492739"/>
                <a:gridCol w="1492739"/>
                <a:gridCol w="1492739"/>
                <a:gridCol w="1492739"/>
                <a:gridCol w="1492739"/>
              </a:tblGrid>
              <a:tr h="37084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da-DK" sz="1800" u="none" strike="noStrike" dirty="0">
                          <a:effectLst/>
                        </a:rPr>
                        <a:t>Environment </a:t>
                      </a:r>
                      <a:endParaRPr lang="da-DK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da-DK" sz="1800" u="none" strike="noStrike" dirty="0" err="1">
                          <a:effectLst/>
                        </a:rPr>
                        <a:t>Antenna</a:t>
                      </a:r>
                      <a:r>
                        <a:rPr lang="da-DK" sz="1800" u="none" strike="noStrike" dirty="0">
                          <a:effectLst/>
                        </a:rPr>
                        <a:t> type </a:t>
                      </a:r>
                      <a:endParaRPr lang="da-DK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da-DK" sz="1800" u="none" strike="noStrike">
                          <a:effectLst/>
                        </a:rPr>
                        <a:t>Polarization</a:t>
                      </a:r>
                      <a:endParaRPr lang="da-DK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da-DK" sz="1800" u="none" strike="noStrike" dirty="0" err="1">
                          <a:effectLst/>
                        </a:rPr>
                        <a:t>Gym</a:t>
                      </a:r>
                      <a:r>
                        <a:rPr lang="da-DK" sz="1800" u="none" strike="noStrike" dirty="0">
                          <a:effectLst/>
                        </a:rPr>
                        <a:t> </a:t>
                      </a:r>
                      <a:endParaRPr lang="da-DK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1800" u="none" strike="noStrike" dirty="0">
                          <a:effectLst/>
                        </a:rPr>
                        <a:t>(52.4±1.8) dB</a:t>
                      </a:r>
                      <a:endParaRPr lang="da-DK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1800" u="none" strike="noStrike">
                          <a:effectLst/>
                        </a:rPr>
                        <a:t> Monopole </a:t>
                      </a:r>
                      <a:endParaRPr lang="da-DK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1800" u="none" strike="noStrike" dirty="0">
                          <a:effectLst/>
                        </a:rPr>
                        <a:t>(55.6±2.0) dB </a:t>
                      </a:r>
                      <a:endParaRPr lang="da-DK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1800" u="none" strike="noStrike">
                          <a:effectLst/>
                        </a:rPr>
                        <a:t>Vertical</a:t>
                      </a:r>
                      <a:endParaRPr lang="da-DK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1800" u="none" strike="noStrike" dirty="0">
                          <a:effectLst/>
                        </a:rPr>
                        <a:t> (51.8±1.9) dB</a:t>
                      </a:r>
                      <a:endParaRPr lang="da-DK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da-DK" sz="1800" u="none" strike="noStrike">
                          <a:effectLst/>
                        </a:rPr>
                        <a:t>Parking lot</a:t>
                      </a:r>
                      <a:endParaRPr lang="da-DK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1800" u="none" strike="noStrike">
                          <a:effectLst/>
                        </a:rPr>
                        <a:t> (54.6±2.2) dB</a:t>
                      </a:r>
                      <a:endParaRPr lang="da-DK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1800" u="none" strike="noStrike">
                          <a:effectLst/>
                        </a:rPr>
                        <a:t> Patch</a:t>
                      </a:r>
                      <a:endParaRPr lang="da-DK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1800" u="none" strike="noStrike" dirty="0">
                          <a:effectLst/>
                        </a:rPr>
                        <a:t> (51.4±2.0) dB </a:t>
                      </a:r>
                      <a:endParaRPr lang="da-DK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1800" u="none" strike="noStrike" dirty="0" err="1">
                          <a:effectLst/>
                        </a:rPr>
                        <a:t>Horizontal</a:t>
                      </a:r>
                      <a:r>
                        <a:rPr lang="da-DK" sz="1800" u="none" strike="noStrike" dirty="0">
                          <a:effectLst/>
                        </a:rPr>
                        <a:t> </a:t>
                      </a:r>
                      <a:endParaRPr lang="da-DK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1800" u="none" strike="noStrike" dirty="0">
                          <a:effectLst/>
                        </a:rPr>
                        <a:t>(55.1±2.1) dB</a:t>
                      </a:r>
                      <a:endParaRPr lang="da-DK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21173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285750" indent="-285750"/>
            <a:r>
              <a:rPr lang="da-DK" dirty="0" smtClean="0"/>
              <a:t>Model fit</a:t>
            </a:r>
            <a:endParaRPr lang="da-DK" dirty="0"/>
          </a:p>
        </p:txBody>
      </p:sp>
      <p:sp>
        <p:nvSpPr>
          <p:cNvPr id="3" name="Rektangel 2"/>
          <p:cNvSpPr/>
          <p:nvPr/>
        </p:nvSpPr>
        <p:spPr>
          <a:xfrm>
            <a:off x="9932376" y="1105270"/>
            <a:ext cx="2359270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sz="1400" dirty="0" err="1"/>
              <a:t>Introduction</a:t>
            </a:r>
            <a:endParaRPr lang="da-DK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sz="1400" dirty="0"/>
              <a:t>PL models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a-DK" sz="1400" dirty="0"/>
              <a:t>GWPL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a-DK" sz="1400" dirty="0"/>
              <a:t>FSPL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a-DK" sz="1400" dirty="0"/>
              <a:t>ATRPL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a-DK" sz="1400" dirty="0"/>
              <a:t>NSPL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sz="1400" dirty="0"/>
              <a:t>Measurements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a-DK" sz="1400" dirty="0"/>
              <a:t>Setup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a-DK" sz="1400" dirty="0"/>
              <a:t>Parameters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sz="1400" dirty="0" err="1"/>
              <a:t>Influence</a:t>
            </a:r>
            <a:r>
              <a:rPr lang="da-DK" sz="1400" dirty="0"/>
              <a:t> of parameters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sz="1400" dirty="0"/>
              <a:t>Model fit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sz="1400" dirty="0" err="1"/>
              <a:t>Proposed</a:t>
            </a:r>
            <a:r>
              <a:rPr lang="da-DK" sz="1400" dirty="0"/>
              <a:t>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sz="1400" dirty="0"/>
              <a:t>The z parameter</a:t>
            </a:r>
          </a:p>
        </p:txBody>
      </p:sp>
    </p:spTree>
    <p:extLst>
      <p:ext uri="{BB962C8B-B14F-4D97-AF65-F5344CB8AC3E}">
        <p14:creationId xmlns:p14="http://schemas.microsoft.com/office/powerpoint/2010/main" val="13931750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285750" indent="-285750"/>
            <a:r>
              <a:rPr lang="da-DK" dirty="0" err="1" smtClean="0"/>
              <a:t>Proposed</a:t>
            </a:r>
            <a:r>
              <a:rPr lang="da-DK" dirty="0" smtClean="0"/>
              <a:t> model</a:t>
            </a:r>
            <a:endParaRPr lang="da-DK" dirty="0"/>
          </a:p>
        </p:txBody>
      </p:sp>
      <p:sp>
        <p:nvSpPr>
          <p:cNvPr id="3" name="Rektangel 2"/>
          <p:cNvSpPr/>
          <p:nvPr/>
        </p:nvSpPr>
        <p:spPr>
          <a:xfrm>
            <a:off x="9932376" y="1105270"/>
            <a:ext cx="2359270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sz="1400" dirty="0" err="1"/>
              <a:t>Introduction</a:t>
            </a:r>
            <a:endParaRPr lang="da-DK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sz="1400" dirty="0"/>
              <a:t>PL models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a-DK" sz="1400" dirty="0"/>
              <a:t>GWPL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a-DK" sz="1400" dirty="0"/>
              <a:t>FSPL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a-DK" sz="1400" dirty="0"/>
              <a:t>ATRPL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a-DK" sz="1400" dirty="0"/>
              <a:t>NSPL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sz="1400" dirty="0"/>
              <a:t>Measurements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a-DK" sz="1400" dirty="0"/>
              <a:t>Setup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a-DK" sz="1400" dirty="0"/>
              <a:t>Parameters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sz="1400" dirty="0" err="1"/>
              <a:t>Influence</a:t>
            </a:r>
            <a:r>
              <a:rPr lang="da-DK" sz="1400" dirty="0"/>
              <a:t> of parameters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sz="1400" dirty="0"/>
              <a:t>Model fit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sz="1400" dirty="0" err="1"/>
              <a:t>Proposed</a:t>
            </a:r>
            <a:r>
              <a:rPr lang="da-DK" sz="1400" dirty="0"/>
              <a:t>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sz="1400" dirty="0"/>
              <a:t>The z parameter</a:t>
            </a:r>
          </a:p>
        </p:txBody>
      </p:sp>
    </p:spTree>
    <p:extLst>
      <p:ext uri="{BB962C8B-B14F-4D97-AF65-F5344CB8AC3E}">
        <p14:creationId xmlns:p14="http://schemas.microsoft.com/office/powerpoint/2010/main" val="25359404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285750" indent="-285750"/>
            <a:r>
              <a:rPr lang="da-DK" dirty="0" smtClean="0"/>
              <a:t>The </a:t>
            </a:r>
            <a:r>
              <a:rPr lang="da-DK" dirty="0"/>
              <a:t>z parameter</a:t>
            </a:r>
          </a:p>
        </p:txBody>
      </p:sp>
      <p:sp>
        <p:nvSpPr>
          <p:cNvPr id="3" name="Rektangel 2"/>
          <p:cNvSpPr/>
          <p:nvPr/>
        </p:nvSpPr>
        <p:spPr>
          <a:xfrm>
            <a:off x="9932376" y="1105270"/>
            <a:ext cx="2359270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sz="1400" dirty="0" err="1"/>
              <a:t>Introduction</a:t>
            </a:r>
            <a:endParaRPr lang="da-DK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sz="1400" dirty="0"/>
              <a:t>PL models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a-DK" sz="1400" dirty="0"/>
              <a:t>GWPL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a-DK" sz="1400" dirty="0"/>
              <a:t>FSPL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a-DK" sz="1400" dirty="0"/>
              <a:t>ATRPL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a-DK" sz="1400" dirty="0"/>
              <a:t>NSPL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sz="1400" dirty="0"/>
              <a:t>Measurements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a-DK" sz="1400" dirty="0"/>
              <a:t>Setup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a-DK" sz="1400" dirty="0"/>
              <a:t>Parameters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sz="1400" dirty="0" err="1"/>
              <a:t>Influence</a:t>
            </a:r>
            <a:r>
              <a:rPr lang="da-DK" sz="1400" dirty="0"/>
              <a:t> of parameters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sz="1400" dirty="0"/>
              <a:t>Model fit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sz="1400" dirty="0" err="1"/>
              <a:t>Proposed</a:t>
            </a:r>
            <a:r>
              <a:rPr lang="da-DK" sz="1400" dirty="0"/>
              <a:t>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sz="1400" dirty="0"/>
              <a:t>The z parameter</a:t>
            </a:r>
          </a:p>
        </p:txBody>
      </p:sp>
    </p:spTree>
    <p:extLst>
      <p:ext uri="{BB962C8B-B14F-4D97-AF65-F5344CB8AC3E}">
        <p14:creationId xmlns:p14="http://schemas.microsoft.com/office/powerpoint/2010/main" val="2853914387"/>
      </p:ext>
    </p:extLst>
  </p:cSld>
  <p:clrMapOvr>
    <a:masterClrMapping/>
  </p:clrMapOvr>
</p:sld>
</file>

<file path=ppt/theme/theme1.xml><?xml version="1.0" encoding="utf-8"?>
<a:theme xmlns:a="http://schemas.openxmlformats.org/drawingml/2006/main" name="Dybde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TM04033923[[fn=Dybde]]</Template>
  <TotalTime>202</TotalTime>
  <Words>452</Words>
  <Application>Microsoft Office PowerPoint</Application>
  <PresentationFormat>Widescreen</PresentationFormat>
  <Paragraphs>191</Paragraphs>
  <Slides>9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2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9</vt:i4>
      </vt:variant>
    </vt:vector>
  </HeadingPairs>
  <TitlesOfParts>
    <vt:vector size="12" baseType="lpstr">
      <vt:lpstr>Arial</vt:lpstr>
      <vt:lpstr>Corbel</vt:lpstr>
      <vt:lpstr>Dybde</vt:lpstr>
      <vt:lpstr>Development of a Simple  Near-Ground Path Loss Model  Verified by Measurements</vt:lpstr>
      <vt:lpstr>Agenda</vt:lpstr>
      <vt:lpstr>Introduction</vt:lpstr>
      <vt:lpstr>PL models</vt:lpstr>
      <vt:lpstr>Measurements</vt:lpstr>
      <vt:lpstr>Influence of parameters</vt:lpstr>
      <vt:lpstr>Model fit</vt:lpstr>
      <vt:lpstr>Proposed model</vt:lpstr>
      <vt:lpstr>The z parameter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Development of a Simple  Near-Ground Path Loss Model  Verified by Measurements</dc:title>
  <dc:creator>Acer</dc:creator>
  <cp:lastModifiedBy>Acer</cp:lastModifiedBy>
  <cp:revision>7</cp:revision>
  <dcterms:created xsi:type="dcterms:W3CDTF">2016-12-18T17:02:26Z</dcterms:created>
  <dcterms:modified xsi:type="dcterms:W3CDTF">2016-12-18T20:24:50Z</dcterms:modified>
</cp:coreProperties>
</file>