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llemlayou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llemlayou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a-DK" smtClean="0"/>
              <a:t>Klik for at redigere i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a-DK" smtClean="0"/>
              <a:t>Klik for at redigere i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2801818" y="3462461"/>
            <a:ext cx="9018133" cy="1641475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effectLst/>
              </a:rPr>
              <a:t>Development of a Simple </a:t>
            </a:r>
            <a:r>
              <a:rPr lang="en-US" sz="5400" dirty="0" smtClean="0">
                <a:effectLst/>
              </a:rPr>
              <a:t/>
            </a:r>
            <a:br>
              <a:rPr lang="en-US" sz="5400" dirty="0" smtClean="0">
                <a:effectLst/>
              </a:rPr>
            </a:br>
            <a:r>
              <a:rPr lang="en-US" sz="5400" dirty="0" smtClean="0">
                <a:effectLst/>
              </a:rPr>
              <a:t>Near-Ground </a:t>
            </a:r>
            <a:r>
              <a:rPr lang="en-US" sz="5400" dirty="0">
                <a:effectLst/>
              </a:rPr>
              <a:t>Path Loss Model </a:t>
            </a:r>
            <a:r>
              <a:rPr lang="en-US" sz="5400" dirty="0">
                <a:effectLst/>
              </a:rPr>
              <a:t/>
            </a:r>
            <a:br>
              <a:rPr lang="en-US" sz="5400" dirty="0">
                <a:effectLst/>
              </a:rPr>
            </a:br>
            <a:r>
              <a:rPr lang="en-US" sz="5400" dirty="0" smtClean="0">
                <a:effectLst/>
              </a:rPr>
              <a:t>Verified </a:t>
            </a:r>
            <a:r>
              <a:rPr lang="en-US" sz="5400" dirty="0">
                <a:effectLst/>
              </a:rPr>
              <a:t>by Measurements</a:t>
            </a:r>
            <a:endParaRPr lang="da-DK" sz="5400" dirty="0"/>
          </a:p>
        </p:txBody>
      </p:sp>
      <p:sp>
        <p:nvSpPr>
          <p:cNvPr id="5" name="Tekstfelt 4"/>
          <p:cNvSpPr txBox="1"/>
          <p:nvPr/>
        </p:nvSpPr>
        <p:spPr>
          <a:xfrm>
            <a:off x="4422532" y="5539158"/>
            <a:ext cx="607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Kemal Kapetanovic, </a:t>
            </a:r>
            <a:r>
              <a:rPr lang="da-DK" dirty="0"/>
              <a:t>Mads </a:t>
            </a:r>
            <a:r>
              <a:rPr lang="da-DK" dirty="0" smtClean="0"/>
              <a:t>Gotthardsen</a:t>
            </a:r>
            <a:r>
              <a:rPr lang="da-DK" dirty="0"/>
              <a:t> </a:t>
            </a:r>
            <a:r>
              <a:rPr lang="da-DK" dirty="0" smtClean="0"/>
              <a:t>and </a:t>
            </a:r>
            <a:r>
              <a:rPr lang="da-DK" dirty="0"/>
              <a:t>Thomas Jørgensen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93726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193100" y="1465164"/>
            <a:ext cx="82911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err="1" smtClean="0"/>
              <a:t>Introduction</a:t>
            </a:r>
            <a:endParaRPr lang="da-DK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PL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GWPL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FSPL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ATRPL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NSPL</a:t>
            </a:r>
            <a:endParaRPr lang="da-DK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Measurements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err="1" smtClean="0"/>
              <a:t>Influence</a:t>
            </a:r>
            <a:r>
              <a:rPr lang="da-DK" sz="2400" dirty="0" smtClean="0"/>
              <a:t> of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Model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err="1" smtClean="0"/>
              <a:t>Proposed</a:t>
            </a:r>
            <a:r>
              <a:rPr lang="da-DK" sz="2400" dirty="0" smtClean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smtClean="0"/>
              <a:t>The z parameter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6488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Introduction</a:t>
            </a:r>
            <a:endParaRPr lang="da-DK" dirty="0"/>
          </a:p>
        </p:txBody>
      </p:sp>
      <p:sp>
        <p:nvSpPr>
          <p:cNvPr id="3" name="Rektangel 2"/>
          <p:cNvSpPr/>
          <p:nvPr/>
        </p:nvSpPr>
        <p:spPr>
          <a:xfrm>
            <a:off x="9932376" y="1105270"/>
            <a:ext cx="235927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Introduction</a:t>
            </a:r>
            <a:endParaRPr lang="da-D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50000"/>
                  </a:schemeClr>
                </a:solidFill>
              </a:rPr>
              <a:t>PL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50000"/>
                  </a:schemeClr>
                </a:solidFill>
              </a:rPr>
              <a:t>GWPL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50000"/>
                  </a:schemeClr>
                </a:solidFill>
              </a:rPr>
              <a:t>FSPL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50000"/>
                  </a:schemeClr>
                </a:solidFill>
              </a:rPr>
              <a:t>ATRPL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50000"/>
                  </a:schemeClr>
                </a:solidFill>
              </a:rPr>
              <a:t>NSPL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50000"/>
                  </a:schemeClr>
                </a:solidFill>
              </a:rPr>
              <a:t>Measurements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50000"/>
                  </a:schemeClr>
                </a:solidFill>
              </a:rPr>
              <a:t>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50000"/>
                  </a:schemeClr>
                </a:solidFill>
              </a:rPr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>
                <a:solidFill>
                  <a:schemeClr val="tx1">
                    <a:lumMod val="50000"/>
                  </a:schemeClr>
                </a:solidFill>
              </a:rPr>
              <a:t>Influence</a:t>
            </a:r>
            <a:r>
              <a:rPr lang="da-DK" sz="1400" dirty="0">
                <a:solidFill>
                  <a:schemeClr val="tx1">
                    <a:lumMod val="50000"/>
                  </a:schemeClr>
                </a:solidFill>
              </a:rPr>
              <a:t> of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50000"/>
                  </a:schemeClr>
                </a:solidFill>
              </a:rPr>
              <a:t>Model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>
                <a:solidFill>
                  <a:schemeClr val="tx1">
                    <a:lumMod val="50000"/>
                  </a:schemeClr>
                </a:solidFill>
              </a:rPr>
              <a:t>Proposed</a:t>
            </a:r>
            <a:r>
              <a:rPr lang="da-DK" sz="1400" dirty="0">
                <a:solidFill>
                  <a:schemeClr val="tx1">
                    <a:lumMod val="50000"/>
                  </a:schemeClr>
                </a:solidFill>
              </a:rPr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chemeClr val="tx1">
                    <a:lumMod val="50000"/>
                  </a:schemeClr>
                </a:solidFill>
              </a:rPr>
              <a:t>The z parameter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475" y="2024875"/>
            <a:ext cx="4173049" cy="3946990"/>
          </a:xfrm>
          <a:prstGeom prst="rect">
            <a:avLst/>
          </a:prstGeom>
        </p:spPr>
      </p:pic>
      <p:sp>
        <p:nvSpPr>
          <p:cNvPr id="6" name="Tekstfelt 5"/>
          <p:cNvSpPr txBox="1"/>
          <p:nvPr/>
        </p:nvSpPr>
        <p:spPr>
          <a:xfrm>
            <a:off x="838200" y="2242038"/>
            <a:ext cx="2458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Relevans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9374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PL models</a:t>
            </a:r>
            <a:endParaRPr lang="da-DK" dirty="0"/>
          </a:p>
        </p:txBody>
      </p:sp>
      <p:sp>
        <p:nvSpPr>
          <p:cNvPr id="3" name="Rektangel 2"/>
          <p:cNvSpPr/>
          <p:nvPr/>
        </p:nvSpPr>
        <p:spPr>
          <a:xfrm>
            <a:off x="9932376" y="1105270"/>
            <a:ext cx="235927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Introduction</a:t>
            </a:r>
            <a:endParaRPr lang="da-D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PL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GWPL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FSPL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ATRPL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NSPL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Measurements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Influence</a:t>
            </a:r>
            <a:r>
              <a:rPr lang="da-DK" sz="1400" dirty="0"/>
              <a:t> of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Model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Proposed</a:t>
            </a:r>
            <a:r>
              <a:rPr lang="da-DK" sz="1400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The z parameter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838200" y="1951892"/>
            <a:ext cx="2335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Friss</a:t>
            </a:r>
            <a:r>
              <a:rPr lang="da-DK" dirty="0" smtClean="0"/>
              <a:t> </a:t>
            </a:r>
            <a:r>
              <a:rPr lang="da-DK" dirty="0" err="1" smtClean="0"/>
              <a:t>free-space</a:t>
            </a:r>
            <a:r>
              <a:rPr lang="da-DK" dirty="0" smtClean="0"/>
              <a:t> 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 smtClean="0"/>
              <a:t>Only</a:t>
            </a:r>
            <a:r>
              <a:rPr lang="da-DK" dirty="0" smtClean="0"/>
              <a:t> </a:t>
            </a:r>
            <a:r>
              <a:rPr lang="da-DK" dirty="0" err="1" smtClean="0"/>
              <a:t>direct</a:t>
            </a:r>
            <a:r>
              <a:rPr lang="da-DK" dirty="0" smtClean="0"/>
              <a:t> </a:t>
            </a:r>
            <a:r>
              <a:rPr lang="da-DK" dirty="0" err="1" smtClean="0"/>
              <a:t>wave</a:t>
            </a:r>
            <a:endParaRPr lang="da-D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High </a:t>
            </a:r>
            <a:r>
              <a:rPr lang="da-DK" dirty="0" err="1" smtClean="0"/>
              <a:t>heights</a:t>
            </a:r>
            <a:endParaRPr lang="da-DK" dirty="0"/>
          </a:p>
        </p:txBody>
      </p:sp>
      <p:sp>
        <p:nvSpPr>
          <p:cNvPr id="5" name="Tekstfelt 4"/>
          <p:cNvSpPr txBox="1"/>
          <p:nvPr/>
        </p:nvSpPr>
        <p:spPr>
          <a:xfrm>
            <a:off x="4217377" y="1921199"/>
            <a:ext cx="2957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Approximated</a:t>
            </a:r>
            <a:r>
              <a:rPr lang="da-DK" dirty="0" smtClean="0"/>
              <a:t> </a:t>
            </a:r>
            <a:r>
              <a:rPr lang="da-DK" dirty="0" err="1" smtClean="0"/>
              <a:t>two-ray</a:t>
            </a:r>
            <a:r>
              <a:rPr lang="da-DK" dirty="0" smtClean="0"/>
              <a:t> </a:t>
            </a:r>
            <a:r>
              <a:rPr lang="da-DK" dirty="0" err="1" smtClean="0"/>
              <a:t>propagation</a:t>
            </a:r>
            <a:r>
              <a:rPr lang="da-DK" dirty="0" smtClean="0"/>
              <a:t> 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D</a:t>
            </a:r>
            <a:r>
              <a:rPr lang="da-DK" dirty="0" smtClean="0"/>
              <a:t>irect and </a:t>
            </a:r>
            <a:r>
              <a:rPr lang="da-DK" dirty="0" err="1" smtClean="0"/>
              <a:t>reflected</a:t>
            </a:r>
            <a:r>
              <a:rPr lang="da-DK" dirty="0" smtClean="0"/>
              <a:t> </a:t>
            </a:r>
            <a:r>
              <a:rPr lang="da-DK" dirty="0" err="1" smtClean="0"/>
              <a:t>wave</a:t>
            </a:r>
            <a:endParaRPr lang="da-D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Medium </a:t>
            </a:r>
            <a:r>
              <a:rPr lang="da-DK" dirty="0" err="1" smtClean="0"/>
              <a:t>heights</a:t>
            </a:r>
            <a:endParaRPr lang="da-DK" dirty="0"/>
          </a:p>
        </p:txBody>
      </p:sp>
      <p:sp>
        <p:nvSpPr>
          <p:cNvPr id="6" name="Tekstfelt 5"/>
          <p:cNvSpPr txBox="1"/>
          <p:nvPr/>
        </p:nvSpPr>
        <p:spPr>
          <a:xfrm>
            <a:off x="955431" y="3352800"/>
            <a:ext cx="2473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Norton </a:t>
            </a:r>
            <a:r>
              <a:rPr lang="da-DK" dirty="0" err="1" smtClean="0"/>
              <a:t>surface</a:t>
            </a:r>
            <a:r>
              <a:rPr lang="da-DK" dirty="0" smtClean="0"/>
              <a:t> </a:t>
            </a:r>
            <a:r>
              <a:rPr lang="da-DK" dirty="0" err="1" smtClean="0"/>
              <a:t>wave</a:t>
            </a:r>
            <a:r>
              <a:rPr lang="da-DK" dirty="0" smtClean="0"/>
              <a:t> 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 smtClean="0"/>
              <a:t>Only</a:t>
            </a:r>
            <a:r>
              <a:rPr lang="da-DK" dirty="0" smtClean="0"/>
              <a:t> </a:t>
            </a:r>
            <a:r>
              <a:rPr lang="da-DK" dirty="0" err="1" smtClean="0"/>
              <a:t>surface</a:t>
            </a:r>
            <a:r>
              <a:rPr lang="da-DK" dirty="0" smtClean="0"/>
              <a:t> </a:t>
            </a:r>
            <a:r>
              <a:rPr lang="da-DK" dirty="0" err="1" smtClean="0"/>
              <a:t>wave</a:t>
            </a:r>
            <a:endParaRPr lang="da-D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Low </a:t>
            </a:r>
            <a:r>
              <a:rPr lang="da-DK" dirty="0" err="1" smtClean="0"/>
              <a:t>heights</a:t>
            </a:r>
            <a:endParaRPr lang="da-DK" dirty="0"/>
          </a:p>
        </p:txBody>
      </p:sp>
      <p:sp>
        <p:nvSpPr>
          <p:cNvPr id="7" name="Tekstfelt 6"/>
          <p:cNvSpPr txBox="1"/>
          <p:nvPr/>
        </p:nvSpPr>
        <p:spPr>
          <a:xfrm>
            <a:off x="4217377" y="3380586"/>
            <a:ext cx="2335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Ground </a:t>
            </a:r>
            <a:r>
              <a:rPr lang="da-DK" dirty="0" err="1" smtClean="0"/>
              <a:t>wave</a:t>
            </a:r>
            <a:r>
              <a:rPr lang="da-DK" dirty="0" smtClean="0"/>
              <a:t> 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All </a:t>
            </a:r>
            <a:r>
              <a:rPr lang="da-DK" dirty="0" err="1" smtClean="0"/>
              <a:t>waves</a:t>
            </a:r>
            <a:endParaRPr lang="da-D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/>
              <a:t>All </a:t>
            </a:r>
            <a:r>
              <a:rPr lang="da-DK" dirty="0" err="1" smtClean="0"/>
              <a:t>heights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720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Measurements</a:t>
            </a:r>
            <a:endParaRPr lang="da-DK" dirty="0"/>
          </a:p>
        </p:txBody>
      </p:sp>
      <p:sp>
        <p:nvSpPr>
          <p:cNvPr id="3" name="Rektangel 2"/>
          <p:cNvSpPr/>
          <p:nvPr/>
        </p:nvSpPr>
        <p:spPr>
          <a:xfrm>
            <a:off x="9932376" y="1105270"/>
            <a:ext cx="235927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Introduction</a:t>
            </a:r>
            <a:endParaRPr lang="da-D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PL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GWPL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FSPL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ATRPL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NSPL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Measurements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Influence</a:t>
            </a:r>
            <a:r>
              <a:rPr lang="da-DK" sz="1400" dirty="0"/>
              <a:t> of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Model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Proposed</a:t>
            </a:r>
            <a:r>
              <a:rPr lang="da-DK" sz="1400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The z parameter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070" y="1690688"/>
            <a:ext cx="6312877" cy="3137538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2998470" y="4922989"/>
            <a:ext cx="4120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1 </a:t>
            </a:r>
            <a:r>
              <a:rPr lang="da-DK" dirty="0" err="1"/>
              <a:t>Frequency</a:t>
            </a:r>
            <a:r>
              <a:rPr lang="da-DK" dirty="0"/>
              <a:t> (858 MHz</a:t>
            </a:r>
            <a:r>
              <a:rPr lang="da-DK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Antenna sets (monopole and patch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Polarization (horizontal and vertical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Location (outdoor and indoor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</a:t>
            </a:r>
            <a:r>
              <a:rPr lang="en-US" u="sng" dirty="0"/>
              <a:t>Rx</a:t>
            </a:r>
            <a:r>
              <a:rPr lang="en-US" dirty="0"/>
              <a:t>/</a:t>
            </a:r>
            <a:r>
              <a:rPr lang="en-US" u="sng" dirty="0" err="1"/>
              <a:t>Tx</a:t>
            </a:r>
            <a:r>
              <a:rPr lang="en-US" dirty="0"/>
              <a:t> heights (from 0.04 to 2.02 m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Distances (from 1 to 30 m)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81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da-DK" dirty="0" err="1"/>
              <a:t>Influence</a:t>
            </a:r>
            <a:r>
              <a:rPr lang="da-DK" dirty="0"/>
              <a:t> of </a:t>
            </a:r>
            <a:r>
              <a:rPr lang="da-DK" dirty="0" smtClean="0"/>
              <a:t>parameters</a:t>
            </a:r>
            <a:endParaRPr lang="da-DK" dirty="0"/>
          </a:p>
        </p:txBody>
      </p:sp>
      <p:sp>
        <p:nvSpPr>
          <p:cNvPr id="3" name="Rektangel 2"/>
          <p:cNvSpPr/>
          <p:nvPr/>
        </p:nvSpPr>
        <p:spPr>
          <a:xfrm>
            <a:off x="9932376" y="1105270"/>
            <a:ext cx="235927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Introduction</a:t>
            </a:r>
            <a:endParaRPr lang="da-D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PL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GWPL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FSPL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ATRPL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NSPL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Measurements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Influence</a:t>
            </a:r>
            <a:r>
              <a:rPr lang="da-DK" sz="1400" dirty="0"/>
              <a:t> of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Model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Proposed</a:t>
            </a:r>
            <a:r>
              <a:rPr lang="da-DK" sz="1400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The z parameter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568709"/>
              </p:ext>
            </p:extLst>
          </p:nvPr>
        </p:nvGraphicFramePr>
        <p:xfrm>
          <a:off x="655517" y="1734648"/>
          <a:ext cx="8956428" cy="74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239107"/>
                <a:gridCol w="2239107"/>
                <a:gridCol w="2239107"/>
                <a:gridCol w="22391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800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Distance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m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da-DK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m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800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(34.7±1.6) dB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(41.4±1.4) dB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(49.0±1.7) dB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26318"/>
              </p:ext>
            </p:extLst>
          </p:nvPr>
        </p:nvGraphicFramePr>
        <p:xfrm>
          <a:off x="653563" y="2551820"/>
          <a:ext cx="8956428" cy="74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239107"/>
                <a:gridCol w="2239107"/>
                <a:gridCol w="2239107"/>
                <a:gridCol w="22391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800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Distance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m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m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m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800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(57.3</a:t>
                      </a:r>
                      <a:r>
                        <a:rPr lang="da-DK" sz="1800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±</a:t>
                      </a:r>
                      <a:r>
                        <a:rPr lang="da-DK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2.1) dB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(66.1</a:t>
                      </a:r>
                      <a:r>
                        <a:rPr lang="da-DK" sz="1800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±</a:t>
                      </a:r>
                      <a:r>
                        <a:rPr lang="da-DK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2.5) dB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(72.3</a:t>
                      </a:r>
                      <a:r>
                        <a:rPr lang="da-DK" sz="1800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±</a:t>
                      </a:r>
                      <a:r>
                        <a:rPr lang="da-DK" sz="1800" b="0" i="0" u="none" strike="noStrike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2.3) dB</a:t>
                      </a:r>
                      <a:endParaRPr lang="da-D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20277"/>
              </p:ext>
            </p:extLst>
          </p:nvPr>
        </p:nvGraphicFramePr>
        <p:xfrm>
          <a:off x="655517" y="3412952"/>
          <a:ext cx="8954475" cy="1854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90895"/>
                <a:gridCol w="1790895"/>
                <a:gridCol w="1790895"/>
                <a:gridCol w="1790895"/>
                <a:gridCol w="1790895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</a:t>
                      </a:r>
                      <a:r>
                        <a:rPr lang="da-DK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a-DK" sz="18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 </a:t>
                      </a:r>
                      <a:r>
                        <a:rPr lang="da-DK" sz="18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Rx</a:t>
                      </a:r>
                      <a:r>
                        <a:rPr lang="da-DK" sz="18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 m 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 m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0.36 m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2.02 m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 m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(63.7±5.2) dB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(60.7±5.1)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(55.4±4.7)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(52.4±3.8)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 m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(60.7±5.1)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(58.1±5.2)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(53.4±4.5)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(50.2±3.2)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 m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(55.4±4.7)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(53.4±4.5)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(49.0±2.9)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(47.6±4.8)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2.02 m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(52.4±3.8)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(50.2±3.2)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(47.6±4.8)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(44.4±3.1) dB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74438"/>
              </p:ext>
            </p:extLst>
          </p:nvPr>
        </p:nvGraphicFramePr>
        <p:xfrm>
          <a:off x="653559" y="5390240"/>
          <a:ext cx="8956434" cy="1112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92739"/>
                <a:gridCol w="1492739"/>
                <a:gridCol w="1492739"/>
                <a:gridCol w="1492739"/>
                <a:gridCol w="1492739"/>
                <a:gridCol w="1492739"/>
              </a:tblGrid>
              <a:tr h="3708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Environment 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Antenna</a:t>
                      </a:r>
                      <a:r>
                        <a:rPr lang="da-DK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type 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Polarization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Gym</a:t>
                      </a:r>
                      <a:r>
                        <a:rPr lang="da-DK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(52.4±1.8) dB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Monopole 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(55.6±2.0) dB 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Vertical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(51.8±1.9) dB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Parking lot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(54.6±2.2) dB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Patch</a:t>
                      </a:r>
                      <a:endParaRPr lang="da-DK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(51.4±2.0) dB 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Horizontal</a:t>
                      </a:r>
                      <a:r>
                        <a:rPr lang="da-DK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(55.1±2.1) dB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11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da-DK" dirty="0" smtClean="0"/>
              <a:t>Model fit</a:t>
            </a:r>
            <a:endParaRPr lang="da-DK" dirty="0"/>
          </a:p>
        </p:txBody>
      </p:sp>
      <p:sp>
        <p:nvSpPr>
          <p:cNvPr id="3" name="Rektangel 2"/>
          <p:cNvSpPr/>
          <p:nvPr/>
        </p:nvSpPr>
        <p:spPr>
          <a:xfrm>
            <a:off x="9932376" y="1105270"/>
            <a:ext cx="235927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Introduction</a:t>
            </a:r>
            <a:endParaRPr lang="da-D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PL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GWPL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FSPL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ATRPL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NSPL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Measurements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Influence</a:t>
            </a:r>
            <a:r>
              <a:rPr lang="da-DK" sz="1400" dirty="0"/>
              <a:t> of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Model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Proposed</a:t>
            </a:r>
            <a:r>
              <a:rPr lang="da-DK" sz="1400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The z parameter</a:t>
            </a:r>
          </a:p>
        </p:txBody>
      </p:sp>
    </p:spTree>
    <p:extLst>
      <p:ext uri="{BB962C8B-B14F-4D97-AF65-F5344CB8AC3E}">
        <p14:creationId xmlns:p14="http://schemas.microsoft.com/office/powerpoint/2010/main" val="139317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da-DK" dirty="0" err="1" smtClean="0"/>
              <a:t>Proposed</a:t>
            </a:r>
            <a:r>
              <a:rPr lang="da-DK" dirty="0" smtClean="0"/>
              <a:t> model</a:t>
            </a:r>
            <a:endParaRPr lang="da-DK" dirty="0"/>
          </a:p>
        </p:txBody>
      </p:sp>
      <p:sp>
        <p:nvSpPr>
          <p:cNvPr id="3" name="Rektangel 2"/>
          <p:cNvSpPr/>
          <p:nvPr/>
        </p:nvSpPr>
        <p:spPr>
          <a:xfrm>
            <a:off x="9932376" y="1105270"/>
            <a:ext cx="235927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Introduction</a:t>
            </a:r>
            <a:endParaRPr lang="da-D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PL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GWPL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FSPL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ATRPL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NSPL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Measurements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Influence</a:t>
            </a:r>
            <a:r>
              <a:rPr lang="da-DK" sz="1400" dirty="0"/>
              <a:t> of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Model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Proposed</a:t>
            </a:r>
            <a:r>
              <a:rPr lang="da-DK" sz="1400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The z parameter</a:t>
            </a:r>
          </a:p>
        </p:txBody>
      </p:sp>
    </p:spTree>
    <p:extLst>
      <p:ext uri="{BB962C8B-B14F-4D97-AF65-F5344CB8AC3E}">
        <p14:creationId xmlns:p14="http://schemas.microsoft.com/office/powerpoint/2010/main" val="253594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da-DK" dirty="0" smtClean="0"/>
              <a:t>The </a:t>
            </a:r>
            <a:r>
              <a:rPr lang="da-DK" dirty="0"/>
              <a:t>z parameter</a:t>
            </a:r>
          </a:p>
        </p:txBody>
      </p:sp>
      <p:sp>
        <p:nvSpPr>
          <p:cNvPr id="3" name="Rektangel 2"/>
          <p:cNvSpPr/>
          <p:nvPr/>
        </p:nvSpPr>
        <p:spPr>
          <a:xfrm>
            <a:off x="9932376" y="1105270"/>
            <a:ext cx="235927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Introduction</a:t>
            </a:r>
            <a:endParaRPr lang="da-D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PL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GWPL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FSPL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ATRPL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NSPL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Measurements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Influence</a:t>
            </a:r>
            <a:r>
              <a:rPr lang="da-DK" sz="1400" dirty="0"/>
              <a:t> of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Model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Proposed</a:t>
            </a:r>
            <a:r>
              <a:rPr lang="da-DK" sz="1400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The z parameter</a:t>
            </a:r>
          </a:p>
        </p:txBody>
      </p:sp>
    </p:spTree>
    <p:extLst>
      <p:ext uri="{BB962C8B-B14F-4D97-AF65-F5344CB8AC3E}">
        <p14:creationId xmlns:p14="http://schemas.microsoft.com/office/powerpoint/2010/main" val="2853914387"/>
      </p:ext>
    </p:extLst>
  </p:cSld>
  <p:clrMapOvr>
    <a:masterClrMapping/>
  </p:clrMapOvr>
</p:sld>
</file>

<file path=ppt/theme/theme1.xml><?xml version="1.0" encoding="utf-8"?>
<a:theme xmlns:a="http://schemas.openxmlformats.org/drawingml/2006/main" name="Dybde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TM04033923[[fn=Dybde]]</Template>
  <TotalTime>3144</TotalTime>
  <Words>452</Words>
  <Application>Microsoft Office PowerPoint</Application>
  <PresentationFormat>Widescreen</PresentationFormat>
  <Paragraphs>191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2" baseType="lpstr">
      <vt:lpstr>Arial</vt:lpstr>
      <vt:lpstr>Corbel</vt:lpstr>
      <vt:lpstr>Dybde</vt:lpstr>
      <vt:lpstr>Development of a Simple  Near-Ground Path Loss Model  Verified by Measurements</vt:lpstr>
      <vt:lpstr>Agenda</vt:lpstr>
      <vt:lpstr>Introduction</vt:lpstr>
      <vt:lpstr>PL models</vt:lpstr>
      <vt:lpstr>Measurements</vt:lpstr>
      <vt:lpstr>Influence of parameters</vt:lpstr>
      <vt:lpstr>Model fit</vt:lpstr>
      <vt:lpstr>Proposed model</vt:lpstr>
      <vt:lpstr>The z parameter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Simple  Near-Ground Path Loss Model  Verified by Measurements</dc:title>
  <dc:creator>Acer</dc:creator>
  <cp:lastModifiedBy>Acer</cp:lastModifiedBy>
  <cp:revision>9</cp:revision>
  <dcterms:created xsi:type="dcterms:W3CDTF">2016-12-18T17:02:26Z</dcterms:created>
  <dcterms:modified xsi:type="dcterms:W3CDTF">2016-12-20T21:26:42Z</dcterms:modified>
</cp:coreProperties>
</file>