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-942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15-06-2017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>
          <a:xfrm>
            <a:off x="610256" y="3861048"/>
            <a:ext cx="7920880" cy="1296144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4F2D-3E4C-4B5D-BE90-617E350CBCB0}" type="datetime1">
              <a:rPr lang="en-US" smtClean="0"/>
              <a:t>6/15/2017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776864" cy="1152128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653136"/>
            <a:ext cx="548640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38963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50993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1876-57C1-4E57-B3D5-811D4A7749BD}" type="datetime1">
              <a:rPr lang="en-US" smtClean="0"/>
              <a:t>6/15/2017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A2E2-4A97-4510-BCDE-7B7FE2925400}" type="datetime1">
              <a:rPr lang="en-US" smtClean="0"/>
              <a:t>6/15/2017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573016"/>
            <a:ext cx="7632848" cy="2232248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573016"/>
            <a:ext cx="7488832" cy="2232248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7FB-E98B-4846-B79F-E8A32E28DB0F}" type="datetime1">
              <a:rPr lang="en-US" smtClean="0"/>
              <a:t>6/15/2017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492896"/>
            <a:ext cx="7920880" cy="1584176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562473"/>
            <a:ext cx="7772400" cy="1470025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5749-9A07-4D32-9BA1-70B5CAE1178C}" type="datetime1">
              <a:rPr lang="en-US" smtClean="0"/>
              <a:t>6/15/2017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E53-6C39-4C63-9F8D-3493893D403B}" type="datetime1">
              <a:rPr lang="en-US" smtClean="0"/>
              <a:t>6/15/2017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C8BB-F69C-41F0-97E2-212D172D3B53}" type="datetime1">
              <a:rPr lang="en-US" smtClean="0"/>
              <a:t>6/15/2017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375868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984971"/>
            <a:ext cx="7772400" cy="1362075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484784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smtClean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2B0-E7E2-4CF5-913E-3C1EE37363B7}" type="datetime1">
              <a:rPr lang="en-US" smtClean="0"/>
              <a:t>6/15/2017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3FD1-DFEE-478F-8764-EA4A12E6E420}" type="datetime1">
              <a:rPr lang="en-US" smtClean="0"/>
              <a:t>6/15/2017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CBE-7DAD-4AD6-A447-AE25CEF4DF49}" type="datetime1">
              <a:rPr lang="en-US" smtClean="0"/>
              <a:t>6/15/2017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2204864"/>
            <a:ext cx="4032448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2204864"/>
            <a:ext cx="4042792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6F4-40AE-463F-85E5-665BB46F1CBB}" type="datetime1">
              <a:rPr lang="en-US" smtClean="0"/>
              <a:t>6/15/2017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1AC8-7F67-46F6-B557-46F7F820EB38}" type="datetime1">
              <a:rPr lang="en-US" smtClean="0"/>
              <a:t>6/15/2017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4421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6D9-E5D1-499F-92A5-9D5B7169092D}" type="datetime1">
              <a:rPr lang="en-US" smtClean="0"/>
              <a:t>6/15/2017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60648"/>
            <a:ext cx="4824536" cy="5616624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A355CBA8-7D2E-46F8-A8E5-BD7BACFEDE84}" type="datetime1">
              <a:rPr lang="en-US" smtClean="0"/>
              <a:t>6/15/2017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investigation of Rayleigh fading model in </a:t>
            </a:r>
            <a:r>
              <a:rPr lang="en-US" u="sng" dirty="0"/>
              <a:t>URC</a:t>
            </a:r>
            <a:r>
              <a:rPr lang="en-US" dirty="0"/>
              <a:t> conditions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Andreas </a:t>
            </a:r>
            <a:r>
              <a:rPr lang="en-US" u="sng" dirty="0" err="1"/>
              <a:t>Vembe</a:t>
            </a:r>
            <a:r>
              <a:rPr lang="en-US" dirty="0"/>
              <a:t> </a:t>
            </a:r>
            <a:r>
              <a:rPr lang="en-US" u="sng" dirty="0" err="1" smtClean="0"/>
              <a:t>Jäger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u="sng" dirty="0" err="1" smtClean="0"/>
              <a:t>Mads</a:t>
            </a:r>
            <a:r>
              <a:rPr lang="en-US" dirty="0" smtClean="0"/>
              <a:t> </a:t>
            </a:r>
            <a:r>
              <a:rPr lang="en-US" u="sng" dirty="0" err="1"/>
              <a:t>Røgeskov</a:t>
            </a:r>
            <a:r>
              <a:rPr lang="en-US" dirty="0"/>
              <a:t> </a:t>
            </a:r>
            <a:r>
              <a:rPr lang="en-US" u="sng" dirty="0" err="1" smtClean="0"/>
              <a:t>Gotthardsen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u="sng" dirty="0" err="1" smtClean="0"/>
              <a:t>Markos</a:t>
            </a:r>
            <a:r>
              <a:rPr lang="en-US" dirty="0" smtClean="0"/>
              <a:t> </a:t>
            </a:r>
            <a:r>
              <a:rPr lang="en-US" u="sng" dirty="0" err="1" smtClean="0"/>
              <a:t>Vourvachis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u="sng" dirty="0" err="1"/>
              <a:t>Kær</a:t>
            </a:r>
            <a:r>
              <a:rPr lang="en-US" dirty="0"/>
              <a:t> </a:t>
            </a:r>
            <a:r>
              <a:rPr lang="en-US" u="sng" dirty="0" err="1"/>
              <a:t>Juel</a:t>
            </a:r>
            <a:r>
              <a:rPr lang="en-US" dirty="0"/>
              <a:t> </a:t>
            </a:r>
            <a:r>
              <a:rPr lang="en-US" u="sng" dirty="0" err="1"/>
              <a:t>Jørgensen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694730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Space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</a:t>
            </a:r>
            <a:r>
              <a:rPr lang="en-US" dirty="0"/>
              <a:t>D</a:t>
            </a:r>
            <a:r>
              <a:rPr lang="en-US" dirty="0" smtClean="0"/>
              <a:t>oppler spectrum</a:t>
            </a:r>
          </a:p>
          <a:p>
            <a:r>
              <a:rPr lang="en-US" dirty="0" smtClean="0"/>
              <a:t>Assuming Rayleigh and Jakes bathtub.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Zero order </a:t>
            </a:r>
            <a:r>
              <a:rPr lang="en-US" dirty="0" err="1" smtClean="0"/>
              <a:t>bessel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Uncorrelated </a:t>
            </a:r>
            <a:r>
              <a:rPr lang="en-US" dirty="0" smtClean="0"/>
              <a:t>samples 0.38</a:t>
            </a:r>
            <a:r>
              <a:rPr lang="el-GR" dirty="0" smtClean="0"/>
              <a:t>λ</a:t>
            </a:r>
            <a:r>
              <a:rPr lang="en-US" dirty="0" smtClean="0"/>
              <a:t> </a:t>
            </a:r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420888"/>
            <a:ext cx="3091013" cy="2370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6006"/>
            <a:ext cx="2088232" cy="5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466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Power Delay Profile(PDP)</a:t>
            </a:r>
          </a:p>
          <a:p>
            <a:r>
              <a:rPr lang="en-US" dirty="0" smtClean="0"/>
              <a:t>Assuming exponential decay PDP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Small </a:t>
            </a:r>
            <a:r>
              <a:rPr lang="en-US" dirty="0" smtClean="0"/>
              <a:t>environment more </a:t>
            </a:r>
            <a:r>
              <a:rPr lang="el-GR" dirty="0" smtClean="0"/>
              <a:t>Δ</a:t>
            </a:r>
            <a:r>
              <a:rPr lang="da-DK" dirty="0" smtClean="0"/>
              <a:t>f is needed</a:t>
            </a:r>
          </a:p>
          <a:p>
            <a:r>
              <a:rPr lang="da-DK" dirty="0" smtClean="0"/>
              <a:t>Approximation of coherence bandwidth</a:t>
            </a:r>
          </a:p>
          <a:p>
            <a:r>
              <a:rPr lang="da-DK" dirty="0"/>
              <a:t>RMS delay </a:t>
            </a:r>
            <a:r>
              <a:rPr lang="da-DK" dirty="0" smtClean="0"/>
              <a:t>spread inversely proportioned to coherence bandwidth</a:t>
            </a:r>
            <a:endParaRPr lang="el-GR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1616395" cy="665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58676"/>
            <a:ext cx="2448272" cy="18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933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Receiver Structure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(insert structure photo here)</a:t>
            </a:r>
          </a:p>
          <a:p>
            <a:r>
              <a:rPr lang="en-US" dirty="0" smtClean="0"/>
              <a:t>Explain each part of the structure</a:t>
            </a:r>
          </a:p>
          <a:p>
            <a:r>
              <a:rPr lang="en-US" dirty="0" smtClean="0"/>
              <a:t>Receiver is influenced by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Gain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Distortion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Noise</a:t>
            </a:r>
          </a:p>
          <a:p>
            <a:r>
              <a:rPr lang="en-US" dirty="0" smtClean="0"/>
              <a:t>Correction with Network Analyzer</a:t>
            </a:r>
          </a:p>
          <a:p>
            <a:r>
              <a:rPr lang="en-US" dirty="0" smtClean="0"/>
              <a:t>Calibration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39202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Range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of the receiver to Max signal strength</a:t>
            </a:r>
          </a:p>
          <a:p>
            <a:r>
              <a:rPr lang="en-US" dirty="0" smtClean="0"/>
              <a:t>Sensitivity lowest signal that meets the receiver’s criteria</a:t>
            </a:r>
          </a:p>
          <a:p>
            <a:r>
              <a:rPr lang="en-US" dirty="0" smtClean="0"/>
              <a:t>In NA sensitivity=noise floor</a:t>
            </a:r>
          </a:p>
          <a:p>
            <a:r>
              <a:rPr lang="en-US" dirty="0" smtClean="0"/>
              <a:t>Tradeoff between Narrowband-Wideband sample acquisition </a:t>
            </a:r>
          </a:p>
          <a:p>
            <a:r>
              <a:rPr lang="en-US" dirty="0" smtClean="0"/>
              <a:t>Digital signal processing – averaging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542239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SNR Margin Estimation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 noise from deep fades</a:t>
            </a:r>
          </a:p>
          <a:p>
            <a:r>
              <a:rPr lang="en-US" dirty="0" err="1" smtClean="0"/>
              <a:t>Rician</a:t>
            </a:r>
            <a:r>
              <a:rPr lang="en-US" dirty="0" smtClean="0"/>
              <a:t> distribution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LOS connection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K-factor is LOS signal to scattered signals</a:t>
            </a:r>
          </a:p>
          <a:p>
            <a:r>
              <a:rPr lang="en-US" dirty="0" smtClean="0"/>
              <a:t>K-factor to SNR connection</a:t>
            </a:r>
          </a:p>
          <a:p>
            <a:r>
              <a:rPr lang="en-US" dirty="0" smtClean="0"/>
              <a:t>For 90% confidence level and </a:t>
            </a:r>
            <a:r>
              <a:rPr lang="el-GR" dirty="0"/>
              <a:t>± </a:t>
            </a:r>
            <a:r>
              <a:rPr lang="en-US" dirty="0" smtClean="0"/>
              <a:t>1dB interval SNR margin is 14dB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892106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 Setup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(insert picture of designed room)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288672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Equipment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Keysight</a:t>
            </a:r>
            <a:r>
              <a:rPr lang="en-US" dirty="0" smtClean="0"/>
              <a:t> 4-port Network Analyzer</a:t>
            </a:r>
          </a:p>
          <a:p>
            <a:r>
              <a:rPr lang="en-US" dirty="0" smtClean="0"/>
              <a:t>Dynamic Range 131dB and Frequency Range 10MHz to 67GHz</a:t>
            </a:r>
          </a:p>
          <a:p>
            <a:r>
              <a:rPr lang="en-US" dirty="0" smtClean="0"/>
              <a:t>Simple Calibration</a:t>
            </a:r>
          </a:p>
          <a:p>
            <a:r>
              <a:rPr lang="en-US" dirty="0" smtClean="0"/>
              <a:t>3 RX cables(10m) and 1 TX cable(4m) with cable loss 0.5dB/m</a:t>
            </a:r>
          </a:p>
          <a:p>
            <a:r>
              <a:rPr lang="en-US" dirty="0" smtClean="0"/>
              <a:t>RX omnidirectional antenna array fc 5GHz and 0.4</a:t>
            </a:r>
            <a:r>
              <a:rPr lang="el-GR" dirty="0" smtClean="0"/>
              <a:t>λ </a:t>
            </a:r>
            <a:r>
              <a:rPr lang="en-US" dirty="0" smtClean="0"/>
              <a:t>spacing</a:t>
            </a:r>
          </a:p>
          <a:p>
            <a:r>
              <a:rPr lang="en-US" dirty="0" smtClean="0"/>
              <a:t>Directional TX antenna 12dBi Gain and fc 5GHz</a:t>
            </a:r>
          </a:p>
          <a:p>
            <a:r>
              <a:rPr lang="en-US" dirty="0" smtClean="0"/>
              <a:t>(insert figure 5.6)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824687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 of Coherence Bandwidth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PDP measurement</a:t>
            </a:r>
          </a:p>
          <a:p>
            <a:r>
              <a:rPr lang="en-US" dirty="0" smtClean="0"/>
              <a:t>20 different positions in the measurement area</a:t>
            </a:r>
          </a:p>
          <a:p>
            <a:r>
              <a:rPr lang="en-US" dirty="0" smtClean="0"/>
              <a:t>(insert figure 4.1)</a:t>
            </a:r>
          </a:p>
          <a:p>
            <a:r>
              <a:rPr lang="en-US" dirty="0" smtClean="0"/>
              <a:t>RMS delay spread 14ns = 71.5MHz</a:t>
            </a:r>
          </a:p>
          <a:p>
            <a:r>
              <a:rPr lang="en-US" dirty="0" smtClean="0"/>
              <a:t>New measurement with </a:t>
            </a:r>
            <a:r>
              <a:rPr lang="el-GR" dirty="0" smtClean="0"/>
              <a:t>Δ</a:t>
            </a:r>
            <a:r>
              <a:rPr lang="da-DK" dirty="0" smtClean="0"/>
              <a:t>f </a:t>
            </a:r>
            <a:r>
              <a:rPr lang="en-US" dirty="0" smtClean="0"/>
              <a:t>5MHz</a:t>
            </a:r>
          </a:p>
          <a:p>
            <a:r>
              <a:rPr lang="en-US" dirty="0" smtClean="0"/>
              <a:t>Autocorrelation function to determine the Frequency Correlation</a:t>
            </a:r>
          </a:p>
          <a:p>
            <a:r>
              <a:rPr lang="en-US" dirty="0" smtClean="0"/>
              <a:t>(insert figure 7.2)</a:t>
            </a:r>
          </a:p>
          <a:p>
            <a:r>
              <a:rPr lang="en-US" dirty="0" smtClean="0"/>
              <a:t>Correlation &lt; 0.3 with </a:t>
            </a:r>
            <a:r>
              <a:rPr lang="en-US" dirty="0" err="1" smtClean="0"/>
              <a:t>Bc</a:t>
            </a:r>
            <a:r>
              <a:rPr lang="en-US" dirty="0" smtClean="0"/>
              <a:t> 25MHz </a:t>
            </a:r>
          </a:p>
        </p:txBody>
      </p:sp>
    </p:spTree>
    <p:extLst>
      <p:ext uri="{BB962C8B-B14F-4D97-AF65-F5344CB8AC3E}">
        <p14:creationId xmlns:p14="http://schemas.microsoft.com/office/powerpoint/2010/main" val="340455673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Fading Measurements-Results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162 walks for total combined length of 810 meters</a:t>
            </a:r>
          </a:p>
          <a:p>
            <a:r>
              <a:rPr lang="en-US" dirty="0" smtClean="0"/>
              <a:t>Total 4,184,460 samples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3460349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Processing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Stationarity</a:t>
            </a:r>
            <a:r>
              <a:rPr lang="en-US" dirty="0" smtClean="0"/>
              <a:t> WSSUS criteria</a:t>
            </a:r>
          </a:p>
          <a:p>
            <a:r>
              <a:rPr lang="en-US" dirty="0" smtClean="0"/>
              <a:t>Data structure Frequency , Antenna and Space/walk</a:t>
            </a:r>
          </a:p>
          <a:p>
            <a:r>
              <a:rPr lang="en-US" dirty="0" smtClean="0"/>
              <a:t>Frequency </a:t>
            </a:r>
            <a:r>
              <a:rPr lang="en-US" dirty="0" err="1" smtClean="0"/>
              <a:t>stationarity</a:t>
            </a:r>
            <a:r>
              <a:rPr lang="en-US" dirty="0" smtClean="0"/>
              <a:t>(insert figure 8.2)</a:t>
            </a:r>
          </a:p>
          <a:p>
            <a:r>
              <a:rPr lang="en-US" dirty="0" smtClean="0"/>
              <a:t>Spatial </a:t>
            </a:r>
            <a:r>
              <a:rPr lang="en-US" dirty="0" err="1" smtClean="0"/>
              <a:t>stationarity</a:t>
            </a:r>
            <a:endParaRPr lang="en-US" dirty="0"/>
          </a:p>
          <a:p>
            <a:r>
              <a:rPr lang="en-US" dirty="0" smtClean="0"/>
              <a:t>Visualization of the space data(insert figures 8.3)</a:t>
            </a:r>
          </a:p>
          <a:p>
            <a:r>
              <a:rPr lang="en-US" dirty="0" smtClean="0"/>
              <a:t>Main lobe reflection – not stationary</a:t>
            </a:r>
          </a:p>
          <a:p>
            <a:r>
              <a:rPr lang="en-US" dirty="0" smtClean="0"/>
              <a:t>Moving average required (insert figures for 8.4)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171028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Fading and multipath outages</a:t>
            </a:r>
          </a:p>
          <a:p>
            <a:r>
              <a:rPr lang="en-US" dirty="0" smtClean="0"/>
              <a:t>Ultra Reliable Low Latency Communication(URLLC) 5G</a:t>
            </a:r>
          </a:p>
          <a:p>
            <a:r>
              <a:rPr lang="en-US" dirty="0" smtClean="0"/>
              <a:t>Cable replacement</a:t>
            </a:r>
          </a:p>
          <a:p>
            <a:r>
              <a:rPr lang="en-US" dirty="0" smtClean="0"/>
              <a:t>Low latency means low error correction coding</a:t>
            </a:r>
          </a:p>
          <a:p>
            <a:r>
              <a:rPr lang="en-US" dirty="0" smtClean="0"/>
              <a:t>Future applications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2333777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WSS and US proof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auto-correlation depends only on the time </a:t>
            </a:r>
            <a:r>
              <a:rPr lang="en-US" dirty="0" smtClean="0"/>
              <a:t>lag</a:t>
            </a:r>
          </a:p>
          <a:p>
            <a:r>
              <a:rPr lang="en-US" dirty="0" smtClean="0"/>
              <a:t>Sample mean and variance were found for both frequency and space</a:t>
            </a:r>
          </a:p>
          <a:p>
            <a:r>
              <a:rPr lang="en-US" dirty="0" smtClean="0"/>
              <a:t>For each element the cross-covariance matrix is found</a:t>
            </a:r>
          </a:p>
          <a:p>
            <a:r>
              <a:rPr lang="en-US" dirty="0" smtClean="0"/>
              <a:t>The variance across the diagonal elements is close to zero and depends only on time lag</a:t>
            </a:r>
          </a:p>
          <a:p>
            <a:r>
              <a:rPr lang="en-US" dirty="0" smtClean="0"/>
              <a:t>A higher diagonal variance in the spatial domain indicates a dominant component in the signal</a:t>
            </a:r>
          </a:p>
          <a:p>
            <a:r>
              <a:rPr lang="en-US" dirty="0" smtClean="0"/>
              <a:t>Still work under the assumption that both domains are stationary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7561432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Verification of the Phase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Uniformly distributed (insert picture)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0527413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, Antenna and space correlation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&lt; 0.3 is considered uncorrelated.</a:t>
            </a:r>
          </a:p>
          <a:p>
            <a:r>
              <a:rPr lang="en-US" dirty="0" smtClean="0"/>
              <a:t>(insert figure 8.7)</a:t>
            </a:r>
          </a:p>
          <a:p>
            <a:r>
              <a:rPr lang="en-US" dirty="0" smtClean="0"/>
              <a:t>Antenna’s and frequency’s samples are uncorrelated</a:t>
            </a:r>
          </a:p>
          <a:p>
            <a:r>
              <a:rPr lang="en-US" dirty="0" smtClean="0"/>
              <a:t>Space samples are too correlated with correlation of 0.45</a:t>
            </a:r>
            <a:endParaRPr lang="en-US" dirty="0"/>
          </a:p>
          <a:p>
            <a:r>
              <a:rPr lang="en-US" dirty="0" smtClean="0"/>
              <a:t>Cause of this could be slow movement or the </a:t>
            </a:r>
            <a:r>
              <a:rPr lang="en-US" dirty="0" err="1" smtClean="0"/>
              <a:t>stationarity</a:t>
            </a:r>
            <a:r>
              <a:rPr lang="en-US" dirty="0" smtClean="0"/>
              <a:t> issue in space</a:t>
            </a:r>
          </a:p>
          <a:p>
            <a:r>
              <a:rPr lang="en-US" dirty="0" smtClean="0"/>
              <a:t>The way to fix it was to remove samples from the sample pool</a:t>
            </a:r>
          </a:p>
          <a:p>
            <a:r>
              <a:rPr lang="en-US" dirty="0" smtClean="0"/>
              <a:t>Every other sample was removed giving a correlation of 0.165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4879622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of the lower sample size of 2,902,230 the confidence interval is increased to </a:t>
            </a:r>
            <a:r>
              <a:rPr lang="el-GR" dirty="0" smtClean="0"/>
              <a:t>±</a:t>
            </a:r>
            <a:r>
              <a:rPr lang="en-US" dirty="0" smtClean="0"/>
              <a:t>1.33dB</a:t>
            </a:r>
          </a:p>
          <a:p>
            <a:r>
              <a:rPr lang="en-US" dirty="0" smtClean="0"/>
              <a:t>10,000 bootstraps (insert figure 8.9)</a:t>
            </a:r>
          </a:p>
          <a:p>
            <a:r>
              <a:rPr lang="en-US" dirty="0" smtClean="0"/>
              <a:t>-51.59dB fading gain with </a:t>
            </a:r>
            <a:r>
              <a:rPr lang="el-GR" dirty="0" smtClean="0"/>
              <a:t>±</a:t>
            </a:r>
            <a:r>
              <a:rPr lang="en-US" dirty="0" smtClean="0"/>
              <a:t>1.37dB interval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6169860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error of the measurements compared to the Rayleigh fading model.</a:t>
            </a:r>
          </a:p>
          <a:p>
            <a:r>
              <a:rPr lang="en-US" dirty="0" smtClean="0"/>
              <a:t>(insert figure 8.10)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114519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Diversity Combining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at different diversity orders </a:t>
            </a:r>
          </a:p>
          <a:p>
            <a:r>
              <a:rPr lang="en-US" dirty="0" smtClean="0"/>
              <a:t>Combining frequency and antenna diversity</a:t>
            </a:r>
          </a:p>
          <a:p>
            <a:r>
              <a:rPr lang="en-US" dirty="0" smtClean="0"/>
              <a:t>(insert picture with different diversity orders for frequency)</a:t>
            </a:r>
          </a:p>
          <a:p>
            <a:r>
              <a:rPr lang="en-US" dirty="0" smtClean="0"/>
              <a:t>(insert picture for combined )</a:t>
            </a:r>
          </a:p>
          <a:p>
            <a:r>
              <a:rPr lang="en-US" dirty="0" smtClean="0"/>
              <a:t>Diminishing returns of diversity order &gt; 4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508103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Uncertainties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514287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Rayleigh fading channels</a:t>
            </a:r>
          </a:p>
          <a:p>
            <a:r>
              <a:rPr lang="en-US" dirty="0" smtClean="0"/>
              <a:t>“Log-Log linear”</a:t>
            </a:r>
          </a:p>
          <a:p>
            <a:r>
              <a:rPr lang="en-US" dirty="0" smtClean="0"/>
              <a:t>Fading gain of 10e-5 / -50dB</a:t>
            </a:r>
          </a:p>
          <a:p>
            <a:r>
              <a:rPr lang="en-US" dirty="0" smtClean="0"/>
              <a:t>Extrapolated models</a:t>
            </a:r>
          </a:p>
        </p:txBody>
      </p:sp>
    </p:spTree>
    <p:extLst>
      <p:ext uri="{BB962C8B-B14F-4D97-AF65-F5344CB8AC3E}">
        <p14:creationId xmlns:p14="http://schemas.microsoft.com/office/powerpoint/2010/main" val="9666903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measurement system that can handle very deep fades and a statistical method to process the data and compare to existing Rayleigh model used in </a:t>
            </a:r>
            <a:r>
              <a:rPr lang="en-US" u="sng" dirty="0"/>
              <a:t>URLLC</a:t>
            </a:r>
            <a:r>
              <a:rPr lang="en-US" dirty="0"/>
              <a:t> channels.</a:t>
            </a:r>
            <a:endParaRPr lang="el-GR" dirty="0"/>
          </a:p>
          <a:p>
            <a:r>
              <a:rPr lang="en-US" dirty="0" smtClean="0"/>
              <a:t>Statistically sufficient amount of samples.</a:t>
            </a:r>
          </a:p>
          <a:p>
            <a:r>
              <a:rPr lang="en-US" dirty="0" smtClean="0"/>
              <a:t>Sufficient Dynamic Range to see the deep fades.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065240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 of sample pool.</a:t>
            </a:r>
          </a:p>
          <a:p>
            <a:r>
              <a:rPr lang="en-US" dirty="0" smtClean="0"/>
              <a:t>Normal approximation of the Binomial proportion.</a:t>
            </a:r>
          </a:p>
          <a:p>
            <a:r>
              <a:rPr lang="en-US" dirty="0" smtClean="0"/>
              <a:t>Confidence level and interval</a:t>
            </a:r>
          </a:p>
          <a:p>
            <a:r>
              <a:rPr lang="en-US" dirty="0" smtClean="0"/>
              <a:t>The goal was 90% and </a:t>
            </a:r>
            <a:r>
              <a:rPr lang="el-GR" dirty="0"/>
              <a:t>±</a:t>
            </a:r>
            <a:r>
              <a:rPr lang="en-US" dirty="0" smtClean="0"/>
              <a:t>1dB </a:t>
            </a:r>
            <a:r>
              <a:rPr lang="en-US" dirty="0" err="1" smtClean="0"/>
              <a:t>respectivly</a:t>
            </a:r>
            <a:endParaRPr lang="en-US" dirty="0" smtClean="0"/>
          </a:p>
          <a:p>
            <a:r>
              <a:rPr lang="en-US" dirty="0" smtClean="0"/>
              <a:t>Important sampling</a:t>
            </a:r>
          </a:p>
          <a:p>
            <a:r>
              <a:rPr lang="en-US" dirty="0" smtClean="0"/>
              <a:t>Bootstrap method</a:t>
            </a:r>
          </a:p>
          <a:p>
            <a:r>
              <a:rPr lang="en-US" dirty="0" smtClean="0"/>
              <a:t>Simulation of bootstrap method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134304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Channel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Multipath fading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Large scale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Small scale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Flat Fading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Selective Fading</a:t>
            </a:r>
          </a:p>
          <a:p>
            <a:r>
              <a:rPr lang="en-US" dirty="0" smtClean="0"/>
              <a:t>Diversity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Temporal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Spatial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Frequency</a:t>
            </a:r>
          </a:p>
          <a:p>
            <a:r>
              <a:rPr lang="en-US" dirty="0" smtClean="0"/>
              <a:t>Diversity Combining</a:t>
            </a:r>
          </a:p>
          <a:p>
            <a:r>
              <a:rPr lang="en-US" dirty="0" smtClean="0"/>
              <a:t>Rayleigh Fading(</a:t>
            </a:r>
            <a:r>
              <a:rPr lang="en-US" dirty="0"/>
              <a:t>Non-Line Of Sight , Urban fading </a:t>
            </a:r>
            <a:r>
              <a:rPr lang="en-US" dirty="0" smtClean="0"/>
              <a:t>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843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Doppler Bandwidth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Relative velocity between </a:t>
            </a:r>
            <a:r>
              <a:rPr lang="en-US" dirty="0" err="1" smtClean="0"/>
              <a:t>Tx</a:t>
            </a:r>
            <a:r>
              <a:rPr lang="en-US" dirty="0" smtClean="0"/>
              <a:t>-Rx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88834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Channel Characteristics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Multipath fading channels are described by 2 domains(Temporal-Spatial).</a:t>
            </a:r>
          </a:p>
          <a:p>
            <a:r>
              <a:rPr lang="en-US" dirty="0" smtClean="0"/>
              <a:t>Utilization of both domains for a large sample pool.</a:t>
            </a:r>
          </a:p>
          <a:p>
            <a:r>
              <a:rPr lang="en-US" dirty="0" smtClean="0"/>
              <a:t>Domain Transformation with FFT.</a:t>
            </a:r>
          </a:p>
          <a:p>
            <a:r>
              <a:rPr lang="en-US" dirty="0" smtClean="0"/>
              <a:t>4 representations(insert picture here)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793861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WSSUS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– Temporal domain</a:t>
            </a:r>
          </a:p>
          <a:p>
            <a:r>
              <a:rPr lang="en-US" dirty="0" smtClean="0"/>
              <a:t>US – Spatial domain</a:t>
            </a:r>
          </a:p>
          <a:p>
            <a:r>
              <a:rPr lang="en-US" dirty="0" smtClean="0"/>
              <a:t>One parameter per domain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Independent </a:t>
            </a:r>
            <a:r>
              <a:rPr lang="en-US" dirty="0" smtClean="0"/>
              <a:t>domains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410584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302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AAU_EN_waves</Template>
  <TotalTime>1253</TotalTime>
  <Words>764</Words>
  <Application>Microsoft Office PowerPoint</Application>
  <PresentationFormat>On-screen Show (4:3)</PresentationFormat>
  <Paragraphs>166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AAU_EN_waves</vt:lpstr>
      <vt:lpstr>Practical investigation of Rayleigh fading model in URC conditions</vt:lpstr>
      <vt:lpstr>Introduction</vt:lpstr>
      <vt:lpstr>Introduction</vt:lpstr>
      <vt:lpstr>Problem statement</vt:lpstr>
      <vt:lpstr>Statistical Aspect</vt:lpstr>
      <vt:lpstr>Wireless Channel</vt:lpstr>
      <vt:lpstr>Doppler Bandwidth</vt:lpstr>
      <vt:lpstr>Wireless Channel Characteristics</vt:lpstr>
      <vt:lpstr>WSSUS</vt:lpstr>
      <vt:lpstr>Space Correlation Function</vt:lpstr>
      <vt:lpstr>Frequency Correlation Function</vt:lpstr>
      <vt:lpstr>Receiver Structure</vt:lpstr>
      <vt:lpstr>Dynamic Range</vt:lpstr>
      <vt:lpstr>SNR Margin Estimation</vt:lpstr>
      <vt:lpstr>Measurement Setup</vt:lpstr>
      <vt:lpstr>Equipment</vt:lpstr>
      <vt:lpstr>Measurement of Coherence Bandwidth</vt:lpstr>
      <vt:lpstr>Fading Measurements-Results</vt:lpstr>
      <vt:lpstr>Data Processing</vt:lpstr>
      <vt:lpstr>WSS and US proof</vt:lpstr>
      <vt:lpstr>Verification of the Phase</vt:lpstr>
      <vt:lpstr>Frequency , Antenna and space correlation</vt:lpstr>
      <vt:lpstr>Results</vt:lpstr>
      <vt:lpstr>Results</vt:lpstr>
      <vt:lpstr>Diversity Combining</vt:lpstr>
      <vt:lpstr>Uncertainties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investigation of Rayleigh fading model in URC conditions</dc:title>
  <dc:creator>markos</dc:creator>
  <cp:lastModifiedBy>markos</cp:lastModifiedBy>
  <cp:revision>38</cp:revision>
  <dcterms:created xsi:type="dcterms:W3CDTF">2017-06-12T08:52:38Z</dcterms:created>
  <dcterms:modified xsi:type="dcterms:W3CDTF">2017-06-15T13:49:47Z</dcterms:modified>
</cp:coreProperties>
</file>