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17-06-2017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>
          <a:xfrm>
            <a:off x="610256" y="3861048"/>
            <a:ext cx="7920880" cy="1296144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4F2D-3E4C-4B5D-BE90-617E350CBCB0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776864" cy="1152128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653136"/>
            <a:ext cx="548640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38963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50993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1876-57C1-4E57-B3D5-811D4A7749BD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A2E2-4A97-4510-BCDE-7B7FE2925400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573016"/>
            <a:ext cx="7632848" cy="2232248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573016"/>
            <a:ext cx="7488832" cy="2232248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7FB-E98B-4846-B79F-E8A32E28DB0F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492896"/>
            <a:ext cx="7920880" cy="1584176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562473"/>
            <a:ext cx="7772400" cy="1470025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5749-9A07-4D32-9BA1-70B5CAE1178C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E53-6C39-4C63-9F8D-3493893D403B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C8BB-F69C-41F0-97E2-212D172D3B53}" type="datetime1">
              <a:rPr lang="en-US" smtClean="0"/>
              <a:t>6/17/2017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375868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984971"/>
            <a:ext cx="7772400" cy="1362075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484784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smtClean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2B0-E7E2-4CF5-913E-3C1EE37363B7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3FD1-DFEE-478F-8764-EA4A12E6E420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CBE-7DAD-4AD6-A447-AE25CEF4DF49}" type="datetime1">
              <a:rPr lang="en-US" smtClean="0"/>
              <a:t>6/17/2017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2204864"/>
            <a:ext cx="4032448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2204864"/>
            <a:ext cx="4042792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6F4-40AE-463F-85E5-665BB46F1CBB}" type="datetime1">
              <a:rPr lang="en-US" smtClean="0"/>
              <a:t>6/17/2017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1AC8-7F67-46F6-B557-46F7F820EB38}" type="datetime1">
              <a:rPr lang="en-US" smtClean="0"/>
              <a:t>6/17/2017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4421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6D9-E5D1-499F-92A5-9D5B7169092D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60648"/>
            <a:ext cx="4824536" cy="5616624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A355CBA8-7D2E-46F8-A8E5-BD7BACFEDE84}" type="datetime1">
              <a:rPr lang="en-US" smtClean="0"/>
              <a:t>6/17/2017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investigation of Rayleigh fading model in </a:t>
            </a:r>
            <a:r>
              <a:rPr lang="en-US" u="sng" dirty="0"/>
              <a:t>URC</a:t>
            </a:r>
            <a:r>
              <a:rPr lang="en-US" dirty="0"/>
              <a:t> conditions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Andreas </a:t>
            </a:r>
            <a:r>
              <a:rPr lang="en-US" u="sng" dirty="0" err="1"/>
              <a:t>Vembe</a:t>
            </a:r>
            <a:r>
              <a:rPr lang="en-US" dirty="0"/>
              <a:t> </a:t>
            </a:r>
            <a:r>
              <a:rPr lang="en-US" u="sng" dirty="0" err="1" smtClean="0"/>
              <a:t>Jäger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u="sng" dirty="0" err="1" smtClean="0"/>
              <a:t>Mads</a:t>
            </a:r>
            <a:r>
              <a:rPr lang="en-US" dirty="0" smtClean="0"/>
              <a:t> </a:t>
            </a:r>
            <a:r>
              <a:rPr lang="en-US" u="sng" dirty="0" err="1"/>
              <a:t>Røgeskov</a:t>
            </a:r>
            <a:r>
              <a:rPr lang="en-US" dirty="0"/>
              <a:t> </a:t>
            </a:r>
            <a:r>
              <a:rPr lang="en-US" u="sng" dirty="0" err="1" smtClean="0"/>
              <a:t>Gotthardsen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u="sng" dirty="0" err="1" smtClean="0"/>
              <a:t>Markos</a:t>
            </a:r>
            <a:r>
              <a:rPr lang="en-US" dirty="0" smtClean="0"/>
              <a:t> </a:t>
            </a:r>
            <a:r>
              <a:rPr lang="en-US" u="sng" dirty="0" err="1" smtClean="0"/>
              <a:t>Vourvachis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u="sng" dirty="0" err="1"/>
              <a:t>Kær</a:t>
            </a:r>
            <a:r>
              <a:rPr lang="en-US" dirty="0"/>
              <a:t> </a:t>
            </a:r>
            <a:r>
              <a:rPr lang="en-US" u="sng" dirty="0" err="1"/>
              <a:t>Juel</a:t>
            </a:r>
            <a:r>
              <a:rPr lang="en-US" dirty="0"/>
              <a:t> </a:t>
            </a:r>
            <a:r>
              <a:rPr lang="en-US" u="sng" dirty="0" err="1"/>
              <a:t>Jørgensen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69473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Space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</a:t>
            </a:r>
            <a:r>
              <a:rPr lang="en-US" dirty="0"/>
              <a:t>D</a:t>
            </a:r>
            <a:r>
              <a:rPr lang="en-US" dirty="0" smtClean="0"/>
              <a:t>oppler spectrum</a:t>
            </a:r>
          </a:p>
          <a:p>
            <a:r>
              <a:rPr lang="en-US" dirty="0" smtClean="0"/>
              <a:t>Assuming Rayleigh and Jakes bathtub.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Zero order </a:t>
            </a:r>
            <a:r>
              <a:rPr lang="en-US" dirty="0" err="1" smtClean="0"/>
              <a:t>bessel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Uncorrelated samples 0.38</a:t>
            </a:r>
            <a:r>
              <a:rPr lang="el-GR" dirty="0" smtClean="0"/>
              <a:t>λ</a:t>
            </a:r>
            <a:r>
              <a:rPr lang="en-US" dirty="0" smtClean="0"/>
              <a:t> </a:t>
            </a:r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276872"/>
            <a:ext cx="4032448" cy="30923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6006"/>
            <a:ext cx="2088232" cy="5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46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Power Delay Profile(PDP)</a:t>
            </a:r>
          </a:p>
          <a:p>
            <a:r>
              <a:rPr lang="en-US" dirty="0" smtClean="0"/>
              <a:t>Assuming exponential decay PDP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Small environment more </a:t>
            </a:r>
            <a:r>
              <a:rPr lang="el-GR" dirty="0" smtClean="0"/>
              <a:t>Δ</a:t>
            </a:r>
            <a:r>
              <a:rPr lang="da-DK" dirty="0" smtClean="0"/>
              <a:t>f is needed</a:t>
            </a:r>
          </a:p>
          <a:p>
            <a:r>
              <a:rPr lang="da-DK" dirty="0" smtClean="0"/>
              <a:t>Approximation of coherence bandwidth</a:t>
            </a:r>
          </a:p>
          <a:p>
            <a:r>
              <a:rPr lang="da-DK" dirty="0"/>
              <a:t>RMS delay </a:t>
            </a:r>
            <a:r>
              <a:rPr lang="da-DK" dirty="0" smtClean="0"/>
              <a:t>spread inversely proportioned to coherence bandwidth</a:t>
            </a:r>
            <a:endParaRPr lang="el-GR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1616395" cy="665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20884"/>
            <a:ext cx="3672408" cy="23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93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Receiver Structure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 receiver’s structure.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Receiver is influenced by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Gain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Distortion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Noise</a:t>
            </a:r>
          </a:p>
          <a:p>
            <a:r>
              <a:rPr lang="en-US" dirty="0" smtClean="0"/>
              <a:t>Noise is the dominant factor.</a:t>
            </a:r>
          </a:p>
          <a:p>
            <a:r>
              <a:rPr lang="en-US" dirty="0" smtClean="0"/>
              <a:t>Calibration for distortion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3727798" cy="11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2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Range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of the receiver to Max signal strength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Sensitivity lowest signal that meets the receiver’s criteria</a:t>
            </a:r>
          </a:p>
          <a:p>
            <a:r>
              <a:rPr lang="en-US" dirty="0" smtClean="0"/>
              <a:t>In NA sensitivity=noise floor</a:t>
            </a:r>
          </a:p>
          <a:p>
            <a:r>
              <a:rPr lang="en-US" dirty="0" smtClean="0"/>
              <a:t>Tradeoff between Narrowband-Wideband sample acquisition </a:t>
            </a:r>
          </a:p>
          <a:p>
            <a:r>
              <a:rPr lang="en-US" dirty="0" smtClean="0"/>
              <a:t>Digital signal processing – averaging 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221010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2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SNR Margin Estimation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 noise from deep fades</a:t>
            </a:r>
          </a:p>
          <a:p>
            <a:r>
              <a:rPr lang="en-US" dirty="0" err="1" smtClean="0"/>
              <a:t>Rician</a:t>
            </a:r>
            <a:r>
              <a:rPr lang="en-US" dirty="0" smtClean="0"/>
              <a:t> distribution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LOS connection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K-factor is LOS signal to scattered signals</a:t>
            </a:r>
          </a:p>
          <a:p>
            <a:r>
              <a:rPr lang="en-US" dirty="0" smtClean="0"/>
              <a:t>K-factor to SNR connection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90% confidence level and </a:t>
            </a:r>
            <a:r>
              <a:rPr lang="el-GR" dirty="0"/>
              <a:t>± </a:t>
            </a:r>
            <a:r>
              <a:rPr lang="en-US" dirty="0" smtClean="0"/>
              <a:t>1dB interval SNR margin is 14dB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3212976"/>
            <a:ext cx="27518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10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 Setup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measurements were contacted in the blue shaded space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while The antenna position is circled with red.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3190639" cy="30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67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Equipment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Keysight</a:t>
            </a:r>
            <a:r>
              <a:rPr lang="en-US" dirty="0" smtClean="0"/>
              <a:t> 4-port Network Analyzer</a:t>
            </a:r>
          </a:p>
          <a:p>
            <a:r>
              <a:rPr lang="en-US" dirty="0" smtClean="0"/>
              <a:t>Dynamic Range 131dB and Frequency Range 10MHz to 67GHz</a:t>
            </a:r>
          </a:p>
          <a:p>
            <a:r>
              <a:rPr lang="en-US" dirty="0" smtClean="0"/>
              <a:t>Simple Calibration</a:t>
            </a:r>
          </a:p>
          <a:p>
            <a:r>
              <a:rPr lang="en-US" dirty="0" smtClean="0"/>
              <a:t>3 RX cables(10m) and 1 TX cable(4m) with cable loss 0.5dB/m</a:t>
            </a:r>
          </a:p>
          <a:p>
            <a:r>
              <a:rPr lang="en-US" dirty="0" smtClean="0"/>
              <a:t>RX omnidirectional antenna array fc 5GHz and 0.4</a:t>
            </a:r>
            <a:r>
              <a:rPr lang="el-GR" dirty="0" smtClean="0"/>
              <a:t>λ </a:t>
            </a:r>
            <a:r>
              <a:rPr lang="en-US" dirty="0" smtClean="0"/>
              <a:t>spacing</a:t>
            </a:r>
          </a:p>
          <a:p>
            <a:r>
              <a:rPr lang="en-US" dirty="0" smtClean="0"/>
              <a:t>Directional TX antenna 12dBi Gain and fc 5GHz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7" y="3562985"/>
            <a:ext cx="3688881" cy="23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68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Measurement of Coherence Bandwidth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PDP measurement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 different positions in the measurement area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RMS delay spread 14ns = 71.5MHz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measurement with Δf 5MHz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Autocorrelation function to determine the Frequency Correlation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&lt; 0.3 with Bc 25MHz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145440" y="3490920"/>
            <a:ext cx="3670200" cy="330876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3"/>
          <a:stretch/>
        </p:blipFill>
        <p:spPr>
          <a:xfrm rot="18000">
            <a:off x="4946040" y="3302640"/>
            <a:ext cx="4187880" cy="3478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656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Fading Measurements-Results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162 walks for total combined length of 810 meters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4,184,460 samples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47103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Stationarity WSSUS criteria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structure Frequency , Antenna and Space/walk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Frqunecy stationarity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Pathloss and Antenna gain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Normailze the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Picture 125"/>
          <p:cNvPicPr/>
          <p:nvPr/>
        </p:nvPicPr>
        <p:blipFill>
          <a:blip r:embed="rId2"/>
          <a:stretch/>
        </p:blipFill>
        <p:spPr>
          <a:xfrm>
            <a:off x="295920" y="3291840"/>
            <a:ext cx="4655520" cy="2602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6720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Fading and multipath outages</a:t>
            </a:r>
          </a:p>
          <a:p>
            <a:r>
              <a:rPr lang="en-US" dirty="0" smtClean="0"/>
              <a:t>Ultra Reliable Low Latency Communication(URLLC) 5G</a:t>
            </a:r>
          </a:p>
          <a:p>
            <a:r>
              <a:rPr lang="en-US" dirty="0" smtClean="0"/>
              <a:t>Cable replacement</a:t>
            </a:r>
          </a:p>
          <a:p>
            <a:r>
              <a:rPr lang="en-US" dirty="0" smtClean="0"/>
              <a:t>Low latency means low error correction coding</a:t>
            </a:r>
          </a:p>
          <a:p>
            <a:r>
              <a:rPr lang="en-US" dirty="0" smtClean="0"/>
              <a:t>Future applications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23337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Stationarity WSSUS criteria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structure Frequency , Antenna and Space/walk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Spatial stationnary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lobe reflection – not stationary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Moving average required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Picture 128"/>
          <p:cNvPicPr/>
          <p:nvPr/>
        </p:nvPicPr>
        <p:blipFill>
          <a:blip r:embed="rId2"/>
          <a:stretch/>
        </p:blipFill>
        <p:spPr>
          <a:xfrm>
            <a:off x="59760" y="3474720"/>
            <a:ext cx="4329000" cy="2260080"/>
          </a:xfrm>
          <a:prstGeom prst="rect">
            <a:avLst/>
          </a:prstGeom>
          <a:ln>
            <a:noFill/>
          </a:ln>
        </p:spPr>
      </p:pic>
      <p:pic>
        <p:nvPicPr>
          <p:cNvPr id="130" name="Picture 129"/>
          <p:cNvPicPr/>
          <p:nvPr/>
        </p:nvPicPr>
        <p:blipFill>
          <a:blip r:embed="rId3"/>
          <a:stretch/>
        </p:blipFill>
        <p:spPr>
          <a:xfrm>
            <a:off x="4754880" y="3474720"/>
            <a:ext cx="4183200" cy="228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1909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WSS and US proof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if auto-correlation depends only on the time lag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mean and variance were found for both frequency and space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element the cross-covariance matrix is found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variance across the diagonal elements is close to zero and depends only on time lag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higher diagonal variance in the spatial domain indicates a dominant component in the signal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Still work under the assumption that both domains are stationary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9971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 , Antenna and space correlation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&lt; 0.3 is considered uncorrelated.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Antenna’s and frequency’s samples are uncorrelated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 samples are too correlated with correlation of 0.45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Cause of this could be slow movement or the stationarity issue in space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way to fix it was to remove samples from the sample pool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other sample was removed giving a correlation of 0.165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134"/>
          <p:cNvPicPr/>
          <p:nvPr/>
        </p:nvPicPr>
        <p:blipFill>
          <a:blip r:embed="rId2"/>
          <a:stretch/>
        </p:blipFill>
        <p:spPr>
          <a:xfrm>
            <a:off x="1745640" y="3525120"/>
            <a:ext cx="5303160" cy="3310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8712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of the lower sample size of </a:t>
            </a:r>
            <a:r>
              <a:rPr lang="en-US" sz="1800" b="0" strike="noStrike" spc="-1" dirty="0" smtClean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2,092,230 </a:t>
            </a: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confidence interval is increased.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10,000 bootstraps was used to find the end interval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-51.59dB fading gain with ±1.37dB interval of 90% confidence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Picture 137"/>
          <p:cNvPicPr/>
          <p:nvPr/>
        </p:nvPicPr>
        <p:blipFill>
          <a:blip r:embed="rId2"/>
          <a:stretch/>
        </p:blipFill>
        <p:spPr>
          <a:xfrm>
            <a:off x="3559680" y="2834640"/>
            <a:ext cx="5583960" cy="4045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987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Relative error of the measurements compared to the Rayleigh fading model.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459720" y="1977480"/>
            <a:ext cx="4752000" cy="4059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5850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New </a:t>
            </a:r>
            <a:r>
              <a:rPr lang="da-DK" dirty="0" err="1" smtClean="0"/>
              <a:t>Results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85" y="2057401"/>
            <a:ext cx="4622030" cy="3207544"/>
          </a:xfrm>
        </p:spPr>
      </p:pic>
    </p:spTree>
    <p:extLst>
      <p:ext uri="{BB962C8B-B14F-4D97-AF65-F5344CB8AC3E}">
        <p14:creationId xmlns:p14="http://schemas.microsoft.com/office/powerpoint/2010/main" val="77209934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Diversity Combining</a:t>
            </a:r>
            <a:endParaRPr lang="el-GR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06" y="2294875"/>
            <a:ext cx="3294366" cy="2286187"/>
          </a:xfr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58" y="2294875"/>
            <a:ext cx="3300548" cy="22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4211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Uncertainties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WSSUS</a:t>
            </a:r>
          </a:p>
          <a:p>
            <a:pPr lvl="1"/>
            <a:r>
              <a:rPr lang="da-DK" dirty="0" smtClean="0"/>
              <a:t>Distance</a:t>
            </a:r>
          </a:p>
          <a:p>
            <a:pPr lvl="1"/>
            <a:r>
              <a:rPr lang="da-DK" dirty="0"/>
              <a:t>Human </a:t>
            </a:r>
            <a:r>
              <a:rPr lang="da-DK" dirty="0" err="1" smtClean="0"/>
              <a:t>error</a:t>
            </a:r>
            <a:endParaRPr lang="da-DK" dirty="0" smtClean="0"/>
          </a:p>
          <a:p>
            <a:pPr lvl="1"/>
            <a:r>
              <a:rPr lang="da-DK" dirty="0" smtClean="0"/>
              <a:t>Wide </a:t>
            </a:r>
            <a:r>
              <a:rPr lang="da-DK" dirty="0" err="1" smtClean="0"/>
              <a:t>bandwidth</a:t>
            </a:r>
            <a:endParaRPr lang="da-DK" dirty="0"/>
          </a:p>
          <a:p>
            <a:r>
              <a:rPr lang="da-DK" dirty="0" err="1" smtClean="0"/>
              <a:t>Phase</a:t>
            </a:r>
            <a:r>
              <a:rPr lang="da-DK" dirty="0" smtClean="0"/>
              <a:t> </a:t>
            </a:r>
            <a:r>
              <a:rPr lang="da-DK" dirty="0" err="1" smtClean="0"/>
              <a:t>correlation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02310526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Prospekts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Using </a:t>
            </a:r>
            <a:r>
              <a:rPr lang="da-DK" dirty="0" err="1" smtClean="0"/>
              <a:t>diversity</a:t>
            </a:r>
            <a:r>
              <a:rPr lang="da-DK" dirty="0" smtClean="0"/>
              <a:t> to </a:t>
            </a:r>
            <a:r>
              <a:rPr lang="da-DK" dirty="0" err="1" smtClean="0"/>
              <a:t>minimize</a:t>
            </a:r>
            <a:r>
              <a:rPr lang="da-DK" dirty="0" smtClean="0"/>
              <a:t> </a:t>
            </a:r>
            <a:r>
              <a:rPr lang="da-DK" dirty="0" err="1" smtClean="0"/>
              <a:t>needed</a:t>
            </a:r>
            <a:r>
              <a:rPr lang="da-DK" dirty="0" smtClean="0"/>
              <a:t> SNR </a:t>
            </a:r>
            <a:r>
              <a:rPr lang="da-DK" dirty="0" err="1" smtClean="0"/>
              <a:t>level</a:t>
            </a:r>
            <a:endParaRPr lang="da-DK" dirty="0" smtClean="0"/>
          </a:p>
          <a:p>
            <a:r>
              <a:rPr lang="da-DK" dirty="0" smtClean="0"/>
              <a:t>Using </a:t>
            </a:r>
            <a:r>
              <a:rPr lang="da-DK" dirty="0" err="1" smtClean="0"/>
              <a:t>four</a:t>
            </a:r>
            <a:r>
              <a:rPr lang="da-DK" dirty="0" smtClean="0"/>
              <a:t> </a:t>
            </a:r>
            <a:r>
              <a:rPr lang="da-DK" dirty="0" err="1" smtClean="0"/>
              <a:t>antennas</a:t>
            </a:r>
            <a:r>
              <a:rPr lang="da-DK" dirty="0" smtClean="0"/>
              <a:t> </a:t>
            </a:r>
            <a:r>
              <a:rPr lang="da-DK" dirty="0" err="1" smtClean="0"/>
              <a:t>instead</a:t>
            </a:r>
            <a:r>
              <a:rPr lang="da-DK" dirty="0" smtClean="0"/>
              <a:t> of </a:t>
            </a:r>
            <a:r>
              <a:rPr lang="da-DK" dirty="0" err="1" smtClean="0"/>
              <a:t>three</a:t>
            </a:r>
            <a:endParaRPr lang="da-DK" dirty="0" smtClean="0"/>
          </a:p>
          <a:p>
            <a:r>
              <a:rPr lang="da-DK" dirty="0" err="1" smtClean="0"/>
              <a:t>Moving</a:t>
            </a:r>
            <a:r>
              <a:rPr lang="da-DK" dirty="0" smtClean="0"/>
              <a:t> faster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41280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Summary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63582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Rayleigh fading channels</a:t>
            </a:r>
          </a:p>
          <a:p>
            <a:r>
              <a:rPr lang="en-US" dirty="0" smtClean="0"/>
              <a:t>“Log-Log linear”</a:t>
            </a:r>
          </a:p>
          <a:p>
            <a:r>
              <a:rPr lang="en-US" dirty="0" smtClean="0"/>
              <a:t>Fading gain of 10e-5 / -50dB</a:t>
            </a:r>
          </a:p>
          <a:p>
            <a:r>
              <a:rPr lang="en-US" dirty="0" smtClean="0"/>
              <a:t>Extrapolated models</a:t>
            </a:r>
          </a:p>
        </p:txBody>
      </p:sp>
    </p:spTree>
    <p:extLst>
      <p:ext uri="{BB962C8B-B14F-4D97-AF65-F5344CB8AC3E}">
        <p14:creationId xmlns:p14="http://schemas.microsoft.com/office/powerpoint/2010/main" val="966690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measurement system that can handle very deep fades and a statistical method to process the data and compare to existing Rayleigh model used in </a:t>
            </a:r>
            <a:r>
              <a:rPr lang="en-US" u="sng" dirty="0"/>
              <a:t>URLLC</a:t>
            </a:r>
            <a:r>
              <a:rPr lang="en-US" dirty="0"/>
              <a:t> channels.</a:t>
            </a:r>
            <a:endParaRPr lang="el-GR" dirty="0"/>
          </a:p>
          <a:p>
            <a:r>
              <a:rPr lang="en-US" dirty="0" smtClean="0"/>
              <a:t>Statistically sufficient amount of samples.</a:t>
            </a:r>
          </a:p>
          <a:p>
            <a:r>
              <a:rPr lang="en-US" dirty="0" smtClean="0"/>
              <a:t>Sufficient Dynamic Range to see the deep fades.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06524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 of sample pool.</a:t>
            </a:r>
          </a:p>
          <a:p>
            <a:r>
              <a:rPr lang="en-US" dirty="0" smtClean="0"/>
              <a:t>Normal approximation of the Binomial proportion.</a:t>
            </a:r>
          </a:p>
          <a:p>
            <a:r>
              <a:rPr lang="en-US" dirty="0" smtClean="0"/>
              <a:t>Confidence level and interval</a:t>
            </a:r>
          </a:p>
          <a:p>
            <a:r>
              <a:rPr lang="en-US" dirty="0" smtClean="0"/>
              <a:t>The goal was 90% and </a:t>
            </a:r>
            <a:r>
              <a:rPr lang="el-GR" dirty="0"/>
              <a:t>±</a:t>
            </a:r>
            <a:r>
              <a:rPr lang="en-US" dirty="0" smtClean="0"/>
              <a:t>1dB </a:t>
            </a:r>
            <a:r>
              <a:rPr lang="en-US" dirty="0" err="1" smtClean="0"/>
              <a:t>respectivly</a:t>
            </a:r>
            <a:endParaRPr lang="en-US" dirty="0" smtClean="0"/>
          </a:p>
          <a:p>
            <a:r>
              <a:rPr lang="en-US" dirty="0" smtClean="0"/>
              <a:t>Important sampling</a:t>
            </a:r>
          </a:p>
          <a:p>
            <a:r>
              <a:rPr lang="en-US" dirty="0" smtClean="0"/>
              <a:t>Bootstrap method</a:t>
            </a:r>
          </a:p>
          <a:p>
            <a:r>
              <a:rPr lang="en-US" dirty="0" smtClean="0"/>
              <a:t>Simulation of bootstrap method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13430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Channel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Multipath fading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Large scale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Small scale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Flat Fading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Selective Fading</a:t>
            </a:r>
          </a:p>
          <a:p>
            <a:r>
              <a:rPr lang="en-US" dirty="0" smtClean="0"/>
              <a:t>Diversity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Temporal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Spatial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Frequency</a:t>
            </a:r>
          </a:p>
          <a:p>
            <a:r>
              <a:rPr lang="en-US" dirty="0" smtClean="0"/>
              <a:t>Diversity Combining</a:t>
            </a:r>
          </a:p>
          <a:p>
            <a:r>
              <a:rPr lang="en-US" dirty="0" smtClean="0"/>
              <a:t>Rayleigh Fading(</a:t>
            </a:r>
            <a:r>
              <a:rPr lang="en-US" dirty="0"/>
              <a:t>Non-Line Of Sight , Urban fading </a:t>
            </a:r>
            <a:r>
              <a:rPr lang="en-US" dirty="0" smtClean="0"/>
              <a:t>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84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Doppler Bandwidth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Relative velocity between </a:t>
            </a:r>
            <a:r>
              <a:rPr lang="en-US" dirty="0" err="1" smtClean="0"/>
              <a:t>Tx</a:t>
            </a:r>
            <a:r>
              <a:rPr lang="en-US" dirty="0" smtClean="0"/>
              <a:t>-Rx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8883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Channel Characteristics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Multipath fading channels are described by 2 domains(Temporal-Spatial).</a:t>
            </a:r>
          </a:p>
          <a:p>
            <a:r>
              <a:rPr lang="en-US" dirty="0" smtClean="0"/>
              <a:t>Utilization of both domains for a large sample pool.</a:t>
            </a:r>
          </a:p>
          <a:p>
            <a:r>
              <a:rPr lang="en-US" dirty="0" smtClean="0"/>
              <a:t>Domain Transformation with FFT.</a:t>
            </a:r>
          </a:p>
          <a:p>
            <a:r>
              <a:rPr lang="en-US" dirty="0" smtClean="0"/>
              <a:t>4 representations(insert picture here)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79386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WSSUS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– Temporal domain</a:t>
            </a:r>
          </a:p>
          <a:p>
            <a:r>
              <a:rPr lang="en-US" dirty="0" smtClean="0"/>
              <a:t>US – Spatial domain</a:t>
            </a:r>
          </a:p>
          <a:p>
            <a:r>
              <a:rPr lang="en-US" dirty="0" smtClean="0"/>
              <a:t>One parameter per domain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Independent domains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410584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30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U_EN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AAU_EN_waves</Template>
  <TotalTime>1349</TotalTime>
  <Words>728</Words>
  <Application>Microsoft Office PowerPoint</Application>
  <PresentationFormat>On-screen Show (4:3)</PresentationFormat>
  <Paragraphs>191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AAU_EN_waves</vt:lpstr>
      <vt:lpstr>Practical investigation of Rayleigh fading model in URC conditions</vt:lpstr>
      <vt:lpstr>Introduction</vt:lpstr>
      <vt:lpstr>Introduction</vt:lpstr>
      <vt:lpstr>Problem statement</vt:lpstr>
      <vt:lpstr>Statistical Aspect</vt:lpstr>
      <vt:lpstr>Wireless Channel</vt:lpstr>
      <vt:lpstr>Doppler Bandwidth</vt:lpstr>
      <vt:lpstr>Wireless Channel Characteristics</vt:lpstr>
      <vt:lpstr>WSSUS</vt:lpstr>
      <vt:lpstr>Space Correlation Function</vt:lpstr>
      <vt:lpstr>Frequency Correlation Function</vt:lpstr>
      <vt:lpstr>Receiver Structure</vt:lpstr>
      <vt:lpstr>Dynamic Range</vt:lpstr>
      <vt:lpstr>SNR Margin Estimation</vt:lpstr>
      <vt:lpstr>Measurement Setup</vt:lpstr>
      <vt:lpstr>Equipment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Results</vt:lpstr>
      <vt:lpstr>Diversity Combining</vt:lpstr>
      <vt:lpstr>Uncertainties</vt:lpstr>
      <vt:lpstr>Prospekts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investigation of Rayleigh fading model in URC conditions</dc:title>
  <dc:creator>markos</dc:creator>
  <cp:lastModifiedBy>markos</cp:lastModifiedBy>
  <cp:revision>48</cp:revision>
  <dcterms:created xsi:type="dcterms:W3CDTF">2017-06-12T08:52:38Z</dcterms:created>
  <dcterms:modified xsi:type="dcterms:W3CDTF">2017-06-17T09:55:10Z</dcterms:modified>
</cp:coreProperties>
</file>