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64" r:id="rId3"/>
    <p:sldId id="265" r:id="rId4"/>
    <p:sldId id="257" r:id="rId5"/>
    <p:sldId id="259" r:id="rId6"/>
    <p:sldId id="261" r:id="rId7"/>
    <p:sldId id="268" r:id="rId8"/>
    <p:sldId id="290" r:id="rId9"/>
    <p:sldId id="291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12" autoAdjust="0"/>
  </p:normalViewPr>
  <p:slideViewPr>
    <p:cSldViewPr>
      <p:cViewPr varScale="1">
        <p:scale>
          <a:sx n="95" d="100"/>
          <a:sy n="95" d="100"/>
        </p:scale>
        <p:origin x="-208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17-06-2017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for 5G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789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Fading and multipath outages</a:t>
            </a:r>
          </a:p>
          <a:p>
            <a:r>
              <a:rPr lang="en-US" dirty="0"/>
              <a:t>Ultra Reliable Low Latency Communication(URLLC) 5G</a:t>
            </a:r>
          </a:p>
          <a:p>
            <a:r>
              <a:rPr lang="en-US" dirty="0"/>
              <a:t>Cable replacement</a:t>
            </a:r>
          </a:p>
          <a:p>
            <a:r>
              <a:rPr lang="en-US" dirty="0"/>
              <a:t>Low latency means low error correction coding</a:t>
            </a:r>
          </a:p>
          <a:p>
            <a:r>
              <a:rPr lang="en-US" dirty="0"/>
              <a:t>Future applications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72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 channels</a:t>
            </a:r>
          </a:p>
          <a:p>
            <a:r>
              <a:rPr lang="en-US" dirty="0"/>
              <a:t>“Log-Log linear”</a:t>
            </a:r>
          </a:p>
          <a:p>
            <a:r>
              <a:rPr lang="en-US" dirty="0"/>
              <a:t>Fading gain of 10e-5 / -50dB</a:t>
            </a:r>
          </a:p>
          <a:p>
            <a:r>
              <a:rPr lang="en-US" dirty="0"/>
              <a:t>Extrapolated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940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17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Selective Fading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84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Fading(Non-Line Of Sight , Urban fading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28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311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87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6/17/2017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6/17/2017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6/17/2017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98935"/>
            <a:ext cx="7772400" cy="1470025"/>
          </a:xfrm>
        </p:spPr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/>
              <a:t>Jäger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Mads</a:t>
            </a:r>
            <a:r>
              <a:rPr lang="en-US" dirty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/>
              <a:t>Gotthardsen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Markos</a:t>
            </a:r>
            <a:r>
              <a:rPr lang="en-US" dirty="0"/>
              <a:t> </a:t>
            </a:r>
            <a:r>
              <a:rPr lang="en-US" u="sng" dirty="0" err="1"/>
              <a:t>Vourvachis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  <p:sp>
        <p:nvSpPr>
          <p:cNvPr id="4" name="Tekstfelt 3"/>
          <p:cNvSpPr txBox="1"/>
          <p:nvPr/>
        </p:nvSpPr>
        <p:spPr>
          <a:xfrm>
            <a:off x="3563888" y="30689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WCS8 Gr. 850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Temporal </a:t>
            </a:r>
            <a:r>
              <a:rPr lang="da-DK" dirty="0" smtClean="0"/>
              <a:t>domain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Spatial</a:t>
            </a:r>
            <a:r>
              <a:rPr lang="da-DK" dirty="0"/>
              <a:t> </a:t>
            </a:r>
            <a:r>
              <a:rPr lang="da-DK" dirty="0" smtClean="0"/>
              <a:t>domain</a:t>
            </a:r>
            <a:endParaRPr lang="en-US" dirty="0"/>
          </a:p>
        </p:txBody>
      </p:sp>
      <p:pic>
        <p:nvPicPr>
          <p:cNvPr id="3074" name="Picture 2" descr="illusion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44975"/>
            <a:ext cx="4032250" cy="23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×2 SM from white paper thumbnail"/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2365371"/>
            <a:ext cx="4041775" cy="335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944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– Temporal domain</a:t>
            </a:r>
          </a:p>
          <a:p>
            <a:r>
              <a:rPr lang="en-US" dirty="0" smtClean="0"/>
              <a:t>US – Spatial domain</a:t>
            </a:r>
          </a:p>
          <a:p>
            <a:r>
              <a:rPr lang="en-US" dirty="0" smtClean="0"/>
              <a:t>One parameter per domain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Independent domains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41058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1"/>
            <a:ext cx="8229600" cy="4277071"/>
          </a:xfrm>
        </p:spPr>
        <p:txBody>
          <a:bodyPr/>
          <a:lstStyle/>
          <a:p>
            <a:r>
              <a:rPr lang="en-US" dirty="0" smtClean="0"/>
              <a:t>FFT of </a:t>
            </a:r>
            <a:r>
              <a:rPr lang="en-US" dirty="0"/>
              <a:t>D</a:t>
            </a:r>
            <a:r>
              <a:rPr lang="en-US" dirty="0" smtClean="0"/>
              <a:t>oppler spectrum</a:t>
            </a:r>
          </a:p>
          <a:p>
            <a:r>
              <a:rPr lang="en-US" dirty="0" smtClean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Zero order </a:t>
            </a:r>
            <a:r>
              <a:rPr lang="en-US" dirty="0" err="1" smtClean="0"/>
              <a:t>bessel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Uncorrelated samples 0.38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76872"/>
            <a:ext cx="4032448" cy="3092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6006"/>
            <a:ext cx="2088232" cy="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5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Power Delay Profile(PDP)</a:t>
            </a:r>
          </a:p>
          <a:p>
            <a:r>
              <a:rPr lang="en-US" dirty="0" smtClean="0"/>
              <a:t>Assuming exponential decay PDP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Small environment more </a:t>
            </a:r>
            <a:r>
              <a:rPr lang="el-GR" dirty="0" smtClean="0"/>
              <a:t>Δ</a:t>
            </a:r>
            <a:r>
              <a:rPr lang="da-DK" dirty="0" smtClean="0"/>
              <a:t>f is needed</a:t>
            </a:r>
          </a:p>
          <a:p>
            <a:r>
              <a:rPr lang="da-DK" dirty="0" smtClean="0"/>
              <a:t>Approximation of coherence bandwidth</a:t>
            </a:r>
          </a:p>
          <a:p>
            <a:r>
              <a:rPr lang="da-DK" dirty="0"/>
              <a:t>RMS delay </a:t>
            </a:r>
            <a:r>
              <a:rPr lang="da-DK" dirty="0" smtClean="0"/>
              <a:t>spread inversely proportioned to coherence bandwidth</a:t>
            </a:r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1616395" cy="6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0884"/>
            <a:ext cx="3672408" cy="2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20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receiver’s structure.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Noise</a:t>
            </a:r>
          </a:p>
          <a:p>
            <a:r>
              <a:rPr lang="en-US" dirty="0" smtClean="0"/>
              <a:t>Noise is the dominant factor.</a:t>
            </a:r>
          </a:p>
          <a:p>
            <a:r>
              <a:rPr lang="en-US" dirty="0" smtClean="0"/>
              <a:t>Calibration for distortion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3727798" cy="11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0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Sensitivity of the receiver to Max signal strength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Sensitivity lowest signal that meets the receiver’s criteria</a:t>
            </a:r>
          </a:p>
          <a:p>
            <a:r>
              <a:rPr lang="en-US" dirty="0" smtClean="0"/>
              <a:t>In NA sensitivity=noise floor</a:t>
            </a:r>
          </a:p>
          <a:p>
            <a:r>
              <a:rPr lang="en-US" dirty="0" smtClean="0"/>
              <a:t>Tradeoff between Narrowband-Wideband sample acquisition </a:t>
            </a:r>
          </a:p>
          <a:p>
            <a:r>
              <a:rPr lang="en-US" dirty="0" smtClean="0"/>
              <a:t>Digital signal processing – averaging 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210108" cy="52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88840"/>
            <a:ext cx="298505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8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 noise from deep fades</a:t>
            </a:r>
          </a:p>
          <a:p>
            <a:r>
              <a:rPr lang="en-US" dirty="0" err="1" smtClean="0"/>
              <a:t>Rician</a:t>
            </a:r>
            <a:r>
              <a:rPr lang="en-US" dirty="0" smtClean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K-factor </a:t>
            </a:r>
            <a:r>
              <a:rPr lang="en-US" dirty="0" smtClean="0"/>
              <a:t>is </a:t>
            </a:r>
            <a:r>
              <a:rPr lang="en-US" dirty="0" smtClean="0"/>
              <a:t>constant </a:t>
            </a:r>
            <a:r>
              <a:rPr lang="en-US" dirty="0" smtClean="0"/>
              <a:t>signal to </a:t>
            </a:r>
            <a:r>
              <a:rPr lang="en-US" dirty="0" smtClean="0"/>
              <a:t>noise</a:t>
            </a:r>
          </a:p>
          <a:p>
            <a:pPr marL="457200" lvl="1" indent="0">
              <a:buNone/>
            </a:pPr>
            <a:r>
              <a:rPr lang="en-US" dirty="0" smtClean="0"/>
              <a:t>K-factor </a:t>
            </a:r>
            <a:r>
              <a:rPr lang="en-US" dirty="0" smtClean="0"/>
              <a:t>to SNR connection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90% confidence level and </a:t>
            </a:r>
            <a:r>
              <a:rPr lang="el-GR" dirty="0"/>
              <a:t>± </a:t>
            </a:r>
            <a:r>
              <a:rPr lang="en-US" dirty="0" smtClean="0"/>
              <a:t>1dB interval SNR margin is 14dB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52936"/>
            <a:ext cx="2893694" cy="23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4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measurements were contacted in the blue shaded space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while The antenna position is circled with 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190639" cy="3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35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Keysight</a:t>
            </a:r>
            <a:r>
              <a:rPr lang="en-US" dirty="0" smtClean="0"/>
              <a:t> 4-port Network Analyzer</a:t>
            </a:r>
          </a:p>
          <a:p>
            <a:r>
              <a:rPr lang="en-US" dirty="0" smtClean="0"/>
              <a:t>Normalization of signal</a:t>
            </a:r>
          </a:p>
          <a:p>
            <a:r>
              <a:rPr lang="en-US" dirty="0" smtClean="0"/>
              <a:t>RX omnidirectional antenna array fc 5GHz and 0.4</a:t>
            </a:r>
            <a:r>
              <a:rPr lang="el-GR" dirty="0" smtClean="0"/>
              <a:t>λ </a:t>
            </a:r>
            <a:r>
              <a:rPr lang="en-US" dirty="0" smtClean="0"/>
              <a:t>spacing</a:t>
            </a:r>
          </a:p>
          <a:p>
            <a:r>
              <a:rPr lang="en-US" dirty="0" smtClean="0"/>
              <a:t>Directional TX antenna 12dBi Gain and fc 5GHz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59" y="3356992"/>
            <a:ext cx="3688881" cy="2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7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 of Coherence Bandwidth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41696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PDP measurement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 different positions in the measurement area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RMS delay spread 14ns = 71.5MHz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measurement with </a:t>
            </a:r>
            <a:r>
              <a:rPr lang="en-US" sz="1800" b="0" strike="noStrike" spc="-1" dirty="0" err="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Δf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5MHz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Autocorrelation function to determine the Frequency Correlation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with </a:t>
            </a:r>
            <a:r>
              <a:rPr lang="en-US" sz="1800" b="0" strike="noStrike" spc="-1" dirty="0" err="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Bc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25MHz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145440" y="3490920"/>
            <a:ext cx="3670200" cy="330876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3"/>
          <a:stretch/>
        </p:blipFill>
        <p:spPr>
          <a:xfrm rot="18000">
            <a:off x="4946040" y="3302640"/>
            <a:ext cx="4187880" cy="3478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663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l-GR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753344" y="2492897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Introduction</a:t>
            </a:r>
          </a:p>
          <a:p>
            <a:r>
              <a:rPr lang="en-US" smtClean="0"/>
              <a:t>Statistical Aspect</a:t>
            </a:r>
          </a:p>
          <a:p>
            <a:r>
              <a:rPr lang="en-US" smtClean="0"/>
              <a:t>Wireless Channel</a:t>
            </a:r>
          </a:p>
          <a:p>
            <a:r>
              <a:rPr lang="en-US" smtClean="0"/>
              <a:t>WSSUS</a:t>
            </a:r>
          </a:p>
          <a:p>
            <a:r>
              <a:rPr lang="en-US" smtClean="0"/>
              <a:t>Correlation</a:t>
            </a:r>
          </a:p>
          <a:p>
            <a:r>
              <a:rPr lang="en-US" smtClean="0"/>
              <a:t>Dynamic Range</a:t>
            </a:r>
          </a:p>
          <a:p>
            <a:endParaRPr lang="da-DK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Measurement Setup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Uncertainties</a:t>
            </a:r>
          </a:p>
          <a:p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en-US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305069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Fading Measurements-Results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162 walks for total combined length of 810 meters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41 frequency, 3 antennas and 34,020 space samples </a:t>
            </a: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4,184,460 samples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77" y="2636280"/>
            <a:ext cx="513372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87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stationarity criteria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Pathloss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Antenna gain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Normailze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295920" y="3291840"/>
            <a:ext cx="4655520" cy="260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594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 stationarity criteria</a:t>
            </a: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lobe reflection – not stationary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average required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59760" y="3474720"/>
            <a:ext cx="4329000" cy="2260080"/>
          </a:xfrm>
          <a:prstGeom prst="rect">
            <a:avLst/>
          </a:prstGeom>
          <a:ln>
            <a:noFill/>
          </a:ln>
        </p:spPr>
      </p:pic>
      <p:pic>
        <p:nvPicPr>
          <p:cNvPr id="130" name="Picture 129"/>
          <p:cNvPicPr/>
          <p:nvPr/>
        </p:nvPicPr>
        <p:blipFill>
          <a:blip r:embed="rId3"/>
          <a:stretch/>
        </p:blipFill>
        <p:spPr>
          <a:xfrm>
            <a:off x="4754880" y="3474720"/>
            <a:ext cx="4183200" cy="228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78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and US proof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if auto-correlation depends only on the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mean and variance were found for both frequency and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element the cross-covariance matrix is found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variance across the diagonal elements is close to zero and depends only on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higher diagonal variance in the spatial domain indicates a dominant component in the signal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work under the assumption that both domains are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036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Frequency, </a:t>
            </a:r>
            <a:r>
              <a:rPr lang="en-US" sz="24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Antenna and space correlation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is considered uncorrelated.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Antenna’s and frequency’s samples are uncorrelated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samples are too correlated with correlation of 0.45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Cause of this could be slow movement or the stationarity issue in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way to fix it was to remove samples from the sample pool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other sample was removed giving a correlation of 0.165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1745640" y="3525120"/>
            <a:ext cx="5303160" cy="331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7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of the lower sample size of </a:t>
            </a: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2,092,230 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confidence interval is increased.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10,000 bootstraps was used to find the end interval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-51.59dB fading gain with ±1.37dB interval of 90% confidence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3559680" y="2834640"/>
            <a:ext cx="5583960" cy="4045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341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 of the measurements compared to the Rayleigh fading model.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459720" y="1977480"/>
            <a:ext cx="4752000" cy="4059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4533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New </a:t>
            </a:r>
            <a:r>
              <a:rPr lang="da-DK" dirty="0" err="1" smtClean="0"/>
              <a:t>Results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5" y="2057401"/>
            <a:ext cx="4622030" cy="3207544"/>
          </a:xfrm>
        </p:spPr>
      </p:pic>
    </p:spTree>
    <p:extLst>
      <p:ext uri="{BB962C8B-B14F-4D97-AF65-F5344CB8AC3E}">
        <p14:creationId xmlns:p14="http://schemas.microsoft.com/office/powerpoint/2010/main" val="261084320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Combining</a:t>
            </a:r>
            <a:endParaRPr lang="el-GR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06" y="2294875"/>
            <a:ext cx="3294366" cy="2286187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58" y="2294875"/>
            <a:ext cx="3300548" cy="22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5260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WSSUS</a:t>
            </a:r>
          </a:p>
          <a:p>
            <a:pPr lvl="1"/>
            <a:r>
              <a:rPr lang="da-DK" dirty="0" smtClean="0"/>
              <a:t>Distance</a:t>
            </a:r>
          </a:p>
          <a:p>
            <a:pPr lvl="1"/>
            <a:r>
              <a:rPr lang="da-DK" dirty="0"/>
              <a:t>Human </a:t>
            </a:r>
            <a:r>
              <a:rPr lang="da-DK" dirty="0" err="1" smtClean="0"/>
              <a:t>error</a:t>
            </a:r>
            <a:endParaRPr lang="da-DK" dirty="0" smtClean="0"/>
          </a:p>
          <a:p>
            <a:pPr lvl="1"/>
            <a:r>
              <a:rPr lang="da-DK" dirty="0" smtClean="0"/>
              <a:t>Wide </a:t>
            </a:r>
            <a:r>
              <a:rPr lang="da-DK" dirty="0" err="1" smtClean="0"/>
              <a:t>bandwidth</a:t>
            </a:r>
            <a:endParaRPr lang="da-DK" dirty="0"/>
          </a:p>
          <a:p>
            <a:r>
              <a:rPr lang="da-DK" dirty="0" err="1" smtClean="0"/>
              <a:t>Phase</a:t>
            </a:r>
            <a:r>
              <a:rPr lang="da-DK" dirty="0" smtClean="0"/>
              <a:t> </a:t>
            </a:r>
            <a:r>
              <a:rPr lang="da-DK" dirty="0" err="1" smtClean="0"/>
              <a:t>correlation</a:t>
            </a:r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93750"/>
            <a:ext cx="4324350" cy="249555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844824"/>
            <a:ext cx="3061097" cy="43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93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pic>
        <p:nvPicPr>
          <p:cNvPr id="6146" name="Picture 2" descr="Image result for 5g urll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r="23137"/>
          <a:stretch/>
        </p:blipFill>
        <p:spPr bwMode="auto">
          <a:xfrm>
            <a:off x="2879812" y="1772816"/>
            <a:ext cx="3384376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549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Using </a:t>
            </a:r>
            <a:r>
              <a:rPr lang="da-DK" dirty="0" err="1" smtClean="0"/>
              <a:t>diversity</a:t>
            </a:r>
            <a:r>
              <a:rPr lang="da-DK" dirty="0" smtClean="0"/>
              <a:t> to </a:t>
            </a:r>
            <a:r>
              <a:rPr lang="da-DK" dirty="0" err="1" smtClean="0"/>
              <a:t>minimize</a:t>
            </a:r>
            <a:r>
              <a:rPr lang="da-DK" dirty="0" smtClean="0"/>
              <a:t> </a:t>
            </a:r>
            <a:r>
              <a:rPr lang="da-DK" dirty="0" err="1" smtClean="0"/>
              <a:t>needed</a:t>
            </a:r>
            <a:r>
              <a:rPr lang="da-DK" dirty="0" smtClean="0"/>
              <a:t> SNR </a:t>
            </a:r>
            <a:r>
              <a:rPr lang="da-DK" dirty="0" err="1" smtClean="0"/>
              <a:t>level</a:t>
            </a:r>
            <a:endParaRPr lang="da-DK" dirty="0" smtClean="0"/>
          </a:p>
          <a:p>
            <a:r>
              <a:rPr lang="da-DK" dirty="0" smtClean="0"/>
              <a:t>Using </a:t>
            </a:r>
            <a:r>
              <a:rPr lang="da-DK" dirty="0" err="1" smtClean="0"/>
              <a:t>four</a:t>
            </a:r>
            <a:r>
              <a:rPr lang="da-DK" dirty="0" smtClean="0"/>
              <a:t> </a:t>
            </a:r>
            <a:r>
              <a:rPr lang="da-DK" dirty="0" err="1" smtClean="0"/>
              <a:t>antennas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three</a:t>
            </a:r>
            <a:endParaRPr lang="da-DK" dirty="0" smtClean="0"/>
          </a:p>
          <a:p>
            <a:r>
              <a:rPr lang="da-DK" dirty="0" err="1" smtClean="0"/>
              <a:t>Moving</a:t>
            </a:r>
            <a:r>
              <a:rPr lang="da-DK" dirty="0" smtClean="0"/>
              <a:t> faster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10168"/>
            <a:ext cx="3688881" cy="238629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90" y="2794707"/>
            <a:ext cx="4441937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3562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Summary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53344" y="2492897"/>
            <a:ext cx="3106688" cy="237626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Statistical </a:t>
            </a:r>
            <a:r>
              <a:rPr lang="en-US" dirty="0" smtClean="0"/>
              <a:t>Aspect</a:t>
            </a:r>
          </a:p>
          <a:p>
            <a:r>
              <a:rPr lang="en-US" dirty="0"/>
              <a:t>Wireless </a:t>
            </a:r>
            <a:r>
              <a:rPr lang="en-US" dirty="0" smtClean="0"/>
              <a:t>Channel</a:t>
            </a:r>
          </a:p>
          <a:p>
            <a:r>
              <a:rPr lang="en-US" dirty="0" smtClean="0"/>
              <a:t>WSSUS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/>
              <a:t>Dynamic </a:t>
            </a:r>
            <a:r>
              <a:rPr lang="en-US" dirty="0" smtClean="0"/>
              <a:t>Range</a:t>
            </a:r>
          </a:p>
          <a:p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Measurement Setup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Uncertainties</a:t>
            </a:r>
          </a:p>
          <a:p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en-US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8326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00099"/>
              </p:ext>
            </p:extLst>
          </p:nvPr>
        </p:nvGraphicFramePr>
        <p:xfrm>
          <a:off x="1754797" y="1593913"/>
          <a:ext cx="5634406" cy="447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Acrobat Document" r:id="rId4" imgW="2743200" imgH="2178925" progId="AcroExch.Document.DC">
                  <p:embed/>
                </p:oleObj>
              </mc:Choice>
              <mc:Fallback>
                <p:oleObj name="Acrobat Document" r:id="rId4" imgW="2743200" imgH="2178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4797" y="1593913"/>
                        <a:ext cx="5634406" cy="4476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3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2050" name="Picture 2" descr="http://archive.cnx.org/resources/dcec95c0858d2d96b52871bd4463e3e89d17d179/graphic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681163"/>
            <a:ext cx="39528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124744"/>
            <a:ext cx="61817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97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7870460" cy="31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078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78" y="1124744"/>
            <a:ext cx="6282444" cy="46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82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3839</TotalTime>
  <Words>735</Words>
  <Application>Microsoft Office PowerPoint</Application>
  <PresentationFormat>On-screen Show (4:3)</PresentationFormat>
  <Paragraphs>225</Paragraphs>
  <Slides>31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AAU_EN_waves</vt:lpstr>
      <vt:lpstr>Acrobat Document</vt:lpstr>
      <vt:lpstr>Practical investigation of Rayleigh fading model in URC conditions</vt:lpstr>
      <vt:lpstr>Agenda</vt:lpstr>
      <vt:lpstr>Introduction</vt:lpstr>
      <vt:lpstr>Introduction</vt:lpstr>
      <vt:lpstr>Problem statement</vt:lpstr>
      <vt:lpstr>Wireless Channel</vt:lpstr>
      <vt:lpstr>Wireless Channel</vt:lpstr>
      <vt:lpstr>Statistical Aspect</vt:lpstr>
      <vt:lpstr>Statistical Aspect</vt:lpstr>
      <vt:lpstr>Wireless Channel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Results</vt:lpstr>
      <vt:lpstr>Diversity Combining</vt:lpstr>
      <vt:lpstr>Uncertainties</vt:lpstr>
      <vt:lpstr>Further Work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markos</cp:lastModifiedBy>
  <cp:revision>59</cp:revision>
  <dcterms:created xsi:type="dcterms:W3CDTF">2017-06-12T08:52:38Z</dcterms:created>
  <dcterms:modified xsi:type="dcterms:W3CDTF">2017-06-17T15:16:13Z</dcterms:modified>
</cp:coreProperties>
</file>