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303" r:id="rId14"/>
    <p:sldId id="272" r:id="rId15"/>
    <p:sldId id="293" r:id="rId16"/>
    <p:sldId id="294" r:id="rId17"/>
    <p:sldId id="275" r:id="rId18"/>
    <p:sldId id="276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85" r:id="rId28"/>
    <p:sldId id="286" r:id="rId29"/>
    <p:sldId id="287" r:id="rId30"/>
    <p:sldId id="288" r:id="rId31"/>
    <p:sldId id="292" r:id="rId32"/>
    <p:sldId id="289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12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WCS8 Gr. 850</a:t>
            </a:r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WSS – Temporal domain</a:t>
            </a:r>
          </a:p>
          <a:p>
            <a:r>
              <a:rPr lang="en-US" dirty="0"/>
              <a:t>US – Spatial domain</a:t>
            </a:r>
          </a:p>
          <a:p>
            <a:r>
              <a:rPr lang="en-US" dirty="0"/>
              <a:t>One parameter per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/>
              <a:t>FFT of Doppler spectrum</a:t>
            </a:r>
          </a:p>
          <a:p>
            <a:r>
              <a:rPr lang="en-US" dirty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Zero order </a:t>
            </a:r>
            <a:r>
              <a:rPr lang="en-US" dirty="0" err="1"/>
              <a:t>bessel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Uncorrelated samples 0.38</a:t>
            </a:r>
            <a:r>
              <a:rPr lang="el-GR" dirty="0"/>
              <a:t>λ</a:t>
            </a:r>
            <a:r>
              <a:rPr lang="en-US" dirty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43" y="4797152"/>
            <a:ext cx="94310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0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receiver’s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Noise</a:t>
            </a:r>
          </a:p>
          <a:p>
            <a:r>
              <a:rPr lang="en-US" dirty="0"/>
              <a:t>Noise is the dominant factor.</a:t>
            </a:r>
          </a:p>
          <a:p>
            <a:r>
              <a:rPr lang="en-US" dirty="0"/>
              <a:t>Calibration for distortion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of the receiver to Max signal strength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Sensitivity lowest signal that meets the receiver’s criteria</a:t>
            </a:r>
          </a:p>
          <a:p>
            <a:r>
              <a:rPr lang="en-US" dirty="0"/>
              <a:t>In NA sensitivity=noise floor</a:t>
            </a:r>
          </a:p>
          <a:p>
            <a:r>
              <a:rPr lang="en-US" dirty="0"/>
              <a:t>Tradeoff between Narrowband-Wideband sample acquisition </a:t>
            </a:r>
          </a:p>
          <a:p>
            <a:r>
              <a:rPr lang="en-US" dirty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9850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02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Distinguish noise from deep fades</a:t>
            </a:r>
          </a:p>
          <a:p>
            <a:r>
              <a:rPr lang="en-US" dirty="0" err="1"/>
              <a:t>Rician</a:t>
            </a:r>
            <a:r>
              <a:rPr lang="en-US" dirty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K-factor is constant signal to noise</a:t>
            </a:r>
          </a:p>
          <a:p>
            <a:pPr marL="457200" lvl="1" indent="0">
              <a:buNone/>
            </a:pPr>
            <a:r>
              <a:rPr lang="en-US" dirty="0"/>
              <a:t>K-factor to SNR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90% confidence level and </a:t>
            </a:r>
            <a:r>
              <a:rPr lang="el-GR" dirty="0"/>
              <a:t>± </a:t>
            </a:r>
            <a:r>
              <a:rPr lang="en-US" dirty="0"/>
              <a:t>1dB interval SNR margin is 14dB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2893694" cy="23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34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measurements were contacted in the blue shaded space</a:t>
            </a:r>
            <a:br>
              <a:rPr lang="en-US" dirty="0"/>
            </a:br>
            <a:r>
              <a:rPr lang="en-US" dirty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Keysight</a:t>
            </a:r>
            <a:r>
              <a:rPr lang="en-US" dirty="0"/>
              <a:t> 4-port Network Analyzer</a:t>
            </a:r>
          </a:p>
          <a:p>
            <a:r>
              <a:rPr lang="en-US" dirty="0"/>
              <a:t>Normalization of signal</a:t>
            </a:r>
          </a:p>
          <a:p>
            <a:r>
              <a:rPr lang="en-US" dirty="0"/>
              <a:t>RX omnidirectional antenna array fc 5GHz and 0.4</a:t>
            </a:r>
            <a:r>
              <a:rPr lang="el-GR" dirty="0"/>
              <a:t>λ </a:t>
            </a:r>
            <a:r>
              <a:rPr lang="en-US" dirty="0"/>
              <a:t>spacing</a:t>
            </a:r>
          </a:p>
          <a:p>
            <a:r>
              <a:rPr lang="en-US" dirty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41696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119"/>
          <p:cNvPicPr/>
          <p:nvPr/>
        </p:nvPicPr>
        <p:blipFill>
          <a:blip r:embed="rId2"/>
          <a:srcRect b="6524"/>
          <a:stretch/>
        </p:blipFill>
        <p:spPr>
          <a:xfrm>
            <a:off x="145440" y="3490920"/>
            <a:ext cx="3669840" cy="3092400"/>
          </a:xfrm>
          <a:prstGeom prst="rect">
            <a:avLst/>
          </a:prstGeom>
          <a:ln>
            <a:noFill/>
          </a:ln>
        </p:spPr>
      </p:pic>
      <p:pic>
        <p:nvPicPr>
          <p:cNvPr id="232" name="Picture 120"/>
          <p:cNvPicPr/>
          <p:nvPr/>
        </p:nvPicPr>
        <p:blipFill>
          <a:blip r:embed="rId3"/>
          <a:srcRect b="5668"/>
          <a:stretch/>
        </p:blipFill>
        <p:spPr>
          <a:xfrm rot="18000">
            <a:off x="4946400" y="3291840"/>
            <a:ext cx="4187520" cy="32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94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</a:t>
            </a:r>
          </a:p>
          <a:p>
            <a:r>
              <a:rPr lang="en-US"/>
              <a:t>Statistical Aspect</a:t>
            </a:r>
          </a:p>
          <a:p>
            <a:r>
              <a:rPr lang="en-US"/>
              <a:t>Wireless Channel</a:t>
            </a:r>
          </a:p>
          <a:p>
            <a:r>
              <a:rPr lang="en-US"/>
              <a:t>WSSUS</a:t>
            </a:r>
          </a:p>
          <a:p>
            <a:r>
              <a:rPr lang="en-US"/>
              <a:t>Correlation</a:t>
            </a:r>
          </a:p>
          <a:p>
            <a:r>
              <a:rPr lang="en-US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Billede 1"/>
          <p:cNvPicPr/>
          <p:nvPr/>
        </p:nvPicPr>
        <p:blipFill>
          <a:blip r:embed="rId2"/>
          <a:stretch/>
        </p:blipFill>
        <p:spPr>
          <a:xfrm>
            <a:off x="2004840" y="2636280"/>
            <a:ext cx="5133240" cy="32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125"/>
          <p:cNvPicPr/>
          <p:nvPr/>
        </p:nvPicPr>
        <p:blipFill>
          <a:blip r:embed="rId2"/>
          <a:srcRect b="12151"/>
          <a:stretch/>
        </p:blipFill>
        <p:spPr>
          <a:xfrm>
            <a:off x="295920" y="3291840"/>
            <a:ext cx="5263560" cy="258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28"/>
          <p:cNvPicPr/>
          <p:nvPr/>
        </p:nvPicPr>
        <p:blipFill>
          <a:blip r:embed="rId2"/>
          <a:srcRect b="10983"/>
          <a:stretch/>
        </p:blipFill>
        <p:spPr>
          <a:xfrm>
            <a:off x="59760" y="3474720"/>
            <a:ext cx="4328640" cy="2011320"/>
          </a:xfrm>
          <a:prstGeom prst="rect">
            <a:avLst/>
          </a:prstGeom>
          <a:ln>
            <a:noFill/>
          </a:ln>
        </p:spPr>
      </p:pic>
      <p:pic>
        <p:nvPicPr>
          <p:cNvPr id="242" name="Picture 129"/>
          <p:cNvPicPr/>
          <p:nvPr/>
        </p:nvPicPr>
        <p:blipFill>
          <a:blip r:embed="rId3"/>
          <a:srcRect b="11981"/>
          <a:stretch/>
        </p:blipFill>
        <p:spPr>
          <a:xfrm>
            <a:off x="4754880" y="3474720"/>
            <a:ext cx="4182840" cy="2011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453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Picture 134"/>
          <p:cNvPicPr/>
          <p:nvPr/>
        </p:nvPicPr>
        <p:blipFill>
          <a:blip r:embed="rId2"/>
          <a:srcRect b="4853"/>
          <a:stretch/>
        </p:blipFill>
        <p:spPr>
          <a:xfrm>
            <a:off x="1745640" y="3525120"/>
            <a:ext cx="5302800" cy="324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50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2,092,230 the confidence interval is increased.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137"/>
          <p:cNvPicPr/>
          <p:nvPr/>
        </p:nvPicPr>
        <p:blipFill>
          <a:blip r:embed="rId2"/>
          <a:srcRect b="9589"/>
          <a:stretch/>
        </p:blipFill>
        <p:spPr>
          <a:xfrm>
            <a:off x="3559680" y="2834640"/>
            <a:ext cx="5583600" cy="365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34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140"/>
          <p:cNvPicPr/>
          <p:nvPr/>
        </p:nvPicPr>
        <p:blipFill>
          <a:blip r:embed="rId2"/>
          <a:srcRect b="4540"/>
          <a:stretch/>
        </p:blipFill>
        <p:spPr>
          <a:xfrm>
            <a:off x="459720" y="1977480"/>
            <a:ext cx="4751640" cy="38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67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Diversity Combining</a:t>
            </a:r>
            <a:endParaRPr lang="el-GR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"/>
          <a:stretch/>
        </p:blipFill>
        <p:spPr>
          <a:xfrm>
            <a:off x="-1" y="1844823"/>
            <a:ext cx="4572001" cy="3384911"/>
          </a:xfrm>
          <a:prstGeom prst="rect">
            <a:avLst/>
          </a:prstGeom>
        </p:spPr>
      </p:pic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8"/>
          <a:stretch/>
        </p:blipFill>
        <p:spPr>
          <a:xfrm>
            <a:off x="4466842" y="1850629"/>
            <a:ext cx="4569654" cy="3378571"/>
          </a:xfr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WSSUS</a:t>
            </a:r>
          </a:p>
          <a:p>
            <a:pPr lvl="1"/>
            <a:r>
              <a:rPr lang="da-DK" dirty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/>
              <a:t>error</a:t>
            </a:r>
            <a:endParaRPr lang="da-DK" dirty="0"/>
          </a:p>
          <a:p>
            <a:pPr lvl="1"/>
            <a:r>
              <a:rPr lang="da-DK" dirty="0"/>
              <a:t>Wide </a:t>
            </a:r>
            <a:r>
              <a:rPr lang="da-DK" dirty="0" err="1"/>
              <a:t>bandwidth</a:t>
            </a:r>
            <a:endParaRPr lang="da-DK" dirty="0"/>
          </a:p>
          <a:p>
            <a:r>
              <a:rPr lang="da-DK" dirty="0" err="1"/>
              <a:t>Phase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2050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6" r="17120"/>
          <a:stretch/>
        </p:blipFill>
        <p:spPr bwMode="auto">
          <a:xfrm>
            <a:off x="2483768" y="1628800"/>
            <a:ext cx="4104456" cy="35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92080" y="1628800"/>
            <a:ext cx="129614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835696" y="3861048"/>
            <a:ext cx="1440160" cy="1296144"/>
          </a:xfrm>
          <a:prstGeom prst="triangle">
            <a:avLst>
              <a:gd name="adj" fmla="val 473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Further</a:t>
            </a:r>
            <a:r>
              <a:rPr lang="da-DK" dirty="0"/>
              <a:t> Work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diversity</a:t>
            </a:r>
            <a:r>
              <a:rPr lang="da-DK" dirty="0"/>
              <a:t> to </a:t>
            </a:r>
            <a:r>
              <a:rPr lang="da-DK" dirty="0" err="1"/>
              <a:t>minimize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 SNR </a:t>
            </a:r>
            <a:r>
              <a:rPr lang="da-DK" dirty="0" err="1"/>
              <a:t>level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antennas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three</a:t>
            </a:r>
            <a:endParaRPr lang="da-DK" dirty="0"/>
          </a:p>
          <a:p>
            <a:r>
              <a:rPr lang="da-DK" dirty="0" err="1"/>
              <a:t>Moving</a:t>
            </a:r>
            <a:r>
              <a:rPr lang="da-DK" dirty="0"/>
              <a:t>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74072"/>
            <a:ext cx="3538736" cy="1180727"/>
          </a:xfrm>
        </p:spPr>
        <p:txBody>
          <a:bodyPr/>
          <a:lstStyle/>
          <a:p>
            <a:r>
              <a:rPr lang="da-DK" dirty="0" err="1"/>
              <a:t>Partly</a:t>
            </a:r>
            <a:r>
              <a:rPr lang="da-DK" dirty="0"/>
              <a:t> </a:t>
            </a:r>
            <a:r>
              <a:rPr lang="da-DK" dirty="0" err="1"/>
              <a:t>stationary</a:t>
            </a:r>
            <a:endParaRPr lang="da-DK" dirty="0"/>
          </a:p>
          <a:p>
            <a:r>
              <a:rPr lang="da-DK" dirty="0"/>
              <a:t>2E+6 </a:t>
            </a:r>
            <a:r>
              <a:rPr lang="da-DK" dirty="0" err="1"/>
              <a:t>uncorrelated</a:t>
            </a:r>
            <a:r>
              <a:rPr lang="da-DK" dirty="0"/>
              <a:t> samples</a:t>
            </a:r>
          </a:p>
          <a:p>
            <a:r>
              <a:rPr lang="da-DK" dirty="0"/>
              <a:t>(1.58±1.37) dB </a:t>
            </a:r>
            <a:r>
              <a:rPr lang="da-DK" dirty="0" err="1"/>
              <a:t>error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4" name="Picture 137"/>
          <p:cNvPicPr/>
          <p:nvPr/>
        </p:nvPicPr>
        <p:blipFill rotWithShape="1">
          <a:blip r:embed="rId2"/>
          <a:srcRect l="7738" r="8442" b="7819"/>
          <a:stretch/>
        </p:blipFill>
        <p:spPr>
          <a:xfrm>
            <a:off x="4355976" y="1874072"/>
            <a:ext cx="4680520" cy="3729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3699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Statistical Aspect</a:t>
            </a:r>
          </a:p>
          <a:p>
            <a:r>
              <a:rPr lang="en-US" dirty="0"/>
              <a:t>Wireless Channel</a:t>
            </a:r>
          </a:p>
          <a:p>
            <a:r>
              <a:rPr lang="en-US" dirty="0"/>
              <a:t>WSSUS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Dynamic 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Measurement Setup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/>
              <a:t>Diversity Combining</a:t>
            </a:r>
          </a:p>
          <a:p>
            <a:r>
              <a:rPr lang="en-US" dirty="0"/>
              <a:t>Uncertainties</a:t>
            </a:r>
          </a:p>
          <a:p>
            <a:r>
              <a:rPr lang="da-DK" dirty="0" err="1"/>
              <a:t>Further</a:t>
            </a:r>
            <a:r>
              <a:rPr lang="da-DK" dirty="0"/>
              <a:t> Work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35" y="1124744"/>
            <a:ext cx="6051529" cy="47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6743" y="386104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± 0.82 dB</a:t>
            </a:r>
          </a:p>
        </p:txBody>
      </p:sp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3853</TotalTime>
  <Words>749</Words>
  <Application>Microsoft Office PowerPoint</Application>
  <PresentationFormat>Skærmshow (4:3)</PresentationFormat>
  <Paragraphs>230</Paragraphs>
  <Slides>32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AAU_EN_waves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Conclusion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62</cp:revision>
  <dcterms:created xsi:type="dcterms:W3CDTF">2017-06-12T08:52:38Z</dcterms:created>
  <dcterms:modified xsi:type="dcterms:W3CDTF">2017-06-17T15:35:33Z</dcterms:modified>
</cp:coreProperties>
</file>